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56" r:id="rId2"/>
    <p:sldId id="257" r:id="rId3"/>
  </p:sldIdLst>
  <p:sldSz cx="6858000" cy="9144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5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50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379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73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48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7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79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47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094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97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60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9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5E438-1851-4F95-A265-3D074D572FF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75FEC-B62A-4000-A0B1-DE47AE2AA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42093" y="2148204"/>
            <a:ext cx="5977065" cy="2161901"/>
            <a:chOff x="7206525" y="1852153"/>
            <a:chExt cx="3212979" cy="1162132"/>
          </a:xfrm>
        </p:grpSpPr>
        <p:grpSp>
          <p:nvGrpSpPr>
            <p:cNvPr id="7" name="Group 6"/>
            <p:cNvGrpSpPr/>
            <p:nvPr/>
          </p:nvGrpSpPr>
          <p:grpSpPr>
            <a:xfrm>
              <a:off x="7206525" y="1852153"/>
              <a:ext cx="2832292" cy="1162132"/>
              <a:chOff x="1545707" y="1769101"/>
              <a:chExt cx="2832292" cy="1162132"/>
            </a:xfrm>
          </p:grpSpPr>
          <p:cxnSp>
            <p:nvCxnSpPr>
              <p:cNvPr id="9" name="Straight Connector 49"/>
              <p:cNvCxnSpPr>
                <a:cxnSpLocks noChangeShapeType="1"/>
              </p:cNvCxnSpPr>
              <p:nvPr/>
            </p:nvCxnSpPr>
            <p:spPr bwMode="auto">
              <a:xfrm>
                <a:off x="1984782" y="2566585"/>
                <a:ext cx="2393217" cy="11702"/>
              </a:xfrm>
              <a:prstGeom prst="line">
                <a:avLst/>
              </a:prstGeom>
              <a:noFill/>
              <a:ln w="28575" algn="ctr">
                <a:solidFill>
                  <a:srgbClr val="001965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" name="Text Box 27"/>
              <p:cNvSpPr txBox="1">
                <a:spLocks noChangeArrowheads="1"/>
              </p:cNvSpPr>
              <p:nvPr/>
            </p:nvSpPr>
            <p:spPr bwMode="auto">
              <a:xfrm>
                <a:off x="1629350" y="2702521"/>
                <a:ext cx="655111" cy="138548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lIns="102846" tIns="51423" rIns="102846" bIns="51423">
                <a:spAutoFit/>
              </a:bodyPr>
              <a:lstStyle/>
              <a:p>
                <a:pPr algn="ctr" defTabSz="979685">
                  <a:defRPr/>
                </a:pPr>
                <a:r>
                  <a:rPr lang="en-GB" sz="1000" dirty="0">
                    <a:solidFill>
                      <a:srgbClr val="001965"/>
                    </a:solidFill>
                  </a:rPr>
                  <a:t>0</a:t>
                </a:r>
              </a:p>
            </p:txBody>
          </p:sp>
          <p:sp>
            <p:nvSpPr>
              <p:cNvPr id="11" name="Text Box 27"/>
              <p:cNvSpPr txBox="1">
                <a:spLocks noChangeArrowheads="1"/>
              </p:cNvSpPr>
              <p:nvPr/>
            </p:nvSpPr>
            <p:spPr bwMode="auto">
              <a:xfrm>
                <a:off x="2341173" y="2703253"/>
                <a:ext cx="655111" cy="138548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lIns="102846" tIns="51423" rIns="102846" bIns="51423">
                <a:spAutoFit/>
              </a:bodyPr>
              <a:lstStyle/>
              <a:p>
                <a:pPr algn="ctr" defTabSz="979685">
                  <a:defRPr/>
                </a:pPr>
                <a:r>
                  <a:rPr lang="en-GB" sz="1000" dirty="0">
                    <a:solidFill>
                      <a:srgbClr val="001965"/>
                    </a:solidFill>
                  </a:rPr>
                  <a:t>4</a:t>
                </a:r>
              </a:p>
            </p:txBody>
          </p:sp>
          <p:sp>
            <p:nvSpPr>
              <p:cNvPr id="12" name="Line 4"/>
              <p:cNvSpPr>
                <a:spLocks noChangeShapeType="1"/>
              </p:cNvSpPr>
              <p:nvPr/>
            </p:nvSpPr>
            <p:spPr bwMode="auto">
              <a:xfrm flipV="1">
                <a:off x="1961044" y="2582204"/>
                <a:ext cx="0" cy="120317"/>
              </a:xfrm>
              <a:prstGeom prst="line">
                <a:avLst/>
              </a:prstGeom>
              <a:noFill/>
              <a:ln w="38100">
                <a:solidFill>
                  <a:srgbClr val="001965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14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13" name="Line 4"/>
              <p:cNvSpPr>
                <a:spLocks noChangeShapeType="1"/>
              </p:cNvSpPr>
              <p:nvPr/>
            </p:nvSpPr>
            <p:spPr bwMode="auto">
              <a:xfrm flipH="1" flipV="1">
                <a:off x="2665052" y="2579751"/>
                <a:ext cx="0" cy="118626"/>
              </a:xfrm>
              <a:prstGeom prst="line">
                <a:avLst/>
              </a:prstGeom>
              <a:noFill/>
              <a:ln w="38100">
                <a:solidFill>
                  <a:srgbClr val="001965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14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14" name="Line 16"/>
              <p:cNvSpPr>
                <a:spLocks noChangeShapeType="1"/>
              </p:cNvSpPr>
              <p:nvPr/>
            </p:nvSpPr>
            <p:spPr bwMode="auto">
              <a:xfrm>
                <a:off x="2671823" y="1973663"/>
                <a:ext cx="1706176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15" name="Text Box 20"/>
              <p:cNvSpPr txBox="1">
                <a:spLocks noChangeArrowheads="1"/>
              </p:cNvSpPr>
              <p:nvPr/>
            </p:nvSpPr>
            <p:spPr bwMode="auto">
              <a:xfrm>
                <a:off x="2178972" y="2276343"/>
                <a:ext cx="371564" cy="14062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defTabSz="979685">
                  <a:spcBef>
                    <a:spcPct val="50000"/>
                  </a:spcBef>
                  <a:defRPr/>
                </a:pPr>
                <a:r>
                  <a:rPr lang="en-GB" sz="1100" dirty="0">
                    <a:solidFill>
                      <a:srgbClr val="001965"/>
                    </a:solidFill>
                  </a:rPr>
                  <a:t>0.6 mg</a:t>
                </a:r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1939386" y="2346089"/>
                <a:ext cx="207365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17" name="Line 6"/>
              <p:cNvSpPr>
                <a:spLocks noChangeShapeType="1"/>
              </p:cNvSpPr>
              <p:nvPr/>
            </p:nvSpPr>
            <p:spPr bwMode="auto">
              <a:xfrm flipH="1" flipV="1">
                <a:off x="2134129" y="2246033"/>
                <a:ext cx="1804" cy="101168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2125113" y="2252703"/>
                <a:ext cx="205562" cy="111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19" name="Line 6"/>
              <p:cNvSpPr>
                <a:spLocks noChangeShapeType="1"/>
              </p:cNvSpPr>
              <p:nvPr/>
            </p:nvSpPr>
            <p:spPr bwMode="auto">
              <a:xfrm flipH="1" flipV="1">
                <a:off x="2321659" y="2152646"/>
                <a:ext cx="0" cy="100056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20" name="Line 16"/>
              <p:cNvSpPr>
                <a:spLocks noChangeShapeType="1"/>
              </p:cNvSpPr>
              <p:nvPr/>
            </p:nvSpPr>
            <p:spPr bwMode="auto">
              <a:xfrm flipV="1">
                <a:off x="2321659" y="2162911"/>
                <a:ext cx="183923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21" name="Line 6"/>
              <p:cNvSpPr>
                <a:spLocks noChangeShapeType="1"/>
              </p:cNvSpPr>
              <p:nvPr/>
            </p:nvSpPr>
            <p:spPr bwMode="auto">
              <a:xfrm flipV="1">
                <a:off x="2505582" y="2058149"/>
                <a:ext cx="0" cy="101168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22" name="Line 16"/>
              <p:cNvSpPr>
                <a:spLocks noChangeShapeType="1"/>
              </p:cNvSpPr>
              <p:nvPr/>
            </p:nvSpPr>
            <p:spPr bwMode="auto">
              <a:xfrm>
                <a:off x="2494763" y="2063708"/>
                <a:ext cx="187530" cy="3595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23" name="Line 6"/>
              <p:cNvSpPr>
                <a:spLocks noChangeShapeType="1"/>
              </p:cNvSpPr>
              <p:nvPr/>
            </p:nvSpPr>
            <p:spPr bwMode="auto">
              <a:xfrm flipH="1" flipV="1">
                <a:off x="2682293" y="1963652"/>
                <a:ext cx="0" cy="100056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24" name="Text Box 20"/>
              <p:cNvSpPr txBox="1">
                <a:spLocks noChangeArrowheads="1"/>
              </p:cNvSpPr>
              <p:nvPr/>
            </p:nvSpPr>
            <p:spPr bwMode="auto">
              <a:xfrm>
                <a:off x="2368606" y="2181846"/>
                <a:ext cx="371564" cy="14062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defTabSz="979685">
                  <a:spcBef>
                    <a:spcPct val="50000"/>
                  </a:spcBef>
                  <a:defRPr/>
                </a:pPr>
                <a:r>
                  <a:rPr lang="en-GB" sz="1100" dirty="0">
                    <a:solidFill>
                      <a:srgbClr val="001965"/>
                    </a:solidFill>
                  </a:rPr>
                  <a:t>1.2 mg</a:t>
                </a:r>
              </a:p>
            </p:txBody>
          </p:sp>
          <p:sp>
            <p:nvSpPr>
              <p:cNvPr id="25" name="Text Box 20"/>
              <p:cNvSpPr txBox="1">
                <a:spLocks noChangeArrowheads="1"/>
              </p:cNvSpPr>
              <p:nvPr/>
            </p:nvSpPr>
            <p:spPr bwMode="auto">
              <a:xfrm>
                <a:off x="2558240" y="2087348"/>
                <a:ext cx="371564" cy="14062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defTabSz="979685">
                  <a:spcBef>
                    <a:spcPct val="50000"/>
                  </a:spcBef>
                  <a:defRPr/>
                </a:pPr>
                <a:r>
                  <a:rPr lang="en-GB" sz="1100" dirty="0">
                    <a:solidFill>
                      <a:srgbClr val="001965"/>
                    </a:solidFill>
                  </a:rPr>
                  <a:t>1.8 mg</a:t>
                </a:r>
              </a:p>
            </p:txBody>
          </p:sp>
          <p:sp>
            <p:nvSpPr>
              <p:cNvPr id="26" name="Text Box 20"/>
              <p:cNvSpPr txBox="1">
                <a:spLocks noChangeArrowheads="1"/>
              </p:cNvSpPr>
              <p:nvPr/>
            </p:nvSpPr>
            <p:spPr bwMode="auto">
              <a:xfrm>
                <a:off x="2747875" y="1992850"/>
                <a:ext cx="371564" cy="140629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defTabSz="979685">
                  <a:spcBef>
                    <a:spcPct val="50000"/>
                  </a:spcBef>
                  <a:defRPr/>
                </a:pPr>
                <a:r>
                  <a:rPr lang="en-GB" sz="1100" dirty="0">
                    <a:solidFill>
                      <a:srgbClr val="001965"/>
                    </a:solidFill>
                  </a:rPr>
                  <a:t>2.4 mg</a:t>
                </a:r>
              </a:p>
            </p:txBody>
          </p:sp>
          <p:sp>
            <p:nvSpPr>
              <p:cNvPr id="27" name="Line 6"/>
              <p:cNvSpPr>
                <a:spLocks noChangeShapeType="1"/>
              </p:cNvSpPr>
              <p:nvPr/>
            </p:nvSpPr>
            <p:spPr bwMode="auto">
              <a:xfrm flipV="1">
                <a:off x="1946603" y="2246033"/>
                <a:ext cx="0" cy="255974"/>
              </a:xfrm>
              <a:prstGeom prst="line">
                <a:avLst/>
              </a:prstGeom>
              <a:noFill/>
              <a:ln w="38100">
                <a:solidFill>
                  <a:srgbClr val="009FDA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28" name="Text Box 20"/>
              <p:cNvSpPr txBox="1">
                <a:spLocks noChangeArrowheads="1"/>
              </p:cNvSpPr>
              <p:nvPr/>
            </p:nvSpPr>
            <p:spPr bwMode="auto">
              <a:xfrm>
                <a:off x="2784765" y="1769102"/>
                <a:ext cx="1467331" cy="165446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defTabSz="979685">
                  <a:spcBef>
                    <a:spcPct val="50000"/>
                  </a:spcBef>
                  <a:defRPr/>
                </a:pPr>
                <a:r>
                  <a:rPr lang="en-GB" sz="1400" dirty="0">
                    <a:solidFill>
                      <a:srgbClr val="001965"/>
                    </a:solidFill>
                  </a:rPr>
                  <a:t>Liraglutide 3.0 mg/day or placebo</a:t>
                </a:r>
              </a:p>
            </p:txBody>
          </p:sp>
          <p:sp>
            <p:nvSpPr>
              <p:cNvPr id="29" name="Text Box 29"/>
              <p:cNvSpPr txBox="1">
                <a:spLocks noChangeArrowheads="1"/>
              </p:cNvSpPr>
              <p:nvPr/>
            </p:nvSpPr>
            <p:spPr bwMode="auto">
              <a:xfrm>
                <a:off x="1545707" y="2690145"/>
                <a:ext cx="321309" cy="146820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square" lIns="102846" tIns="51423" rIns="102846" bIns="51423">
                <a:spAutoFit/>
              </a:bodyPr>
              <a:lstStyle/>
              <a:p>
                <a:pPr algn="r" defTabSz="979685">
                  <a:defRPr/>
                </a:pPr>
                <a:r>
                  <a:rPr lang="en-GB" sz="1100" dirty="0">
                    <a:solidFill>
                      <a:srgbClr val="001965"/>
                    </a:solidFill>
                  </a:rPr>
                  <a:t>Week</a:t>
                </a:r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 flipV="1">
                <a:off x="4377999" y="1769101"/>
                <a:ext cx="0" cy="797483"/>
              </a:xfrm>
              <a:prstGeom prst="line">
                <a:avLst/>
              </a:prstGeom>
              <a:noFill/>
              <a:ln w="38100">
                <a:solidFill>
                  <a:srgbClr val="009FDA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2000" dirty="0">
                  <a:solidFill>
                    <a:srgbClr val="001965"/>
                  </a:solidFill>
                </a:endParaRPr>
              </a:p>
            </p:txBody>
          </p:sp>
          <p:cxnSp>
            <p:nvCxnSpPr>
              <p:cNvPr id="31" name="Straight Connector 49"/>
              <p:cNvCxnSpPr>
                <a:cxnSpLocks noChangeShapeType="1"/>
              </p:cNvCxnSpPr>
              <p:nvPr/>
            </p:nvCxnSpPr>
            <p:spPr bwMode="auto">
              <a:xfrm>
                <a:off x="2775933" y="2780318"/>
                <a:ext cx="1510317" cy="0"/>
              </a:xfrm>
              <a:prstGeom prst="line">
                <a:avLst/>
              </a:prstGeom>
              <a:noFill/>
              <a:ln w="12700" algn="ctr">
                <a:solidFill>
                  <a:srgbClr val="001965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2" name="Text Box 27"/>
              <p:cNvSpPr txBox="1">
                <a:spLocks noChangeArrowheads="1"/>
              </p:cNvSpPr>
              <p:nvPr/>
            </p:nvSpPr>
            <p:spPr bwMode="auto">
              <a:xfrm>
                <a:off x="3303709" y="2709962"/>
                <a:ext cx="384529" cy="221271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wrap="square" lIns="102846" tIns="51423" rIns="102846" bIns="51423">
                <a:spAutoFit/>
              </a:bodyPr>
              <a:lstStyle/>
              <a:p>
                <a:pPr algn="ctr" defTabSz="979685">
                  <a:defRPr/>
                </a:pPr>
                <a:r>
                  <a:rPr lang="en-GB" sz="1000" dirty="0">
                    <a:solidFill>
                      <a:srgbClr val="001965"/>
                    </a:solidFill>
                  </a:rPr>
                  <a:t>12 weeks</a:t>
                </a:r>
              </a:p>
            </p:txBody>
          </p:sp>
          <p:sp>
            <p:nvSpPr>
              <p:cNvPr id="39" name="Line 4"/>
              <p:cNvSpPr>
                <a:spLocks noChangeShapeType="1"/>
              </p:cNvSpPr>
              <p:nvPr/>
            </p:nvSpPr>
            <p:spPr bwMode="auto">
              <a:xfrm flipH="1" flipV="1">
                <a:off x="3494520" y="2584874"/>
                <a:ext cx="0" cy="118626"/>
              </a:xfrm>
              <a:prstGeom prst="line">
                <a:avLst/>
              </a:prstGeom>
              <a:noFill/>
              <a:ln w="38100">
                <a:solidFill>
                  <a:srgbClr val="001965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1400" dirty="0">
                  <a:solidFill>
                    <a:srgbClr val="001965"/>
                  </a:solidFill>
                </a:endParaRPr>
              </a:p>
            </p:txBody>
          </p:sp>
          <p:sp>
            <p:nvSpPr>
              <p:cNvPr id="40" name="Line 4"/>
              <p:cNvSpPr>
                <a:spLocks noChangeShapeType="1"/>
              </p:cNvSpPr>
              <p:nvPr/>
            </p:nvSpPr>
            <p:spPr bwMode="auto">
              <a:xfrm flipH="1" flipV="1">
                <a:off x="4323988" y="2589997"/>
                <a:ext cx="0" cy="118626"/>
              </a:xfrm>
              <a:prstGeom prst="line">
                <a:avLst/>
              </a:prstGeom>
              <a:noFill/>
              <a:ln w="38100">
                <a:solidFill>
                  <a:srgbClr val="001965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79685">
                  <a:defRPr/>
                </a:pPr>
                <a:endParaRPr lang="en-GB" sz="1400" dirty="0">
                  <a:solidFill>
                    <a:srgbClr val="001965"/>
                  </a:solidFill>
                </a:endParaRPr>
              </a:p>
            </p:txBody>
          </p:sp>
        </p:grpSp>
        <p:sp>
          <p:nvSpPr>
            <p:cNvPr id="8" name="Text Box 27"/>
            <p:cNvSpPr txBox="1">
              <a:spLocks noChangeArrowheads="1"/>
            </p:cNvSpPr>
            <p:nvPr/>
          </p:nvSpPr>
          <p:spPr bwMode="auto">
            <a:xfrm>
              <a:off x="9764393" y="2788580"/>
              <a:ext cx="655111" cy="13854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102846" tIns="51423" rIns="102846" bIns="51423">
              <a:spAutoFit/>
            </a:bodyPr>
            <a:lstStyle/>
            <a:p>
              <a:pPr algn="ctr" defTabSz="979685">
                <a:defRPr/>
              </a:pPr>
              <a:r>
                <a:rPr lang="en-GB" sz="1000" dirty="0">
                  <a:solidFill>
                    <a:srgbClr val="001965"/>
                  </a:solidFill>
                </a:rPr>
                <a:t>26 weeks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409300" y="4001634"/>
            <a:ext cx="1476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001965"/>
                </a:solidFill>
              </a:rPr>
              <a:t>Dose escalation</a:t>
            </a:r>
          </a:p>
          <a:p>
            <a:pPr algn="ctr"/>
            <a:r>
              <a:rPr lang="en-GB" sz="1000" dirty="0">
                <a:solidFill>
                  <a:srgbClr val="001965"/>
                </a:solidFill>
              </a:rPr>
              <a:t> (min 4 weeks)</a:t>
            </a:r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4231424" y="892951"/>
            <a:ext cx="1622934" cy="27364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9034" tIns="103551" rIns="69034" bIns="69034" anchor="ctr" anchorCtr="1">
            <a:spAutoFit/>
          </a:bodyPr>
          <a:lstStyle/>
          <a:p>
            <a:pPr algn="ctr" defTabSz="940631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9FDA"/>
              </a:buClr>
              <a:defRPr/>
            </a:pPr>
            <a:r>
              <a:rPr lang="en-US" sz="1007" b="1" dirty="0">
                <a:solidFill>
                  <a:srgbClr val="001965"/>
                </a:solidFill>
                <a:cs typeface="Arial" charset="0"/>
              </a:rPr>
              <a:t>Liraglutide 3.0 mg</a:t>
            </a:r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4231424" y="1261857"/>
            <a:ext cx="1622934" cy="273641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82786F"/>
            </a:solidFill>
            <a:miter lim="800000"/>
            <a:headEnd/>
            <a:tailEnd/>
          </a:ln>
          <a:effectLst/>
        </p:spPr>
        <p:txBody>
          <a:bodyPr lIns="69034" tIns="103551" rIns="69034" bIns="69034" anchor="ctr" anchorCtr="1">
            <a:spAutoFit/>
          </a:bodyPr>
          <a:lstStyle/>
          <a:p>
            <a:pPr algn="ctr" defTabSz="940631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9FDA"/>
              </a:buClr>
              <a:defRPr/>
            </a:pPr>
            <a:r>
              <a:rPr lang="en-US" sz="1007" b="1" dirty="0">
                <a:solidFill>
                  <a:srgbClr val="001965"/>
                </a:solidFill>
                <a:cs typeface="Arial" charset="0"/>
              </a:rPr>
              <a:t>Placebo</a:t>
            </a:r>
          </a:p>
        </p:txBody>
      </p:sp>
      <p:cxnSp>
        <p:nvCxnSpPr>
          <p:cNvPr id="36" name="AutoShape 10"/>
          <p:cNvCxnSpPr>
            <a:cxnSpLocks noChangeShapeType="1"/>
          </p:cNvCxnSpPr>
          <p:nvPr/>
        </p:nvCxnSpPr>
        <p:spPr bwMode="auto">
          <a:xfrm flipV="1">
            <a:off x="3547035" y="1042759"/>
            <a:ext cx="668520" cy="1535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7" name="AutoShape 11"/>
          <p:cNvCxnSpPr>
            <a:cxnSpLocks noChangeShapeType="1"/>
          </p:cNvCxnSpPr>
          <p:nvPr/>
        </p:nvCxnSpPr>
        <p:spPr bwMode="auto">
          <a:xfrm>
            <a:off x="3547035" y="1248576"/>
            <a:ext cx="668520" cy="14929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501219" y="928593"/>
            <a:ext cx="2045846" cy="591521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82786F"/>
            </a:solidFill>
            <a:miter lim="800000"/>
            <a:headEnd/>
            <a:tailEnd/>
          </a:ln>
          <a:effectLst/>
        </p:spPr>
        <p:txBody>
          <a:bodyPr lIns="34517" tIns="34517" rIns="34517" bIns="34517" anchor="ctr" anchorCtr="1">
            <a:spAutoFit/>
          </a:bodyPr>
          <a:lstStyle/>
          <a:p>
            <a:pPr algn="ctr" defTabSz="940631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9FDA"/>
              </a:buClr>
              <a:defRPr/>
            </a:pPr>
            <a:r>
              <a:rPr lang="en-US" sz="1007" b="1" dirty="0">
                <a:solidFill>
                  <a:srgbClr val="001965"/>
                </a:solidFill>
                <a:cs typeface="Arial" charset="0"/>
              </a:rPr>
              <a:t>People with schizophrenia, schizoaffective disorder or first episode psychosis</a:t>
            </a:r>
          </a:p>
        </p:txBody>
      </p:sp>
    </p:spTree>
    <p:extLst>
      <p:ext uri="{BB962C8B-B14F-4D97-AF65-F5344CB8AC3E}">
        <p14:creationId xmlns:p14="http://schemas.microsoft.com/office/powerpoint/2010/main" val="250185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826970" y="108015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Assessed for Eligibility n = 799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6970" y="8161225"/>
            <a:ext cx="2700000" cy="576000"/>
          </a:xfrm>
          <a:prstGeom prst="rect">
            <a:avLst/>
          </a:prstGeom>
          <a:solidFill>
            <a:srgbClr val="FFFF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en-GB" sz="1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Intervention = 15</a:t>
            </a:r>
          </a:p>
          <a:p>
            <a:pPr algn="ctr"/>
            <a:r>
              <a:rPr lang="en-GB" sz="1100" dirty="0">
                <a:ea typeface="Times New Roman" panose="02020603050405020304" pitchFamily="18" charset="0"/>
                <a:cs typeface="Times New Roman" panose="02020603050405020304" pitchFamily="18" charset="0"/>
              </a:rPr>
              <a:t>Missing data n = 2</a:t>
            </a:r>
            <a:endParaRPr lang="en-GB" sz="1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16228" y="8172069"/>
            <a:ext cx="2700000" cy="576000"/>
          </a:xfrm>
          <a:prstGeom prst="rect">
            <a:avLst/>
          </a:prstGeom>
          <a:solidFill>
            <a:srgbClr val="FFFF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/>
            <a:r>
              <a:rPr lang="en-GB" sz="1100" dirty="0">
                <a:ea typeface="Times New Roman" panose="02020603050405020304" pitchFamily="18" charset="0"/>
                <a:cs typeface="Times New Roman" panose="02020603050405020304" pitchFamily="18" charset="0"/>
              </a:rPr>
              <a:t>Control = 19</a:t>
            </a:r>
          </a:p>
          <a:p>
            <a:pPr algn="ctr"/>
            <a:r>
              <a:rPr lang="en-GB" sz="1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Missing data n = 1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826970" y="1010485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Confirmed to be eligible n = 448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8" name="Rectangle 13"/>
          <p:cNvSpPr>
            <a:spLocks/>
          </p:cNvSpPr>
          <p:nvPr/>
        </p:nvSpPr>
        <p:spPr bwMode="auto">
          <a:xfrm>
            <a:off x="3916228" y="1557401"/>
            <a:ext cx="2700000" cy="6096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Excluded because they were uncontactable n = 127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0" name="Rectangle 52"/>
          <p:cNvSpPr>
            <a:spLocks/>
          </p:cNvSpPr>
          <p:nvPr/>
        </p:nvSpPr>
        <p:spPr bwMode="auto">
          <a:xfrm>
            <a:off x="3916228" y="4147486"/>
            <a:ext cx="2700000" cy="648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Screened but not </a:t>
            </a:r>
            <a:r>
              <a:rPr kumimoji="0" lang="en-US" altLang="en-US" sz="1100" b="0" u="none" strike="noStrike" cap="none" normalizeH="0" baseline="0" dirty="0" err="1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randomised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n = 8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Not eligible n = 6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Withdrew consent n = 2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826970" y="4737179"/>
            <a:ext cx="2700000" cy="576000"/>
          </a:xfrm>
          <a:prstGeom prst="rect">
            <a:avLst/>
          </a:prstGeom>
          <a:solidFill>
            <a:srgbClr val="FFFF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ts val="12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Randomised n = 47</a:t>
            </a:r>
            <a:endParaRPr lang="en-GB" sz="1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>
            <a:off x="2176970" y="5289709"/>
            <a:ext cx="0" cy="288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15"/>
          <p:cNvSpPr>
            <a:spLocks/>
          </p:cNvSpPr>
          <p:nvPr/>
        </p:nvSpPr>
        <p:spPr bwMode="auto">
          <a:xfrm>
            <a:off x="3916228" y="6445508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Completed 6-month follow-up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Italic"/>
              </a:rPr>
              <a:t>n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= 20</a:t>
            </a:r>
            <a:endParaRPr kumimoji="0" lang="en-US" altLang="en-US" sz="11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Lost to follow-up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Italic"/>
              </a:rPr>
              <a:t>n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= 0; Withdrew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Italic"/>
              </a:rPr>
              <a:t>n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= 3</a:t>
            </a:r>
            <a:endParaRPr kumimoji="0" lang="en-US" altLang="en-US" sz="11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 rot="-5400000">
            <a:off x="-242011" y="6882936"/>
            <a:ext cx="1440000" cy="540000"/>
          </a:xfrm>
          <a:prstGeom prst="rect">
            <a:avLst/>
          </a:prstGeom>
          <a:solidFill>
            <a:srgbClr val="7030A0"/>
          </a:solidFill>
          <a:ln w="2540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Follow up</a:t>
            </a:r>
            <a:endParaRPr kumimoji="0" lang="en-US" altLang="en-US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3916228" y="629531"/>
            <a:ext cx="2700000" cy="439738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Did not meet inclusion/exclusion criteri</a:t>
            </a:r>
            <a:r>
              <a:rPr lang="en-US" alt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kumimoji="0" lang="en-US" altLang="en-US" sz="1100" b="0" u="none" strike="noStrike" cap="none" normalizeH="0" baseline="0" dirty="0">
              <a:ln>
                <a:noFill/>
              </a:ln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 = 351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826970" y="2108219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 bmk="_Hlk47348084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kumimoji="0" lang="en-US" altLang="en-US" sz="1100" b="0" u="none" strike="noStrike" cap="none" normalizeH="0" baseline="0" dirty="0" bmk="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nvited to be screened n = 321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2189389" y="688327"/>
            <a:ext cx="1728000" cy="324000"/>
            <a:chOff x="7061654" y="2512060"/>
            <a:chExt cx="1490345" cy="584200"/>
          </a:xfrm>
        </p:grpSpPr>
        <p:cxnSp>
          <p:nvCxnSpPr>
            <p:cNvPr id="21" name="Straight Arrow Connector 20"/>
            <p:cNvCxnSpPr>
              <a:cxnSpLocks noChangeShapeType="1"/>
            </p:cNvCxnSpPr>
            <p:nvPr/>
          </p:nvCxnSpPr>
          <p:spPr bwMode="auto">
            <a:xfrm>
              <a:off x="7061654" y="2512060"/>
              <a:ext cx="0" cy="5842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Arrow Connector 23"/>
            <p:cNvCxnSpPr>
              <a:cxnSpLocks noChangeShapeType="1"/>
            </p:cNvCxnSpPr>
            <p:nvPr/>
          </p:nvCxnSpPr>
          <p:spPr bwMode="auto">
            <a:xfrm>
              <a:off x="7071814" y="2792095"/>
              <a:ext cx="1480185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3916228" y="2395622"/>
            <a:ext cx="2700000" cy="14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Did not attend screening visit n = 266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Did not attend arranged visit n = 10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Declined due to study specific medication/protocol n = 50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Declined for personal reasons n = 36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Declined due to lack of interest in research generally n = 9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 reason recorded n = 161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26" name="Rectangle 44"/>
          <p:cNvSpPr>
            <a:spLocks noChangeArrowheads="1"/>
          </p:cNvSpPr>
          <p:nvPr/>
        </p:nvSpPr>
        <p:spPr bwMode="auto">
          <a:xfrm>
            <a:off x="826970" y="3634717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Attended for a screening visit n = 55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cxnSp>
        <p:nvCxnSpPr>
          <p:cNvPr id="29" name="Straight Arrow Connector 28"/>
          <p:cNvCxnSpPr>
            <a:cxnSpLocks noChangeShapeType="1"/>
          </p:cNvCxnSpPr>
          <p:nvPr/>
        </p:nvCxnSpPr>
        <p:spPr bwMode="auto">
          <a:xfrm>
            <a:off x="2166636" y="5420061"/>
            <a:ext cx="30960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5"/>
          <p:cNvSpPr>
            <a:spLocks noChangeArrowheads="1"/>
          </p:cNvSpPr>
          <p:nvPr/>
        </p:nvSpPr>
        <p:spPr bwMode="auto">
          <a:xfrm rot="-5400000">
            <a:off x="-222955" y="5168326"/>
            <a:ext cx="1440000" cy="540000"/>
          </a:xfrm>
          <a:prstGeom prst="rect">
            <a:avLst/>
          </a:prstGeom>
          <a:solidFill>
            <a:srgbClr val="7030A0"/>
          </a:solidFill>
          <a:ln w="2540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Allocation</a:t>
            </a:r>
            <a:endParaRPr kumimoji="0" lang="en-US" altLang="en-US" sz="2000" b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826970" y="5582227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Intervention arm n = 24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3916228" y="5582227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Control arm n = 23</a:t>
            </a:r>
            <a:endParaRPr kumimoji="0" lang="en-US" altLang="en-US" sz="800" b="0" u="none" strike="noStrike" cap="none" normalizeH="0" baseline="0" dirty="0">
              <a:ln>
                <a:noFill/>
              </a:ln>
              <a:effectLst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178013" y="1599888"/>
            <a:ext cx="1728000" cy="504000"/>
            <a:chOff x="7061654" y="2512060"/>
            <a:chExt cx="1490345" cy="584200"/>
          </a:xfrm>
        </p:grpSpPr>
        <p:cxnSp>
          <p:nvCxnSpPr>
            <p:cNvPr id="41" name="Straight Arrow Connector 40"/>
            <p:cNvCxnSpPr>
              <a:cxnSpLocks noChangeShapeType="1"/>
            </p:cNvCxnSpPr>
            <p:nvPr/>
          </p:nvCxnSpPr>
          <p:spPr bwMode="auto">
            <a:xfrm>
              <a:off x="7061654" y="2512060"/>
              <a:ext cx="0" cy="5842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Arrow Connector 41"/>
            <p:cNvCxnSpPr>
              <a:cxnSpLocks noChangeShapeType="1"/>
            </p:cNvCxnSpPr>
            <p:nvPr/>
          </p:nvCxnSpPr>
          <p:spPr bwMode="auto">
            <a:xfrm>
              <a:off x="7071814" y="2792095"/>
              <a:ext cx="1480185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3" name="Group 42"/>
          <p:cNvGrpSpPr/>
          <p:nvPr/>
        </p:nvGrpSpPr>
        <p:grpSpPr>
          <a:xfrm>
            <a:off x="2166637" y="2677121"/>
            <a:ext cx="1728000" cy="972000"/>
            <a:chOff x="7061654" y="2512060"/>
            <a:chExt cx="1490345" cy="584200"/>
          </a:xfrm>
        </p:grpSpPr>
        <p:cxnSp>
          <p:nvCxnSpPr>
            <p:cNvPr id="44" name="Straight Arrow Connector 43"/>
            <p:cNvCxnSpPr>
              <a:cxnSpLocks noChangeShapeType="1"/>
            </p:cNvCxnSpPr>
            <p:nvPr/>
          </p:nvCxnSpPr>
          <p:spPr bwMode="auto">
            <a:xfrm>
              <a:off x="7061654" y="2512060"/>
              <a:ext cx="0" cy="5842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Straight Arrow Connector 44"/>
            <p:cNvCxnSpPr>
              <a:cxnSpLocks noChangeShapeType="1"/>
            </p:cNvCxnSpPr>
            <p:nvPr/>
          </p:nvCxnSpPr>
          <p:spPr bwMode="auto">
            <a:xfrm>
              <a:off x="7071814" y="2792095"/>
              <a:ext cx="1480185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6" name="Group 45"/>
          <p:cNvGrpSpPr/>
          <p:nvPr/>
        </p:nvGrpSpPr>
        <p:grpSpPr>
          <a:xfrm>
            <a:off x="2155261" y="4225052"/>
            <a:ext cx="1728000" cy="504000"/>
            <a:chOff x="7061654" y="2512060"/>
            <a:chExt cx="1490345" cy="584200"/>
          </a:xfrm>
        </p:grpSpPr>
        <p:cxnSp>
          <p:nvCxnSpPr>
            <p:cNvPr id="47" name="Straight Arrow Connector 46"/>
            <p:cNvCxnSpPr>
              <a:cxnSpLocks noChangeShapeType="1"/>
            </p:cNvCxnSpPr>
            <p:nvPr/>
          </p:nvCxnSpPr>
          <p:spPr bwMode="auto">
            <a:xfrm>
              <a:off x="7061654" y="2512060"/>
              <a:ext cx="0" cy="5842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Arrow Connector 47"/>
            <p:cNvCxnSpPr>
              <a:cxnSpLocks noChangeShapeType="1"/>
            </p:cNvCxnSpPr>
            <p:nvPr/>
          </p:nvCxnSpPr>
          <p:spPr bwMode="auto">
            <a:xfrm>
              <a:off x="7071814" y="2792095"/>
              <a:ext cx="1480185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9" name="Straight Arrow Connector 48"/>
          <p:cNvCxnSpPr>
            <a:cxnSpLocks noChangeShapeType="1"/>
          </p:cNvCxnSpPr>
          <p:nvPr/>
        </p:nvCxnSpPr>
        <p:spPr bwMode="auto">
          <a:xfrm>
            <a:off x="5248228" y="5414813"/>
            <a:ext cx="0" cy="180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</p:cNvCxnSpPr>
          <p:nvPr/>
        </p:nvCxnSpPr>
        <p:spPr bwMode="auto">
          <a:xfrm>
            <a:off x="2176970" y="6140677"/>
            <a:ext cx="0" cy="288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Arrow Connector 50"/>
          <p:cNvCxnSpPr>
            <a:cxnSpLocks noChangeShapeType="1"/>
          </p:cNvCxnSpPr>
          <p:nvPr/>
        </p:nvCxnSpPr>
        <p:spPr bwMode="auto">
          <a:xfrm>
            <a:off x="2176970" y="7859522"/>
            <a:ext cx="0" cy="288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</p:cNvCxnSpPr>
          <p:nvPr/>
        </p:nvCxnSpPr>
        <p:spPr bwMode="auto">
          <a:xfrm>
            <a:off x="5248228" y="6144215"/>
            <a:ext cx="0" cy="288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Arrow Connector 52"/>
          <p:cNvCxnSpPr>
            <a:cxnSpLocks noChangeShapeType="1"/>
          </p:cNvCxnSpPr>
          <p:nvPr/>
        </p:nvCxnSpPr>
        <p:spPr bwMode="auto">
          <a:xfrm>
            <a:off x="5248228" y="7875760"/>
            <a:ext cx="0" cy="288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Rectangle 16"/>
          <p:cNvSpPr>
            <a:spLocks noChangeArrowheads="1"/>
          </p:cNvSpPr>
          <p:nvPr/>
        </p:nvSpPr>
        <p:spPr bwMode="auto">
          <a:xfrm rot="-5400000">
            <a:off x="38898" y="8201115"/>
            <a:ext cx="864000" cy="540000"/>
          </a:xfrm>
          <a:prstGeom prst="rect">
            <a:avLst/>
          </a:prstGeom>
          <a:solidFill>
            <a:srgbClr val="7030A0"/>
          </a:solidFill>
          <a:ln w="2540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Analysis*</a:t>
            </a:r>
            <a:endParaRPr kumimoji="0" lang="en-US" altLang="en-US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" name="Rectangle 7">
            <a:extLst>
              <a:ext uri="{FF2B5EF4-FFF2-40B4-BE49-F238E27FC236}">
                <a16:creationId xmlns:a16="http://schemas.microsoft.com/office/drawing/2014/main" id="{58B8A48C-7661-4747-821F-D115FD880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970" y="7301559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bmk="_Hlk47348084">
                <a:ea typeface="Times New Roman" panose="02020603050405020304" pitchFamily="18" charset="0"/>
                <a:cs typeface="Calibri" panose="020F0502020204030204" pitchFamily="34" charset="0"/>
              </a:rPr>
              <a:t>Withdrew from trial medication n = 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bmk="_Hlk47348084">
                <a:ea typeface="Times New Roman" panose="02020603050405020304" pitchFamily="18" charset="0"/>
                <a:cs typeface="Calibri" panose="020F0502020204030204" pitchFamily="34" charset="0"/>
              </a:rPr>
              <a:t>Ended trial on medication n </a:t>
            </a:r>
            <a:r>
              <a:rPr kumimoji="0" lang="en-US" altLang="en-US" sz="1100" b="0" u="none" strike="noStrike" cap="none" normalizeH="0" baseline="0" dirty="0" bmk="_Hlk47348084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= 12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bmk="_Hlk47348084">
                <a:ea typeface="Times New Roman" panose="02020603050405020304" pitchFamily="18" charset="0"/>
                <a:cs typeface="Calibri" panose="020F0502020204030204" pitchFamily="34" charset="0"/>
              </a:rPr>
              <a:t>Took medication as prescribed n = 11</a:t>
            </a:r>
            <a:r>
              <a:rPr kumimoji="0" lang="en-US" altLang="en-US" sz="1100" b="0" u="none" strike="noStrike" cap="none" normalizeH="0" baseline="0" dirty="0" bmk="_Hlk47348084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56" name="Rectangle 7">
            <a:extLst>
              <a:ext uri="{FF2B5EF4-FFF2-40B4-BE49-F238E27FC236}">
                <a16:creationId xmlns:a16="http://schemas.microsoft.com/office/drawing/2014/main" id="{2B56BB4D-DC77-42C8-BBCF-A0790D275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6228" y="7308789"/>
            <a:ext cx="2700000" cy="576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bmk="_Hlk47348084">
                <a:ea typeface="Times New Roman" panose="02020603050405020304" pitchFamily="18" charset="0"/>
                <a:cs typeface="Calibri" panose="020F0502020204030204" pitchFamily="34" charset="0"/>
              </a:rPr>
              <a:t>Withdrew from trial medication n = 7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bmk="_Hlk47348084">
                <a:ea typeface="Times New Roman" panose="02020603050405020304" pitchFamily="18" charset="0"/>
                <a:cs typeface="Calibri" panose="020F0502020204030204" pitchFamily="34" charset="0"/>
              </a:rPr>
              <a:t>Ended trial on medication n </a:t>
            </a:r>
            <a:r>
              <a:rPr kumimoji="0" lang="en-US" altLang="en-US" sz="1100" b="0" u="none" strike="noStrike" cap="none" normalizeH="0" baseline="0" dirty="0" bmk="_Hlk47348084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= 13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bmk="_Hlk47348084">
                <a:ea typeface="Times New Roman" panose="02020603050405020304" pitchFamily="18" charset="0"/>
                <a:cs typeface="Calibri" panose="020F0502020204030204" pitchFamily="34" charset="0"/>
              </a:rPr>
              <a:t>Took medication as prescribed n = 12</a:t>
            </a:r>
            <a:r>
              <a:rPr kumimoji="0" lang="en-US" altLang="en-US" sz="1100" b="0" u="none" strike="noStrike" cap="none" normalizeH="0" baseline="0" dirty="0" bmk="_Hlk47348084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kumimoji="0" lang="en-US" altLang="en-US" sz="2400" b="0" u="none" strike="noStrike" cap="none" normalizeH="0" baseline="0" dirty="0">
              <a:ln>
                <a:noFill/>
              </a:ln>
              <a:effectLst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F97B21F-C98B-48C6-BC8C-A988FF96F55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6970" y="6991577"/>
            <a:ext cx="0" cy="288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AF49B70-3483-493A-B25C-7AA3D271E49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48228" y="7007815"/>
            <a:ext cx="0" cy="288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angle 12"/>
          <p:cNvSpPr>
            <a:spLocks/>
          </p:cNvSpPr>
          <p:nvPr/>
        </p:nvSpPr>
        <p:spPr bwMode="auto">
          <a:xfrm>
            <a:off x="826970" y="6441893"/>
            <a:ext cx="2700000" cy="576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Completed 6-month follow-up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Italic"/>
              </a:rPr>
              <a:t>n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= 17</a:t>
            </a:r>
            <a:endParaRPr kumimoji="0" lang="en-US" altLang="en-US" sz="11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Lost to follow-up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Italic"/>
              </a:rPr>
              <a:t>n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= 4; Withdrew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Italic"/>
              </a:rPr>
              <a:t>n </a:t>
            </a:r>
            <a:r>
              <a:rPr kumimoji="0" lang="en-US" altLang="en-US" sz="1100" b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  <a:cs typeface="VectoraLTStd-Light"/>
              </a:rPr>
              <a:t>= 3</a:t>
            </a:r>
            <a:endParaRPr kumimoji="0" lang="en-US" altLang="en-US" sz="1100" b="0" u="none" strike="noStrike" cap="none" normalizeH="0" baseline="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1472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544</TotalTime>
  <Words>271</Words>
  <Application>Microsoft Office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Holt</dc:creator>
  <cp:lastModifiedBy>Richard Holt</cp:lastModifiedBy>
  <cp:revision>21</cp:revision>
  <dcterms:created xsi:type="dcterms:W3CDTF">2020-11-10T16:59:06Z</dcterms:created>
  <dcterms:modified xsi:type="dcterms:W3CDTF">2021-01-22T15:07:10Z</dcterms:modified>
</cp:coreProperties>
</file>