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21"/>
  </p:notesMasterIdLst>
  <p:handoutMasterIdLst>
    <p:handoutMasterId r:id="rId22"/>
  </p:handoutMasterIdLst>
  <p:sldIdLst>
    <p:sldId id="259" r:id="rId9"/>
    <p:sldId id="260" r:id="rId10"/>
    <p:sldId id="418" r:id="rId11"/>
    <p:sldId id="322" r:id="rId12"/>
    <p:sldId id="410" r:id="rId13"/>
    <p:sldId id="411" r:id="rId14"/>
    <p:sldId id="412" r:id="rId15"/>
    <p:sldId id="413" r:id="rId16"/>
    <p:sldId id="414" r:id="rId17"/>
    <p:sldId id="417" r:id="rId18"/>
    <p:sldId id="419" r:id="rId19"/>
    <p:sldId id="264" r:id="rId20"/>
  </p:sldIdLst>
  <p:sldSz cx="12192000" cy="6858000"/>
  <p:notesSz cx="6797675" cy="9926638"/>
  <p:embeddedFontLst>
    <p:embeddedFont>
      <p:font typeface="Calibri" panose="020F0502020204030204" pitchFamily="34" charset="0"/>
      <p:regular r:id="rId23"/>
      <p:bold r:id="rId24"/>
      <p:italic r:id="rId25"/>
      <p:boldItalic r:id="rId26"/>
    </p:embeddedFont>
    <p:embeddedFont>
      <p:font typeface="Lucida Sans" panose="020B0602030504020204" pitchFamily="34" charset="77"/>
      <p:regular r:id="rId27"/>
      <p:bold r:id="rId28"/>
      <p:italic r:id="rId29"/>
      <p:boldItalic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1BF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9"/>
    <p:restoredTop sz="64789" autoAdjust="0"/>
  </p:normalViewPr>
  <p:slideViewPr>
    <p:cSldViewPr snapToGrid="0" snapToObjects="1" showGuides="1">
      <p:cViewPr varScale="1">
        <p:scale>
          <a:sx n="69" d="100"/>
          <a:sy n="69" d="100"/>
        </p:scale>
        <p:origin x="1704" y="184"/>
      </p:cViewPr>
      <p:guideLst>
        <p:guide orient="horz" pos="2160"/>
        <p:guide pos="3840"/>
      </p:guideLst>
    </p:cSldViewPr>
  </p:slideViewPr>
  <p:notesTextViewPr>
    <p:cViewPr>
      <p:scale>
        <a:sx n="3" d="2"/>
        <a:sy n="3" d="2"/>
      </p:scale>
      <p:origin x="0" y="0"/>
    </p:cViewPr>
  </p:notesTextViewPr>
  <p:sorterViewPr>
    <p:cViewPr>
      <p:scale>
        <a:sx n="100" d="100"/>
        <a:sy n="100" d="100"/>
      </p:scale>
      <p:origin x="0" y="-190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8055"/>
          </a:xfrm>
          <a:prstGeom prst="rect">
            <a:avLst/>
          </a:prstGeom>
        </p:spPr>
        <p:txBody>
          <a:bodyPr vert="horz" lIns="91440" tIns="45720" rIns="91440" bIns="45720" rtlCol="0"/>
          <a:lstStyle>
            <a:lvl1pPr algn="r">
              <a:defRPr sz="1200"/>
            </a:lvl1pPr>
          </a:lstStyle>
          <a:p>
            <a:fld id="{672D7403-BDD1-4906-B893-DCED7BD6ADFF}" type="datetimeFigureOut">
              <a:rPr lang="en-GB" smtClean="0"/>
              <a:t>14/07/2021</a:t>
            </a:fld>
            <a:endParaRPr lang="en-GB"/>
          </a:p>
        </p:txBody>
      </p:sp>
      <p:sp>
        <p:nvSpPr>
          <p:cNvPr id="4" name="Footer Placeholder 3"/>
          <p:cNvSpPr>
            <a:spLocks noGrp="1"/>
          </p:cNvSpPr>
          <p:nvPr>
            <p:ph type="ftr" sz="quarter" idx="2"/>
          </p:nvPr>
        </p:nvSpPr>
        <p:spPr>
          <a:xfrm>
            <a:off x="2"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4"/>
            <a:ext cx="2945659" cy="498055"/>
          </a:xfrm>
          <a:prstGeom prst="rect">
            <a:avLst/>
          </a:prstGeom>
        </p:spPr>
        <p:txBody>
          <a:bodyPr vert="horz" lIns="91440" tIns="45720" rIns="91440" bIns="45720" rtlCol="0" anchor="b"/>
          <a:lstStyle>
            <a:lvl1pPr algn="r">
              <a:defRPr sz="1200"/>
            </a:lvl1pPr>
          </a:lstStyle>
          <a:p>
            <a:fld id="{2E28F0D0-2C06-4702-B020-7DC394C92EB4}" type="slidenum">
              <a:rPr lang="en-GB" smtClean="0"/>
              <a:t>‹#›</a:t>
            </a:fld>
            <a:endParaRPr lang="en-GB"/>
          </a:p>
        </p:txBody>
      </p:sp>
    </p:spTree>
    <p:extLst>
      <p:ext uri="{BB962C8B-B14F-4D97-AF65-F5344CB8AC3E}">
        <p14:creationId xmlns:p14="http://schemas.microsoft.com/office/powerpoint/2010/main" val="766810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8055"/>
          </a:xfrm>
          <a:prstGeom prst="rect">
            <a:avLst/>
          </a:prstGeom>
        </p:spPr>
        <p:txBody>
          <a:bodyPr vert="horz" lIns="91440" tIns="45720" rIns="91440" bIns="45720" rtlCol="0"/>
          <a:lstStyle>
            <a:lvl1pPr algn="r">
              <a:defRPr sz="1200"/>
            </a:lvl1pPr>
          </a:lstStyle>
          <a:p>
            <a:fld id="{BCC11F37-1E6F-6A44-A0D2-6DE377B840E2}" type="datetimeFigureOut">
              <a:rPr lang="en-GB" smtClean="0"/>
              <a:t>14/07/2021</a:t>
            </a:fld>
            <a:endParaRPr lang="en-GB"/>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4"/>
            <a:ext cx="2945659" cy="498055"/>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D4DA00-7454-BF4E-9465-7D8AE93A7E83}" type="slidenum">
              <a:rPr lang="en-GB" smtClean="0"/>
              <a:t>1</a:t>
            </a:fld>
            <a:endParaRPr lang="en-GB"/>
          </a:p>
        </p:txBody>
      </p:sp>
    </p:spTree>
    <p:extLst>
      <p:ext uri="{BB962C8B-B14F-4D97-AF65-F5344CB8AC3E}">
        <p14:creationId xmlns:p14="http://schemas.microsoft.com/office/powerpoint/2010/main" val="298261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Comms &amp; Marketing</a:t>
            </a:r>
            <a:br>
              <a:rPr lang="en-US" dirty="0"/>
            </a:br>
            <a:r>
              <a:rPr lang="en-US" dirty="0"/>
              <a:t>- press officers onside to ask all researchers of their publication has a DOI and include it in the notes for editors in press releases. Already discussed the possibility of DOIs pointing to project website landing for publication in first instance but after an agreed period changing the DOI to land on the repository page</a:t>
            </a:r>
            <a:br>
              <a:rPr lang="en-US" dirty="0"/>
            </a:br>
            <a:r>
              <a:rPr lang="en-US" dirty="0"/>
              <a:t>- web editors need to be persuaded to use DOI links rather than publisher or </a:t>
            </a:r>
            <a:r>
              <a:rPr lang="en-US" dirty="0" err="1"/>
              <a:t>ePrints</a:t>
            </a:r>
            <a:r>
              <a:rPr lang="en-US" dirty="0"/>
              <a:t> </a:t>
            </a:r>
            <a:r>
              <a:rPr lang="en-US" dirty="0" err="1"/>
              <a:t>urls</a:t>
            </a:r>
            <a:br>
              <a:rPr lang="en-US" dirty="0"/>
            </a:br>
            <a:r>
              <a:rPr lang="en-US" dirty="0"/>
              <a:t>- graphic designers have to learn that all publications should include a date, publisher and a PID at minimum</a:t>
            </a:r>
          </a:p>
          <a:p>
            <a:endParaRPr lang="en-US" dirty="0"/>
          </a:p>
          <a:p>
            <a:endParaRPr lang="en-US" dirty="0"/>
          </a:p>
          <a:p>
            <a:r>
              <a:rPr lang="en-US" dirty="0"/>
              <a:t>Research Groups</a:t>
            </a:r>
          </a:p>
          <a:p>
            <a:pPr marL="171450" indent="-171450">
              <a:buFontTx/>
              <a:buChar char="-"/>
            </a:pPr>
            <a:r>
              <a:rPr lang="en-US" dirty="0"/>
              <a:t>We can help</a:t>
            </a:r>
          </a:p>
          <a:p>
            <a:pPr marL="171450" indent="-171450">
              <a:buFontTx/>
              <a:buChar char="-"/>
            </a:pPr>
            <a:r>
              <a:rPr lang="en-US" dirty="0"/>
              <a:t>It doesn’t need to be just data</a:t>
            </a:r>
          </a:p>
          <a:p>
            <a:pPr marL="171450" indent="-171450">
              <a:buFontTx/>
              <a:buChar char="-"/>
            </a:pPr>
            <a:r>
              <a:rPr lang="en-US" dirty="0"/>
              <a:t>Now the REF is behind us, we can take our message out and about re improving our publication practice for all types of outputs</a:t>
            </a:r>
          </a:p>
          <a:p>
            <a:pPr marL="171450" indent="-171450">
              <a:buFontTx/>
              <a:buChar char="-"/>
            </a:pPr>
            <a:r>
              <a:rPr lang="en-US" dirty="0"/>
              <a:t>We have found that the best way to get the message across is in small face-to-face (or screen to screen) groups with pieces in research and faculty newsletters as back-up but not primary communication.</a:t>
            </a:r>
          </a:p>
          <a:p>
            <a:pPr marL="171450" indent="-171450">
              <a:buFontTx/>
              <a:buChar char="-"/>
            </a:pPr>
            <a:r>
              <a:rPr lang="en-US" dirty="0"/>
              <a:t>Need to work with administrators in departments with long running working paper/research report series to work on including publication information within the report, and possibly having a sequence which they assign to publications rather than the assignment being done by the Research Data team in the library</a:t>
            </a:r>
          </a:p>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10</a:t>
            </a:fld>
            <a:endParaRPr lang="en-GB"/>
          </a:p>
        </p:txBody>
      </p:sp>
    </p:spTree>
    <p:extLst>
      <p:ext uri="{BB962C8B-B14F-4D97-AF65-F5344CB8AC3E}">
        <p14:creationId xmlns:p14="http://schemas.microsoft.com/office/powerpoint/2010/main" val="2859960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Sam, our 2 year old mog, who cuddled up to the warm laptop and sat on </a:t>
            </a:r>
            <a:r>
              <a:rPr lang="en-US"/>
              <a:t>the microphone </a:t>
            </a:r>
            <a:r>
              <a:rPr lang="en-US" dirty="0"/>
              <a:t>during the presentation.</a:t>
            </a:r>
          </a:p>
        </p:txBody>
      </p:sp>
      <p:sp>
        <p:nvSpPr>
          <p:cNvPr id="4" name="Slide Number Placeholder 3"/>
          <p:cNvSpPr>
            <a:spLocks noGrp="1"/>
          </p:cNvSpPr>
          <p:nvPr>
            <p:ph type="sldNum" sz="quarter" idx="5"/>
          </p:nvPr>
        </p:nvSpPr>
        <p:spPr/>
        <p:txBody>
          <a:bodyPr/>
          <a:lstStyle/>
          <a:p>
            <a:fld id="{75D4DA00-7454-BF4E-9465-7D8AE93A7E83}" type="slidenum">
              <a:rPr lang="en-GB" smtClean="0"/>
              <a:t>11</a:t>
            </a:fld>
            <a:endParaRPr lang="en-GB"/>
          </a:p>
        </p:txBody>
      </p:sp>
    </p:spTree>
    <p:extLst>
      <p:ext uri="{BB962C8B-B14F-4D97-AF65-F5344CB8AC3E}">
        <p14:creationId xmlns:p14="http://schemas.microsoft.com/office/powerpoint/2010/main" val="182262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D4DA00-7454-BF4E-9465-7D8AE93A7E83}" type="slidenum">
              <a:rPr lang="en-GB" smtClean="0"/>
              <a:t>12</a:t>
            </a:fld>
            <a:endParaRPr lang="en-GB"/>
          </a:p>
        </p:txBody>
      </p:sp>
    </p:spTree>
    <p:extLst>
      <p:ext uri="{BB962C8B-B14F-4D97-AF65-F5344CB8AC3E}">
        <p14:creationId xmlns:p14="http://schemas.microsoft.com/office/powerpoint/2010/main" val="216945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D4DA00-7454-BF4E-9465-7D8AE93A7E83}" type="slidenum">
              <a:rPr lang="en-GB" smtClean="0"/>
              <a:t>2</a:t>
            </a:fld>
            <a:endParaRPr lang="en-GB"/>
          </a:p>
        </p:txBody>
      </p:sp>
    </p:spTree>
    <p:extLst>
      <p:ext uri="{BB962C8B-B14F-4D97-AF65-F5344CB8AC3E}">
        <p14:creationId xmlns:p14="http://schemas.microsoft.com/office/powerpoint/2010/main" val="366711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research data team in the Library assign against the first five sequences.</a:t>
            </a:r>
          </a:p>
          <a:p>
            <a:endParaRPr lang="en-GB" dirty="0"/>
          </a:p>
          <a:p>
            <a:r>
              <a:rPr lang="en-GB" dirty="0"/>
              <a:t>The </a:t>
            </a:r>
            <a:r>
              <a:rPr lang="en-GB" dirty="0" err="1"/>
              <a:t>Worldpop</a:t>
            </a:r>
            <a:r>
              <a:rPr lang="en-GB" dirty="0"/>
              <a:t> and </a:t>
            </a:r>
            <a:r>
              <a:rPr lang="en-GB" dirty="0" err="1"/>
              <a:t>eCrystals</a:t>
            </a:r>
            <a:r>
              <a:rPr lang="en-GB" dirty="0"/>
              <a:t> suffix sequences are assigned by those research groups. The Research Data team mints </a:t>
            </a:r>
            <a:r>
              <a:rPr lang="en-GB" dirty="0" err="1"/>
              <a:t>Worldpop</a:t>
            </a:r>
            <a:r>
              <a:rPr lang="en-GB" dirty="0"/>
              <a:t> DOIs but </a:t>
            </a:r>
            <a:r>
              <a:rPr lang="en-GB" dirty="0" err="1"/>
              <a:t>eCrystals</a:t>
            </a:r>
            <a:r>
              <a:rPr lang="en-GB" dirty="0"/>
              <a:t>, as they run a separate repository, are able to mint their own as part of their publication process.</a:t>
            </a:r>
          </a:p>
          <a:p>
            <a:endParaRPr lang="en-GB" dirty="0"/>
          </a:p>
        </p:txBody>
      </p:sp>
      <p:sp>
        <p:nvSpPr>
          <p:cNvPr id="4" name="Slide Number Placeholder 3"/>
          <p:cNvSpPr>
            <a:spLocks noGrp="1"/>
          </p:cNvSpPr>
          <p:nvPr>
            <p:ph type="sldNum" sz="quarter" idx="10"/>
          </p:nvPr>
        </p:nvSpPr>
        <p:spPr/>
        <p:txBody>
          <a:bodyPr/>
          <a:lstStyle/>
          <a:p>
            <a:fld id="{75D4DA00-7454-BF4E-9465-7D8AE93A7E83}" type="slidenum">
              <a:rPr lang="en-GB" smtClean="0"/>
              <a:t>3</a:t>
            </a:fld>
            <a:endParaRPr lang="en-GB"/>
          </a:p>
        </p:txBody>
      </p:sp>
    </p:spTree>
    <p:extLst>
      <p:ext uri="{BB962C8B-B14F-4D97-AF65-F5344CB8AC3E}">
        <p14:creationId xmlns:p14="http://schemas.microsoft.com/office/powerpoint/2010/main" val="371527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research data team in the Library assign against the first five sequences.</a:t>
            </a:r>
          </a:p>
          <a:p>
            <a:endParaRPr lang="en-GB" dirty="0"/>
          </a:p>
          <a:p>
            <a:r>
              <a:rPr lang="en-GB" dirty="0"/>
              <a:t>The </a:t>
            </a:r>
            <a:r>
              <a:rPr lang="en-GB" dirty="0" err="1"/>
              <a:t>Worldpop</a:t>
            </a:r>
            <a:r>
              <a:rPr lang="en-GB" dirty="0"/>
              <a:t> and </a:t>
            </a:r>
            <a:r>
              <a:rPr lang="en-GB" dirty="0" err="1"/>
              <a:t>eCrystals</a:t>
            </a:r>
            <a:r>
              <a:rPr lang="en-GB" dirty="0"/>
              <a:t> suffix sequences are assigned by those research groups. The Research Data team mints </a:t>
            </a:r>
            <a:r>
              <a:rPr lang="en-GB" dirty="0" err="1"/>
              <a:t>Worldpop</a:t>
            </a:r>
            <a:r>
              <a:rPr lang="en-GB" dirty="0"/>
              <a:t> DOIs but </a:t>
            </a:r>
            <a:r>
              <a:rPr lang="en-GB" dirty="0" err="1"/>
              <a:t>eCrystals</a:t>
            </a:r>
            <a:r>
              <a:rPr lang="en-GB" dirty="0"/>
              <a:t>, as they run a separate repository, are able to mint their own as part of their publication process.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mint DOIs against the following domains:</a:t>
            </a:r>
            <a:br>
              <a:rPr lang="en-GB" dirty="0"/>
            </a:br>
            <a:r>
              <a:rPr lang="en-GB" dirty="0"/>
              <a:t>*.</a:t>
            </a:r>
            <a:r>
              <a:rPr lang="en-GB" dirty="0" err="1"/>
              <a:t>soton.ac.uk</a:t>
            </a:r>
            <a:br>
              <a:rPr lang="en-GB" dirty="0"/>
            </a:br>
            <a:r>
              <a:rPr lang="en-GB" dirty="0" err="1"/>
              <a:t>soton.ac.uk</a:t>
            </a:r>
            <a:br>
              <a:rPr lang="en-GB" dirty="0"/>
            </a:br>
            <a:r>
              <a:rPr lang="en-GB" dirty="0" err="1"/>
              <a:t>ecrystals.chem.soton.ac.uk</a:t>
            </a:r>
            <a:br>
              <a:rPr lang="en-GB" dirty="0"/>
            </a:br>
            <a:r>
              <a:rPr lang="en-GB" dirty="0" err="1"/>
              <a:t>worldpop.org.uk</a:t>
            </a:r>
            <a:br>
              <a:rPr lang="en-GB" dirty="0"/>
            </a:br>
            <a:r>
              <a:rPr lang="en-GB" dirty="0"/>
              <a:t>*.</a:t>
            </a:r>
            <a:r>
              <a:rPr lang="en-GB" dirty="0" err="1"/>
              <a:t>worldpop.org.uk</a:t>
            </a:r>
            <a:br>
              <a:rPr lang="en-GB" dirty="0"/>
            </a:br>
            <a:r>
              <a:rPr lang="en-GB" dirty="0"/>
              <a:t>*.</a:t>
            </a:r>
            <a:r>
              <a:rPr lang="en-GB" dirty="0" err="1"/>
              <a:t>worldpop.org</a:t>
            </a:r>
            <a:br>
              <a:rPr lang="en-GB" dirty="0"/>
            </a:br>
            <a:r>
              <a:rPr lang="en-GB" dirty="0" err="1"/>
              <a:t>worldpop.org</a:t>
            </a:r>
            <a:endParaRPr lang="en-GB" dirty="0"/>
          </a:p>
          <a:p>
            <a:endParaRPr lang="en-GB" dirty="0"/>
          </a:p>
        </p:txBody>
      </p:sp>
      <p:sp>
        <p:nvSpPr>
          <p:cNvPr id="4" name="Slide Number Placeholder 3"/>
          <p:cNvSpPr>
            <a:spLocks noGrp="1"/>
          </p:cNvSpPr>
          <p:nvPr>
            <p:ph type="sldNum" sz="quarter" idx="10"/>
          </p:nvPr>
        </p:nvSpPr>
        <p:spPr/>
        <p:txBody>
          <a:bodyPr/>
          <a:lstStyle/>
          <a:p>
            <a:fld id="{75D4DA00-7454-BF4E-9465-7D8AE93A7E83}" type="slidenum">
              <a:rPr lang="en-GB" smtClean="0"/>
              <a:t>4</a:t>
            </a:fld>
            <a:endParaRPr lang="en-GB"/>
          </a:p>
        </p:txBody>
      </p:sp>
    </p:spTree>
    <p:extLst>
      <p:ext uri="{BB962C8B-B14F-4D97-AF65-F5344CB8AC3E}">
        <p14:creationId xmlns:p14="http://schemas.microsoft.com/office/powerpoint/2010/main" val="283004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our DOIs point to our institutional repository, but our </a:t>
            </a:r>
            <a:r>
              <a:rPr lang="en-US" dirty="0" err="1"/>
              <a:t>Worldpop</a:t>
            </a:r>
            <a:r>
              <a:rPr lang="en-US" dirty="0"/>
              <a:t> sequence points to the datasets on the </a:t>
            </a:r>
            <a:r>
              <a:rPr lang="en-US" dirty="0" err="1"/>
              <a:t>Worldpop</a:t>
            </a:r>
            <a:r>
              <a:rPr lang="en-US" dirty="0"/>
              <a:t> servers and those minted by </a:t>
            </a:r>
            <a:r>
              <a:rPr lang="en-US" dirty="0" err="1"/>
              <a:t>eCrystals</a:t>
            </a:r>
            <a:r>
              <a:rPr lang="en-US" dirty="0"/>
              <a:t> point to http://</a:t>
            </a:r>
            <a:r>
              <a:rPr lang="en-US" dirty="0" err="1"/>
              <a:t>ecrystals.chem.soton.ac.uk</a:t>
            </a:r>
            <a:r>
              <a:rPr lang="en-US" dirty="0"/>
              <a:t>/ the archive of the </a:t>
            </a:r>
            <a:r>
              <a:rPr lang="en-GB" dirty="0"/>
              <a:t>Southampton Chemical Crystallography Group and the EPSRC UK National Crystallography Service.</a:t>
            </a:r>
          </a:p>
          <a:p>
            <a:endParaRPr lang="en-GB" dirty="0"/>
          </a:p>
          <a:p>
            <a:r>
              <a:rPr lang="en-US" dirty="0"/>
              <a:t>Our main </a:t>
            </a:r>
            <a:r>
              <a:rPr lang="en-US" dirty="0" err="1"/>
              <a:t>ePrints</a:t>
            </a:r>
            <a:r>
              <a:rPr lang="en-US" dirty="0"/>
              <a:t> repository is unique as it is shared between publications and datasets. It is fed by our Pure CRIS, so no information is entered directly by humans into </a:t>
            </a:r>
            <a:r>
              <a:rPr lang="en-US" dirty="0" err="1"/>
              <a:t>ePrints</a:t>
            </a:r>
            <a:r>
              <a:rPr lang="en-US" dirty="0"/>
              <a:t>.</a:t>
            </a:r>
          </a:p>
        </p:txBody>
      </p:sp>
      <p:sp>
        <p:nvSpPr>
          <p:cNvPr id="4" name="Slide Number Placeholder 3"/>
          <p:cNvSpPr>
            <a:spLocks noGrp="1"/>
          </p:cNvSpPr>
          <p:nvPr>
            <p:ph type="sldNum" sz="quarter" idx="5"/>
          </p:nvPr>
        </p:nvSpPr>
        <p:spPr/>
        <p:txBody>
          <a:bodyPr/>
          <a:lstStyle/>
          <a:p>
            <a:fld id="{75D4DA00-7454-BF4E-9465-7D8AE93A7E83}" type="slidenum">
              <a:rPr lang="en-GB" smtClean="0"/>
              <a:t>5</a:t>
            </a:fld>
            <a:endParaRPr lang="en-GB"/>
          </a:p>
        </p:txBody>
      </p:sp>
    </p:spTree>
    <p:extLst>
      <p:ext uri="{BB962C8B-B14F-4D97-AF65-F5344CB8AC3E}">
        <p14:creationId xmlns:p14="http://schemas.microsoft.com/office/powerpoint/2010/main" val="35231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Hesitant researcher approached us about publishing the report in the repository. As it wasn’t a journal article the researcher was unsure we would take it.</a:t>
            </a:r>
          </a:p>
          <a:p>
            <a:endParaRPr lang="en-US" dirty="0"/>
          </a:p>
          <a:p>
            <a:r>
              <a:rPr lang="en-US" dirty="0"/>
              <a:t>We arranged for a DOI and an ISBN but the DOI was not quoted in the publication, despite our suggestion.</a:t>
            </a:r>
          </a:p>
          <a:p>
            <a:endParaRPr lang="en-US" dirty="0"/>
          </a:p>
          <a:p>
            <a:r>
              <a:rPr lang="en-US" dirty="0"/>
              <a:t>We have subsequently had several groups approach us when they have wanted to get greater visibility for a working paper and we were actively approaching research groups in the University who we knew had working paper series, for example Web Science Institute, Southampton Law School and Southampton Business School. But then everything ground to a halt with the double whammy of the final REF push and the pandemic.</a:t>
            </a:r>
            <a:br>
              <a:rPr lang="en-US" dirty="0"/>
            </a:br>
            <a:br>
              <a:rPr lang="en-US" dirty="0"/>
            </a:br>
            <a:r>
              <a:rPr lang="en-US" dirty="0"/>
              <a:t>Nevertheless, the Sustainable Energy group registered working papers with us, the Southampton Marine and Maritime Institute have their first </a:t>
            </a:r>
            <a:r>
              <a:rPr lang="en-US" dirty="0" err="1"/>
              <a:t>DOI’d</a:t>
            </a:r>
            <a:r>
              <a:rPr lang="en-US" dirty="0"/>
              <a:t> paper in the pipeline so the message is getting out.</a:t>
            </a:r>
          </a:p>
        </p:txBody>
      </p:sp>
      <p:sp>
        <p:nvSpPr>
          <p:cNvPr id="4" name="Slide Number Placeholder 3"/>
          <p:cNvSpPr>
            <a:spLocks noGrp="1"/>
          </p:cNvSpPr>
          <p:nvPr>
            <p:ph type="sldNum" sz="quarter" idx="5"/>
          </p:nvPr>
        </p:nvSpPr>
        <p:spPr/>
        <p:txBody>
          <a:bodyPr/>
          <a:lstStyle/>
          <a:p>
            <a:fld id="{75D4DA00-7454-BF4E-9465-7D8AE93A7E83}" type="slidenum">
              <a:rPr lang="en-GB" smtClean="0"/>
              <a:t>6</a:t>
            </a:fld>
            <a:endParaRPr lang="en-GB"/>
          </a:p>
        </p:txBody>
      </p:sp>
    </p:spTree>
    <p:extLst>
      <p:ext uri="{BB962C8B-B14F-4D97-AF65-F5344CB8AC3E}">
        <p14:creationId xmlns:p14="http://schemas.microsoft.com/office/powerpoint/2010/main" val="111047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majority success in persuading researchers to use DOIs for publications was the ESPRC Network+ funded </a:t>
            </a:r>
            <a:r>
              <a:rPr lang="en-GB" dirty="0"/>
              <a:t>Artificial Intelligence and Augmented Intelligence for Automated Investigations for Scientific Discovery project.</a:t>
            </a:r>
          </a:p>
          <a:p>
            <a:endParaRPr lang="en-GB" dirty="0"/>
          </a:p>
          <a:p>
            <a:r>
              <a:rPr lang="en-GB" dirty="0"/>
              <a:t>The newly appointed research fellow in their first postdoc role, came to the Library in late 2018 to ask for advice on how to produce a report series. We were lucky because she had had good advice from our team during her PhD about depositing the data and so felt confident to ask us for help.</a:t>
            </a:r>
          </a:p>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7</a:t>
            </a:fld>
            <a:endParaRPr lang="en-GB"/>
          </a:p>
        </p:txBody>
      </p:sp>
    </p:spTree>
    <p:extLst>
      <p:ext uri="{BB962C8B-B14F-4D97-AF65-F5344CB8AC3E}">
        <p14:creationId xmlns:p14="http://schemas.microsoft.com/office/powerpoint/2010/main" val="253827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investigating with NCRM the possibility of them assigning and minted DOIs under our oversee for the publications in the NCRM repository.</a:t>
            </a:r>
          </a:p>
          <a:p>
            <a:endParaRPr lang="en-US" dirty="0"/>
          </a:p>
          <a:p>
            <a:r>
              <a:rPr lang="en-US" dirty="0"/>
              <a:t>The </a:t>
            </a:r>
            <a:r>
              <a:rPr lang="en-US" dirty="0" err="1"/>
              <a:t>centre</a:t>
            </a:r>
            <a:r>
              <a:rPr lang="en-US" dirty="0"/>
              <a:t> has been based at Southampton since its inception. The repository is highly structured with its own controlled vocabulary. Materials was well-used by social scientists and students around the UK and beyond.</a:t>
            </a:r>
          </a:p>
          <a:p>
            <a:endParaRPr lang="en-US" dirty="0"/>
          </a:p>
          <a:p>
            <a:r>
              <a:rPr lang="en-US" dirty="0"/>
              <a:t>As they run an </a:t>
            </a:r>
            <a:r>
              <a:rPr lang="en-US" dirty="0" err="1"/>
              <a:t>ePrints</a:t>
            </a:r>
            <a:r>
              <a:rPr lang="en-US" dirty="0"/>
              <a:t> server there is the possibility of using the </a:t>
            </a:r>
            <a:r>
              <a:rPr lang="en-US" dirty="0" err="1"/>
              <a:t>ePrints</a:t>
            </a:r>
            <a:r>
              <a:rPr lang="en-US" dirty="0"/>
              <a:t> DOI minter plug-in</a:t>
            </a:r>
          </a:p>
        </p:txBody>
      </p:sp>
      <p:sp>
        <p:nvSpPr>
          <p:cNvPr id="4" name="Slide Number Placeholder 3"/>
          <p:cNvSpPr>
            <a:spLocks noGrp="1"/>
          </p:cNvSpPr>
          <p:nvPr>
            <p:ph type="sldNum" sz="quarter" idx="5"/>
          </p:nvPr>
        </p:nvSpPr>
        <p:spPr/>
        <p:txBody>
          <a:bodyPr/>
          <a:lstStyle/>
          <a:p>
            <a:fld id="{75D4DA00-7454-BF4E-9465-7D8AE93A7E83}" type="slidenum">
              <a:rPr lang="en-GB" smtClean="0"/>
              <a:t>8</a:t>
            </a:fld>
            <a:endParaRPr lang="en-GB"/>
          </a:p>
        </p:txBody>
      </p:sp>
    </p:spTree>
    <p:extLst>
      <p:ext uri="{BB962C8B-B14F-4D97-AF65-F5344CB8AC3E}">
        <p14:creationId xmlns:p14="http://schemas.microsoft.com/office/powerpoint/2010/main" val="121219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a:t>
            </a:r>
          </a:p>
          <a:p>
            <a:pPr marL="171450" indent="-171450">
              <a:buFontTx/>
              <a:buChar char="-"/>
            </a:pPr>
            <a:endParaRPr lang="en-US" dirty="0"/>
          </a:p>
          <a:p>
            <a:pPr marL="171450" indent="-171450">
              <a:buFontTx/>
              <a:buChar char="-"/>
            </a:pPr>
            <a:r>
              <a:rPr lang="en-US" dirty="0"/>
              <a:t>Early research on the effect inequalities on home-schooling published in July 2020, DOI included in report</a:t>
            </a:r>
          </a:p>
          <a:p>
            <a:pPr marL="171450" indent="-171450">
              <a:buFontTx/>
              <a:buChar char="-"/>
            </a:pPr>
            <a:endParaRPr lang="en-US" dirty="0"/>
          </a:p>
          <a:p>
            <a:pPr marL="171450" indent="-171450">
              <a:buFontTx/>
              <a:buChar char="-"/>
            </a:pPr>
            <a:r>
              <a:rPr lang="en-US" dirty="0"/>
              <a:t>Our own version of a submission to the Cabinet Office on the results of the Southampton Saliva testing study, November 2020, DOI not included in report</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Glossy publication for internal research on the impact of Covid on our own ECRs in March 2021, DOI not included in report (nor publisher, nor publication year)</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9</a:t>
            </a:fld>
            <a:endParaRPr lang="en-GB"/>
          </a:p>
        </p:txBody>
      </p:sp>
    </p:spTree>
    <p:extLst>
      <p:ext uri="{BB962C8B-B14F-4D97-AF65-F5344CB8AC3E}">
        <p14:creationId xmlns:p14="http://schemas.microsoft.com/office/powerpoint/2010/main" val="84058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US"/>
              <a:t>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US"/>
              <a:t>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US"/>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623393" y="1844825"/>
            <a:ext cx="10847916"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30274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2.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14/07/2021</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5" r:id="rId20"/>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s://creativecommons.org/licenses/by-sa/2.0/" TargetMode="External"/><Relationship Id="rId4" Type="http://schemas.openxmlformats.org/officeDocument/2006/relationships/hyperlink" Target="https://commons.wikimedia.org/wiki/File:Winding_country_road_-_geograph.org.uk_-_461760.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mailto:researchdata@soton.ac.uk"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hyperlink" Target="https://creativecommons.org/licenses/by-sa/2.0/" TargetMode="External"/><Relationship Id="rId5" Type="http://schemas.openxmlformats.org/officeDocument/2006/relationships/hyperlink" Target="https://commons.wikimedia.org/wiki/File:Winding_country_road_-_geograph.org.uk_-_461760.jpg" TargetMode="External"/><Relationship Id="rId4" Type="http://schemas.openxmlformats.org/officeDocument/2006/relationships/hyperlink" Target="https://doi.org/10.5258/SOTON/P009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5258/SOTON/D0534"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doi.org/10.5258/SOTON/P0001"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dx.doi.org/10.5258/SOTON/P0036"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eprints.ncrm.ac.uk/"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dx.doi.org/10.5258/SOTON/P0071" TargetMode="External"/><Relationship Id="rId5" Type="http://schemas.openxmlformats.org/officeDocument/2006/relationships/hyperlink" Target="http://dx.doi.org/10.5258/SOTON/P0045" TargetMode="External"/><Relationship Id="rId4" Type="http://schemas.openxmlformats.org/officeDocument/2006/relationships/hyperlink" Target="http://dx.doi.org/10.5258/SOTON/P00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55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grass, tree, outdoor, path&#10;&#10;Description automatically generated">
            <a:extLst>
              <a:ext uri="{FF2B5EF4-FFF2-40B4-BE49-F238E27FC236}">
                <a16:creationId xmlns:a16="http://schemas.microsoft.com/office/drawing/2014/main" id="{1619C34E-87CE-A24C-A7FB-56672597798D}"/>
              </a:ext>
            </a:extLst>
          </p:cNvPr>
          <p:cNvPicPr>
            <a:picLocks noGrp="1" noChangeAspect="1"/>
          </p:cNvPicPr>
          <p:nvPr>
            <p:ph type="pic" sz="quarter" idx="10"/>
          </p:nvPr>
        </p:nvPicPr>
        <p:blipFill>
          <a:blip r:embed="rId3"/>
          <a:srcRect t="12500" b="12500"/>
          <a:stretch>
            <a:fillRect/>
          </a:stretch>
        </p:blipFill>
        <p:spPr/>
      </p:pic>
      <p:sp>
        <p:nvSpPr>
          <p:cNvPr id="3" name="Title 2">
            <a:extLst>
              <a:ext uri="{FF2B5EF4-FFF2-40B4-BE49-F238E27FC236}">
                <a16:creationId xmlns:a16="http://schemas.microsoft.com/office/drawing/2014/main" id="{796CF015-E8BE-B440-9AFE-1353FC19742E}"/>
              </a:ext>
            </a:extLst>
          </p:cNvPr>
          <p:cNvSpPr>
            <a:spLocks noGrp="1"/>
          </p:cNvSpPr>
          <p:nvPr>
            <p:ph type="title"/>
          </p:nvPr>
        </p:nvSpPr>
        <p:spPr/>
        <p:txBody>
          <a:bodyPr/>
          <a:lstStyle/>
          <a:p>
            <a:r>
              <a:rPr lang="en-US" dirty="0"/>
              <a:t>WHERE NEXT?</a:t>
            </a:r>
          </a:p>
        </p:txBody>
      </p:sp>
      <p:sp>
        <p:nvSpPr>
          <p:cNvPr id="4" name="Text Placeholder 3">
            <a:extLst>
              <a:ext uri="{FF2B5EF4-FFF2-40B4-BE49-F238E27FC236}">
                <a16:creationId xmlns:a16="http://schemas.microsoft.com/office/drawing/2014/main" id="{782C9978-F668-5A49-B0FA-C97EA8B2A71A}"/>
              </a:ext>
            </a:extLst>
          </p:cNvPr>
          <p:cNvSpPr>
            <a:spLocks noGrp="1"/>
          </p:cNvSpPr>
          <p:nvPr>
            <p:ph type="body" sz="quarter" idx="15"/>
          </p:nvPr>
        </p:nvSpPr>
        <p:spPr/>
        <p:txBody>
          <a:bodyPr/>
          <a:lstStyle/>
          <a:p>
            <a:r>
              <a:rPr lang="en-GB" dirty="0">
                <a:solidFill>
                  <a:schemeClr val="tx1"/>
                </a:solidFill>
              </a:rPr>
              <a:t>Image: James Allan / </a:t>
            </a:r>
            <a:r>
              <a:rPr lang="en-GB" i="1" dirty="0">
                <a:solidFill>
                  <a:srgbClr val="74C9E5"/>
                </a:solidFill>
                <a:hlinkClick r:id="rId4">
                  <a:extLst>
                    <a:ext uri="{A12FA001-AC4F-418D-AE19-62706E023703}">
                      <ahyp:hlinkClr xmlns:ahyp="http://schemas.microsoft.com/office/drawing/2018/hyperlinkcolor" val="tx"/>
                    </a:ext>
                  </a:extLst>
                </a:hlinkClick>
              </a:rPr>
              <a:t>Winding country road</a:t>
            </a:r>
            <a:r>
              <a:rPr lang="en-GB" dirty="0">
                <a:solidFill>
                  <a:schemeClr val="tx1"/>
                </a:solidFill>
                <a:hlinkClick r:id="rId4">
                  <a:extLst>
                    <a:ext uri="{A12FA001-AC4F-418D-AE19-62706E023703}">
                      <ahyp:hlinkClr xmlns:ahyp="http://schemas.microsoft.com/office/drawing/2018/hyperlinkcolor" val="tx"/>
                    </a:ext>
                  </a:extLst>
                </a:hlinkClick>
              </a:rPr>
              <a:t> </a:t>
            </a:r>
            <a:r>
              <a:rPr lang="en-GB" dirty="0">
                <a:solidFill>
                  <a:schemeClr val="tx1"/>
                </a:solidFill>
              </a:rPr>
              <a:t>/ </a:t>
            </a:r>
            <a:r>
              <a:rPr lang="en-GB" dirty="0">
                <a:solidFill>
                  <a:schemeClr val="tx1"/>
                </a:solidFill>
                <a:hlinkClick r:id="rId5">
                  <a:extLst>
                    <a:ext uri="{A12FA001-AC4F-418D-AE19-62706E023703}">
                      <ahyp:hlinkClr xmlns:ahyp="http://schemas.microsoft.com/office/drawing/2018/hyperlinkcolor" val="tx"/>
                    </a:ext>
                  </a:extLst>
                </a:hlinkClick>
              </a:rPr>
              <a:t>CC BY-SA 2.0</a:t>
            </a:r>
            <a:endParaRPr lang="en-US" dirty="0">
              <a:solidFill>
                <a:schemeClr val="tx1"/>
              </a:solidFill>
            </a:endParaRPr>
          </a:p>
        </p:txBody>
      </p:sp>
    </p:spTree>
    <p:extLst>
      <p:ext uri="{BB962C8B-B14F-4D97-AF65-F5344CB8AC3E}">
        <p14:creationId xmlns:p14="http://schemas.microsoft.com/office/powerpoint/2010/main" val="343881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lack cat lying on a table&#10;&#10;Description automatically generated with low confidence">
            <a:extLst>
              <a:ext uri="{FF2B5EF4-FFF2-40B4-BE49-F238E27FC236}">
                <a16:creationId xmlns:a16="http://schemas.microsoft.com/office/drawing/2014/main" id="{1B6C5892-6CE2-9F4F-BADE-6F8C7FC60525}"/>
              </a:ext>
            </a:extLst>
          </p:cNvPr>
          <p:cNvPicPr>
            <a:picLocks noGrp="1" noChangeAspect="1"/>
          </p:cNvPicPr>
          <p:nvPr>
            <p:ph type="pic" sz="quarter" idx="10"/>
          </p:nvPr>
        </p:nvPicPr>
        <p:blipFill rotWithShape="1">
          <a:blip r:embed="rId3"/>
          <a:srcRect t="8951" b="16049"/>
          <a:stretch/>
        </p:blipFill>
        <p:spPr>
          <a:xfrm>
            <a:off x="1" y="10"/>
            <a:ext cx="12192000" cy="6857990"/>
          </a:xfrm>
          <a:noFill/>
        </p:spPr>
      </p:pic>
      <p:sp>
        <p:nvSpPr>
          <p:cNvPr id="11" name="Title 2">
            <a:extLst>
              <a:ext uri="{FF2B5EF4-FFF2-40B4-BE49-F238E27FC236}">
                <a16:creationId xmlns:a16="http://schemas.microsoft.com/office/drawing/2014/main" id="{60710963-404D-49EE-B57E-BDD0E1E04F77}"/>
              </a:ext>
            </a:extLst>
          </p:cNvPr>
          <p:cNvSpPr>
            <a:spLocks noGrp="1"/>
          </p:cNvSpPr>
          <p:nvPr>
            <p:ph type="title"/>
          </p:nvPr>
        </p:nvSpPr>
        <p:spPr>
          <a:xfrm>
            <a:off x="623888" y="5300663"/>
            <a:ext cx="10944224" cy="936625"/>
          </a:xfrm>
        </p:spPr>
        <p:txBody>
          <a:bodyPr/>
          <a:lstStyle/>
          <a:p>
            <a:r>
              <a:rPr lang="en-US" dirty="0"/>
              <a:t>Sam – the reason for the muffled sound</a:t>
            </a:r>
          </a:p>
        </p:txBody>
      </p:sp>
      <p:sp>
        <p:nvSpPr>
          <p:cNvPr id="13" name="Text Placeholder 3">
            <a:extLst>
              <a:ext uri="{FF2B5EF4-FFF2-40B4-BE49-F238E27FC236}">
                <a16:creationId xmlns:a16="http://schemas.microsoft.com/office/drawing/2014/main" id="{E02DC757-01C7-46B3-A18A-66BD0BFD9E0C}"/>
              </a:ext>
            </a:extLst>
          </p:cNvPr>
          <p:cNvSpPr>
            <a:spLocks noGrp="1"/>
          </p:cNvSpPr>
          <p:nvPr>
            <p:ph type="body" sz="quarter" idx="15"/>
          </p:nvPr>
        </p:nvSpPr>
        <p:spPr>
          <a:xfrm>
            <a:off x="623888" y="6381750"/>
            <a:ext cx="10944225" cy="293721"/>
          </a:xfrm>
        </p:spPr>
        <p:txBody>
          <a:bodyPr/>
          <a:lstStyle/>
          <a:p>
            <a:pPr algn="r"/>
            <a:r>
              <a:rPr lang="en-US" dirty="0">
                <a:solidFill>
                  <a:schemeClr val="tx1"/>
                </a:solidFill>
              </a:rPr>
              <a:t>Image: Isobel Stark, CC-BY</a:t>
            </a:r>
          </a:p>
        </p:txBody>
      </p:sp>
    </p:spTree>
    <p:extLst>
      <p:ext uri="{BB962C8B-B14F-4D97-AF65-F5344CB8AC3E}">
        <p14:creationId xmlns:p14="http://schemas.microsoft.com/office/powerpoint/2010/main" val="3835212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E03D-E266-5247-A1F5-58DD966BBA2E}"/>
              </a:ext>
            </a:extLst>
          </p:cNvPr>
          <p:cNvSpPr>
            <a:spLocks noGrp="1"/>
          </p:cNvSpPr>
          <p:nvPr>
            <p:ph type="title"/>
          </p:nvPr>
        </p:nvSpPr>
        <p:spPr>
          <a:xfrm>
            <a:off x="2351088" y="2133600"/>
            <a:ext cx="7489825" cy="4389120"/>
          </a:xfrm>
        </p:spPr>
        <p:txBody>
          <a:bodyPr/>
          <a:lstStyle/>
          <a:p>
            <a:r>
              <a:rPr lang="en-GB" dirty="0"/>
              <a:t>Thank you!</a:t>
            </a:r>
            <a:br>
              <a:rPr lang="en-GB" dirty="0"/>
            </a:br>
            <a:br>
              <a:rPr lang="en-GB" dirty="0"/>
            </a:br>
            <a:br>
              <a:rPr lang="en-GB" dirty="0"/>
            </a:br>
            <a:br>
              <a:rPr lang="en-GB" dirty="0"/>
            </a:br>
            <a:r>
              <a:rPr lang="en-GB" sz="2000" dirty="0"/>
              <a:t>Email: </a:t>
            </a:r>
            <a:r>
              <a:rPr lang="en-GB" sz="2000" dirty="0">
                <a:hlinkClick r:id="rId3"/>
              </a:rPr>
              <a:t>researchdata@soton.ac.uk</a:t>
            </a:r>
            <a:br>
              <a:rPr lang="en-GB" sz="2000" dirty="0"/>
            </a:br>
            <a:br>
              <a:rPr lang="en-GB" sz="2000" dirty="0"/>
            </a:br>
            <a:r>
              <a:rPr lang="en-GB" sz="2000" dirty="0"/>
              <a:t>Presentation </a:t>
            </a:r>
            <a:r>
              <a:rPr lang="en-GB" sz="2000" dirty="0">
                <a:hlinkClick r:id="rId4"/>
              </a:rPr>
              <a:t>doi:10.5258/SOTON/P0098</a:t>
            </a:r>
            <a:br>
              <a:rPr lang="en-GB" sz="2000" dirty="0"/>
            </a:br>
            <a:br>
              <a:rPr lang="en-GB" sz="2000" dirty="0"/>
            </a:br>
            <a:r>
              <a:rPr lang="en-GB" sz="2000" dirty="0"/>
              <a:t>Creative Commons CC-BY 4.0 </a:t>
            </a:r>
            <a:br>
              <a:rPr lang="en-GB" sz="2000" dirty="0"/>
            </a:br>
            <a:r>
              <a:rPr lang="en-GB" sz="1400" dirty="0"/>
              <a:t>(except image on slide 10 by James Allan / </a:t>
            </a:r>
            <a:r>
              <a:rPr lang="en-GB" sz="1400" i="1" dirty="0">
                <a:hlinkClick r:id="rId5">
                  <a:extLst>
                    <a:ext uri="{A12FA001-AC4F-418D-AE19-62706E023703}">
                      <ahyp:hlinkClr xmlns:ahyp="http://schemas.microsoft.com/office/drawing/2018/hyperlinkcolor" val="tx"/>
                    </a:ext>
                  </a:extLst>
                </a:hlinkClick>
              </a:rPr>
              <a:t>Winding country road</a:t>
            </a:r>
            <a:r>
              <a:rPr lang="en-GB" sz="1400" dirty="0">
                <a:hlinkClick r:id="rId5">
                  <a:extLst>
                    <a:ext uri="{A12FA001-AC4F-418D-AE19-62706E023703}">
                      <ahyp:hlinkClr xmlns:ahyp="http://schemas.microsoft.com/office/drawing/2018/hyperlinkcolor" val="tx"/>
                    </a:ext>
                  </a:extLst>
                </a:hlinkClick>
              </a:rPr>
              <a:t> </a:t>
            </a:r>
            <a:r>
              <a:rPr lang="en-GB" sz="1400" dirty="0"/>
              <a:t>/ </a:t>
            </a:r>
            <a:r>
              <a:rPr lang="en-GB" sz="1400" dirty="0">
                <a:hlinkClick r:id="rId6">
                  <a:extLst>
                    <a:ext uri="{A12FA001-AC4F-418D-AE19-62706E023703}">
                      <ahyp:hlinkClr xmlns:ahyp="http://schemas.microsoft.com/office/drawing/2018/hyperlinkcolor" val="tx"/>
                    </a:ext>
                  </a:extLst>
                </a:hlinkClick>
              </a:rPr>
              <a:t>CC BY-SA 2.0</a:t>
            </a:r>
            <a:r>
              <a:rPr lang="en-GB" sz="1400" dirty="0"/>
              <a:t>)</a:t>
            </a:r>
          </a:p>
        </p:txBody>
      </p:sp>
    </p:spTree>
    <p:extLst>
      <p:ext uri="{BB962C8B-B14F-4D97-AF65-F5344CB8AC3E}">
        <p14:creationId xmlns:p14="http://schemas.microsoft.com/office/powerpoint/2010/main" val="39083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23F-B9B1-FD4F-8E83-0879E839CE7F}"/>
              </a:ext>
            </a:extLst>
          </p:cNvPr>
          <p:cNvSpPr>
            <a:spLocks noGrp="1"/>
          </p:cNvSpPr>
          <p:nvPr>
            <p:ph type="ctrTitle"/>
          </p:nvPr>
        </p:nvSpPr>
        <p:spPr/>
        <p:txBody>
          <a:bodyPr>
            <a:normAutofit/>
          </a:bodyPr>
          <a:lstStyle/>
          <a:p>
            <a:r>
              <a:rPr lang="en-GB" dirty="0"/>
              <a:t>Not just data</a:t>
            </a:r>
          </a:p>
        </p:txBody>
      </p:sp>
      <p:sp>
        <p:nvSpPr>
          <p:cNvPr id="3" name="Subtitle 2">
            <a:extLst>
              <a:ext uri="{FF2B5EF4-FFF2-40B4-BE49-F238E27FC236}">
                <a16:creationId xmlns:a16="http://schemas.microsoft.com/office/drawing/2014/main" id="{C0E84226-B0BD-484E-8B1D-7FD0F1FAE511}"/>
              </a:ext>
            </a:extLst>
          </p:cNvPr>
          <p:cNvSpPr>
            <a:spLocks noGrp="1"/>
          </p:cNvSpPr>
          <p:nvPr>
            <p:ph type="subTitle" idx="1"/>
          </p:nvPr>
        </p:nvSpPr>
        <p:spPr/>
        <p:txBody>
          <a:bodyPr>
            <a:normAutofit/>
          </a:bodyPr>
          <a:lstStyle/>
          <a:p>
            <a:r>
              <a:rPr lang="en-GB" sz="2400" dirty="0"/>
              <a:t>Getting researchers to use DOIs for working papers at Southampton</a:t>
            </a:r>
          </a:p>
        </p:txBody>
      </p:sp>
      <p:sp>
        <p:nvSpPr>
          <p:cNvPr id="4" name="Text Placeholder 3">
            <a:extLst>
              <a:ext uri="{FF2B5EF4-FFF2-40B4-BE49-F238E27FC236}">
                <a16:creationId xmlns:a16="http://schemas.microsoft.com/office/drawing/2014/main" id="{9E2CA017-D383-364D-AFF2-0007C18EA485}"/>
              </a:ext>
            </a:extLst>
          </p:cNvPr>
          <p:cNvSpPr>
            <a:spLocks noGrp="1"/>
          </p:cNvSpPr>
          <p:nvPr>
            <p:ph type="body" sz="quarter" idx="13"/>
          </p:nvPr>
        </p:nvSpPr>
        <p:spPr>
          <a:xfrm>
            <a:off x="2351088" y="4652961"/>
            <a:ext cx="7489825" cy="1878467"/>
          </a:xfrm>
        </p:spPr>
        <p:txBody>
          <a:bodyPr/>
          <a:lstStyle/>
          <a:p>
            <a:r>
              <a:rPr lang="en-GB" sz="1800" dirty="0"/>
              <a:t>Isobel Stark, </a:t>
            </a:r>
            <a:br>
              <a:rPr lang="en-GB" sz="1800" dirty="0"/>
            </a:br>
            <a:r>
              <a:rPr lang="en-GB" sz="1800" dirty="0"/>
              <a:t>Head of Research Data &amp; Intellectual Property, </a:t>
            </a:r>
            <a:br>
              <a:rPr lang="en-GB" sz="1800" dirty="0"/>
            </a:br>
            <a:r>
              <a:rPr lang="en-GB" sz="1800" dirty="0"/>
              <a:t>University of Southampton Library</a:t>
            </a:r>
            <a:br>
              <a:rPr lang="en-GB" sz="1800" dirty="0"/>
            </a:br>
            <a:br>
              <a:rPr lang="en-GB" sz="1800" dirty="0"/>
            </a:br>
            <a:r>
              <a:rPr lang="en-GB" sz="1800" dirty="0"/>
              <a:t>2021 UK </a:t>
            </a:r>
            <a:r>
              <a:rPr lang="en-GB" sz="1800" dirty="0" err="1"/>
              <a:t>DataCite</a:t>
            </a:r>
            <a:r>
              <a:rPr lang="en-GB" sz="1800" dirty="0"/>
              <a:t> Consortium Summer Meeting, 14</a:t>
            </a:r>
            <a:r>
              <a:rPr lang="en-GB" sz="1800" baseline="30000" dirty="0"/>
              <a:t>th</a:t>
            </a:r>
            <a:r>
              <a:rPr lang="en-GB" sz="1800" dirty="0"/>
              <a:t> July 2021</a:t>
            </a:r>
            <a:br>
              <a:rPr lang="en-GB" sz="1800" dirty="0"/>
            </a:br>
            <a:br>
              <a:rPr lang="en-GB" sz="1800" dirty="0"/>
            </a:br>
            <a:endParaRPr lang="en-GB" sz="1200" dirty="0"/>
          </a:p>
        </p:txBody>
      </p:sp>
    </p:spTree>
    <p:extLst>
      <p:ext uri="{BB962C8B-B14F-4D97-AF65-F5344CB8AC3E}">
        <p14:creationId xmlns:p14="http://schemas.microsoft.com/office/powerpoint/2010/main" val="5554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DEEA-1B92-6B4B-A4AD-825AB26EF97E}"/>
              </a:ext>
            </a:extLst>
          </p:cNvPr>
          <p:cNvSpPr>
            <a:spLocks noGrp="1"/>
          </p:cNvSpPr>
          <p:nvPr>
            <p:ph type="title"/>
          </p:nvPr>
        </p:nvSpPr>
        <p:spPr/>
        <p:txBody>
          <a:bodyPr/>
          <a:lstStyle/>
          <a:p>
            <a:r>
              <a:rPr lang="en-GB" dirty="0"/>
              <a:t>UNIVERSITY OF SOUTHAMPTON</a:t>
            </a:r>
          </a:p>
        </p:txBody>
      </p:sp>
      <p:sp>
        <p:nvSpPr>
          <p:cNvPr id="3" name="Content Placeholder 2">
            <a:extLst>
              <a:ext uri="{FF2B5EF4-FFF2-40B4-BE49-F238E27FC236}">
                <a16:creationId xmlns:a16="http://schemas.microsoft.com/office/drawing/2014/main" id="{A31CB9AA-0AC7-754B-B09D-F3B71B5869D7}"/>
              </a:ext>
            </a:extLst>
          </p:cNvPr>
          <p:cNvSpPr>
            <a:spLocks noGrp="1"/>
          </p:cNvSpPr>
          <p:nvPr>
            <p:ph sz="quarter" idx="13"/>
          </p:nvPr>
        </p:nvSpPr>
        <p:spPr/>
        <p:txBody>
          <a:bodyPr>
            <a:normAutofit/>
          </a:bodyPr>
          <a:lstStyle/>
          <a:p>
            <a:r>
              <a:rPr lang="en-GB" dirty="0"/>
              <a:t>Large civic university on the south coast</a:t>
            </a:r>
          </a:p>
          <a:p>
            <a:r>
              <a:rPr lang="en-GB" dirty="0"/>
              <a:t>Founded 1862 as Hartley Institute</a:t>
            </a:r>
          </a:p>
          <a:p>
            <a:r>
              <a:rPr lang="en-GB" dirty="0"/>
              <a:t>Chartered as a University in 1952</a:t>
            </a:r>
          </a:p>
          <a:p>
            <a:r>
              <a:rPr lang="en-GB" dirty="0"/>
              <a:t>Founder member of the Russell Group </a:t>
            </a:r>
            <a:br>
              <a:rPr lang="en-GB" dirty="0"/>
            </a:br>
            <a:r>
              <a:rPr lang="en-GB" dirty="0"/>
              <a:t>&amp; Worldwide Universities Network (WUN)</a:t>
            </a:r>
          </a:p>
          <a:p>
            <a:endParaRPr lang="en-GB" dirty="0"/>
          </a:p>
          <a:p>
            <a:r>
              <a:rPr lang="en-GB" dirty="0"/>
              <a:t>350 undergraduate courses</a:t>
            </a:r>
          </a:p>
          <a:p>
            <a:r>
              <a:rPr lang="en-GB" dirty="0"/>
              <a:t>220 postgraduate courses</a:t>
            </a:r>
          </a:p>
          <a:p>
            <a:pPr marL="0" indent="0">
              <a:buNone/>
            </a:pPr>
            <a:endParaRPr lang="en-GB" dirty="0"/>
          </a:p>
          <a:p>
            <a:endParaRPr lang="en-GB" dirty="0"/>
          </a:p>
        </p:txBody>
      </p:sp>
      <p:sp>
        <p:nvSpPr>
          <p:cNvPr id="4" name="Text Placeholder 3">
            <a:extLst>
              <a:ext uri="{FF2B5EF4-FFF2-40B4-BE49-F238E27FC236}">
                <a16:creationId xmlns:a16="http://schemas.microsoft.com/office/drawing/2014/main" id="{EE4332A2-E6AF-5C44-9D8C-98C6A1E08B44}"/>
              </a:ext>
            </a:extLst>
          </p:cNvPr>
          <p:cNvSpPr>
            <a:spLocks noGrp="1"/>
          </p:cNvSpPr>
          <p:nvPr>
            <p:ph type="body" sz="quarter" idx="15"/>
          </p:nvPr>
        </p:nvSpPr>
        <p:spPr/>
        <p:txBody>
          <a:bodyPr/>
          <a:lstStyle/>
          <a:p>
            <a:endParaRPr lang="en-GB" dirty="0"/>
          </a:p>
        </p:txBody>
      </p:sp>
      <p:pic>
        <p:nvPicPr>
          <p:cNvPr id="6" name="Picture 5">
            <a:extLst>
              <a:ext uri="{FF2B5EF4-FFF2-40B4-BE49-F238E27FC236}">
                <a16:creationId xmlns:a16="http://schemas.microsoft.com/office/drawing/2014/main" id="{27D94078-05E7-0E43-A877-68A5FC82B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192" y="872251"/>
            <a:ext cx="3168352" cy="5365037"/>
          </a:xfrm>
          <a:prstGeom prst="rect">
            <a:avLst/>
          </a:prstGeom>
        </p:spPr>
      </p:pic>
    </p:spTree>
    <p:extLst>
      <p:ext uri="{BB962C8B-B14F-4D97-AF65-F5344CB8AC3E}">
        <p14:creationId xmlns:p14="http://schemas.microsoft.com/office/powerpoint/2010/main" val="159297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DEEA-1B92-6B4B-A4AD-825AB26EF97E}"/>
              </a:ext>
            </a:extLst>
          </p:cNvPr>
          <p:cNvSpPr>
            <a:spLocks noGrp="1"/>
          </p:cNvSpPr>
          <p:nvPr>
            <p:ph type="title"/>
          </p:nvPr>
        </p:nvSpPr>
        <p:spPr/>
        <p:txBody>
          <a:bodyPr/>
          <a:lstStyle/>
          <a:p>
            <a:r>
              <a:rPr lang="en-GB" dirty="0"/>
              <a:t>DATACITE @ SOTON</a:t>
            </a:r>
          </a:p>
        </p:txBody>
      </p:sp>
      <p:sp>
        <p:nvSpPr>
          <p:cNvPr id="3" name="Content Placeholder 2">
            <a:extLst>
              <a:ext uri="{FF2B5EF4-FFF2-40B4-BE49-F238E27FC236}">
                <a16:creationId xmlns:a16="http://schemas.microsoft.com/office/drawing/2014/main" id="{A31CB9AA-0AC7-754B-B09D-F3B71B5869D7}"/>
              </a:ext>
            </a:extLst>
          </p:cNvPr>
          <p:cNvSpPr>
            <a:spLocks noGrp="1"/>
          </p:cNvSpPr>
          <p:nvPr>
            <p:ph sz="quarter" idx="13"/>
          </p:nvPr>
        </p:nvSpPr>
        <p:spPr/>
        <p:txBody>
          <a:bodyPr>
            <a:normAutofit/>
          </a:bodyPr>
          <a:lstStyle/>
          <a:p>
            <a:r>
              <a:rPr lang="en-GB" dirty="0"/>
              <a:t>10.5258/</a:t>
            </a:r>
          </a:p>
          <a:p>
            <a:r>
              <a:rPr lang="en-GB" dirty="0"/>
              <a:t>Started minting DOIs in 2013</a:t>
            </a:r>
          </a:p>
          <a:p>
            <a:r>
              <a:rPr lang="en-GB" dirty="0"/>
              <a:t>As of 13</a:t>
            </a:r>
            <a:r>
              <a:rPr lang="en-GB" baseline="30000" dirty="0"/>
              <a:t>th</a:t>
            </a:r>
            <a:r>
              <a:rPr lang="en-GB" dirty="0"/>
              <a:t> July 2021: </a:t>
            </a:r>
            <a:br>
              <a:rPr lang="en-GB" dirty="0"/>
            </a:br>
            <a:r>
              <a:rPr lang="en-GB" dirty="0"/>
              <a:t>3635 DOIs minted</a:t>
            </a:r>
          </a:p>
          <a:p>
            <a:r>
              <a:rPr lang="en-GB" dirty="0"/>
              <a:t>Several suffix sequences:</a:t>
            </a:r>
            <a:br>
              <a:rPr lang="en-GB" dirty="0"/>
            </a:br>
            <a:r>
              <a:rPr lang="en-GB" dirty="0"/>
              <a:t>- SOTON/</a:t>
            </a:r>
            <a:r>
              <a:rPr lang="en-GB" i="1" dirty="0" err="1"/>
              <a:t>nnnnnn</a:t>
            </a:r>
            <a:r>
              <a:rPr lang="en-GB" dirty="0"/>
              <a:t> 	Original </a:t>
            </a:r>
            <a:r>
              <a:rPr lang="en-GB" dirty="0" err="1"/>
              <a:t>ePrints</a:t>
            </a:r>
            <a:br>
              <a:rPr lang="en-GB" dirty="0"/>
            </a:br>
            <a:r>
              <a:rPr lang="en-GB" dirty="0"/>
              <a:t>- SOTON/</a:t>
            </a:r>
            <a:r>
              <a:rPr lang="en-GB" dirty="0" err="1"/>
              <a:t>D</a:t>
            </a:r>
            <a:r>
              <a:rPr lang="en-GB" i="1" dirty="0" err="1"/>
              <a:t>nnnn</a:t>
            </a:r>
            <a:r>
              <a:rPr lang="en-GB" dirty="0"/>
              <a:t>   	Datasets</a:t>
            </a:r>
            <a:br>
              <a:rPr lang="en-GB" dirty="0"/>
            </a:br>
            <a:r>
              <a:rPr lang="en-GB" dirty="0"/>
              <a:t>- SOTON/</a:t>
            </a:r>
            <a:r>
              <a:rPr lang="en-GB" dirty="0" err="1"/>
              <a:t>P</a:t>
            </a:r>
            <a:r>
              <a:rPr lang="en-GB" i="1" dirty="0" err="1"/>
              <a:t>nnnn</a:t>
            </a:r>
            <a:r>
              <a:rPr lang="en-GB" dirty="0"/>
              <a:t>   	Publication</a:t>
            </a:r>
            <a:br>
              <a:rPr lang="en-GB" dirty="0"/>
            </a:br>
            <a:r>
              <a:rPr lang="en-GB" dirty="0"/>
              <a:t>- SOTON/</a:t>
            </a:r>
            <a:r>
              <a:rPr lang="en-GB" dirty="0" err="1"/>
              <a:t>T</a:t>
            </a:r>
            <a:r>
              <a:rPr lang="en-GB" i="1" dirty="0" err="1"/>
              <a:t>nnnn</a:t>
            </a:r>
            <a:r>
              <a:rPr lang="en-GB" dirty="0"/>
              <a:t>   	Theses</a:t>
            </a:r>
            <a:br>
              <a:rPr lang="en-GB" dirty="0"/>
            </a:br>
            <a:r>
              <a:rPr lang="en-GB" dirty="0"/>
              <a:t>- SOTON/WSI-</a:t>
            </a:r>
            <a:r>
              <a:rPr lang="en-GB" dirty="0" err="1"/>
              <a:t>WP</a:t>
            </a:r>
            <a:r>
              <a:rPr lang="en-GB" i="1" dirty="0" err="1"/>
              <a:t>nnn</a:t>
            </a:r>
            <a:r>
              <a:rPr lang="en-GB" dirty="0"/>
              <a:t> Web Science Institute Papers </a:t>
            </a:r>
            <a:br>
              <a:rPr lang="en-GB" dirty="0"/>
            </a:br>
            <a:r>
              <a:rPr lang="en-GB" dirty="0"/>
              <a:t>- SOTON/</a:t>
            </a:r>
            <a:r>
              <a:rPr lang="en-GB" dirty="0" err="1"/>
              <a:t>WP</a:t>
            </a:r>
            <a:r>
              <a:rPr lang="en-GB" i="1" dirty="0" err="1"/>
              <a:t>nnnnn</a:t>
            </a:r>
            <a:r>
              <a:rPr lang="en-GB" dirty="0"/>
              <a:t> 	</a:t>
            </a:r>
            <a:r>
              <a:rPr lang="en-GB" dirty="0" err="1"/>
              <a:t>Worldpop</a:t>
            </a:r>
            <a:r>
              <a:rPr lang="en-GB" dirty="0"/>
              <a:t> </a:t>
            </a:r>
            <a:br>
              <a:rPr lang="en-GB" dirty="0"/>
            </a:br>
            <a:r>
              <a:rPr lang="en-GB" dirty="0"/>
              <a:t>- SOTON/</a:t>
            </a:r>
            <a:r>
              <a:rPr lang="en-GB" dirty="0" err="1"/>
              <a:t>ecrystals</a:t>
            </a:r>
            <a:r>
              <a:rPr lang="en-GB" i="1" dirty="0" err="1"/>
              <a:t>n</a:t>
            </a:r>
            <a:r>
              <a:rPr lang="en-GB" i="1" dirty="0"/>
              <a:t>	</a:t>
            </a:r>
            <a:r>
              <a:rPr lang="en-GB" dirty="0" err="1"/>
              <a:t>eCrystals</a:t>
            </a:r>
            <a:endParaRPr lang="en-GB" dirty="0"/>
          </a:p>
          <a:p>
            <a:pPr marL="0" indent="0">
              <a:buNone/>
            </a:pPr>
            <a:endParaRPr lang="en-GB" dirty="0"/>
          </a:p>
        </p:txBody>
      </p:sp>
      <p:sp>
        <p:nvSpPr>
          <p:cNvPr id="4" name="Text Placeholder 3">
            <a:extLst>
              <a:ext uri="{FF2B5EF4-FFF2-40B4-BE49-F238E27FC236}">
                <a16:creationId xmlns:a16="http://schemas.microsoft.com/office/drawing/2014/main" id="{EE4332A2-E6AF-5C44-9D8C-98C6A1E08B44}"/>
              </a:ext>
            </a:extLst>
          </p:cNvPr>
          <p:cNvSpPr>
            <a:spLocks noGrp="1"/>
          </p:cNvSpPr>
          <p:nvPr>
            <p:ph type="body" sz="quarter" idx="15"/>
          </p:nvPr>
        </p:nvSpPr>
        <p:spPr/>
        <p:txBody>
          <a:bodyPr/>
          <a:lstStyle/>
          <a:p>
            <a:endParaRPr lang="en-GB" dirty="0"/>
          </a:p>
        </p:txBody>
      </p:sp>
      <p:pic>
        <p:nvPicPr>
          <p:cNvPr id="6" name="Picture 5">
            <a:extLst>
              <a:ext uri="{FF2B5EF4-FFF2-40B4-BE49-F238E27FC236}">
                <a16:creationId xmlns:a16="http://schemas.microsoft.com/office/drawing/2014/main" id="{27D94078-05E7-0E43-A877-68A5FC82B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192" y="872251"/>
            <a:ext cx="3168352" cy="5365037"/>
          </a:xfrm>
          <a:prstGeom prst="rect">
            <a:avLst/>
          </a:prstGeom>
        </p:spPr>
      </p:pic>
    </p:spTree>
    <p:extLst>
      <p:ext uri="{BB962C8B-B14F-4D97-AF65-F5344CB8AC3E}">
        <p14:creationId xmlns:p14="http://schemas.microsoft.com/office/powerpoint/2010/main" val="216551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767408" y="6392282"/>
            <a:ext cx="10944225" cy="293721"/>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122546"/>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122546"/>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122546"/>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122546"/>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12254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hlinkClick r:id="rId3"/>
              </a:rPr>
              <a:t>DOI: 10.5258/SOTON/D0534</a:t>
            </a:r>
            <a:endParaRPr lang="en-GB" sz="1400" dirty="0"/>
          </a:p>
        </p:txBody>
      </p:sp>
      <p:pic>
        <p:nvPicPr>
          <p:cNvPr id="10" name="Picture 9" descr="Graphical user interface, text, application, email&#10;&#10;Description automatically generated">
            <a:extLst>
              <a:ext uri="{FF2B5EF4-FFF2-40B4-BE49-F238E27FC236}">
                <a16:creationId xmlns:a16="http://schemas.microsoft.com/office/drawing/2014/main" id="{56A72265-10DA-7E46-AF44-860A86C88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354398" cy="5157192"/>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49FFB7A7-3AE5-7948-AEEE-25F6ACE621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5960" y="969011"/>
            <a:ext cx="6354398" cy="5604343"/>
          </a:xfrm>
          <a:prstGeom prst="rect">
            <a:avLst/>
          </a:prstGeom>
        </p:spPr>
      </p:pic>
    </p:spTree>
    <p:extLst>
      <p:ext uri="{BB962C8B-B14F-4D97-AF65-F5344CB8AC3E}">
        <p14:creationId xmlns:p14="http://schemas.microsoft.com/office/powerpoint/2010/main" val="422974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AC28-D395-9540-8269-4A3076005B65}"/>
              </a:ext>
            </a:extLst>
          </p:cNvPr>
          <p:cNvSpPr>
            <a:spLocks noGrp="1"/>
          </p:cNvSpPr>
          <p:nvPr>
            <p:ph type="title"/>
          </p:nvPr>
        </p:nvSpPr>
        <p:spPr/>
        <p:txBody>
          <a:bodyPr/>
          <a:lstStyle/>
          <a:p>
            <a:r>
              <a:rPr lang="en-US" dirty="0"/>
              <a:t>THE TREE REPORT</a:t>
            </a:r>
          </a:p>
        </p:txBody>
      </p:sp>
      <p:sp>
        <p:nvSpPr>
          <p:cNvPr id="3" name="Content Placeholder 2">
            <a:extLst>
              <a:ext uri="{FF2B5EF4-FFF2-40B4-BE49-F238E27FC236}">
                <a16:creationId xmlns:a16="http://schemas.microsoft.com/office/drawing/2014/main" id="{07EB95D6-2A43-2A41-BD99-782F9FF49896}"/>
              </a:ext>
            </a:extLst>
          </p:cNvPr>
          <p:cNvSpPr>
            <a:spLocks noGrp="1"/>
          </p:cNvSpPr>
          <p:nvPr>
            <p:ph sz="quarter" idx="13"/>
          </p:nvPr>
        </p:nvSpPr>
        <p:spPr/>
        <p:txBody>
          <a:bodyPr/>
          <a:lstStyle/>
          <a:p>
            <a:r>
              <a:rPr lang="en-US" dirty="0"/>
              <a:t>First report to be given new </a:t>
            </a:r>
            <a:br>
              <a:rPr lang="en-US" dirty="0"/>
            </a:br>
            <a:r>
              <a:rPr lang="en-US" dirty="0"/>
              <a:t>sequence DOI</a:t>
            </a:r>
          </a:p>
          <a:p>
            <a:endParaRPr lang="en-US" dirty="0"/>
          </a:p>
          <a:p>
            <a:r>
              <a:rPr lang="en-US" dirty="0"/>
              <a:t>Joint publication by the </a:t>
            </a:r>
            <a:br>
              <a:rPr lang="en-US" dirty="0"/>
            </a:br>
            <a:r>
              <a:rPr lang="en-US" dirty="0"/>
              <a:t>University and City Council</a:t>
            </a:r>
          </a:p>
          <a:p>
            <a:endParaRPr lang="en-US" dirty="0"/>
          </a:p>
          <a:p>
            <a:r>
              <a:rPr lang="en-US" dirty="0"/>
              <a:t>Minted November 2017</a:t>
            </a:r>
          </a:p>
          <a:p>
            <a:endParaRPr lang="en-US" dirty="0"/>
          </a:p>
          <a:p>
            <a:r>
              <a:rPr lang="en-US" dirty="0"/>
              <a:t>Report had ISBN but did not quote </a:t>
            </a:r>
            <a:br>
              <a:rPr lang="en-US" dirty="0"/>
            </a:br>
            <a:r>
              <a:rPr lang="en-US" dirty="0"/>
              <a:t>DOI in final version</a:t>
            </a:r>
          </a:p>
        </p:txBody>
      </p:sp>
      <p:sp>
        <p:nvSpPr>
          <p:cNvPr id="4" name="Text Placeholder 3">
            <a:extLst>
              <a:ext uri="{FF2B5EF4-FFF2-40B4-BE49-F238E27FC236}">
                <a16:creationId xmlns:a16="http://schemas.microsoft.com/office/drawing/2014/main" id="{B29F849A-06BA-3C46-830A-32421735C18F}"/>
              </a:ext>
            </a:extLst>
          </p:cNvPr>
          <p:cNvSpPr>
            <a:spLocks noGrp="1"/>
          </p:cNvSpPr>
          <p:nvPr>
            <p:ph type="body" sz="quarter" idx="15"/>
          </p:nvPr>
        </p:nvSpPr>
        <p:spPr/>
        <p:txBody>
          <a:bodyPr/>
          <a:lstStyle/>
          <a:p>
            <a:r>
              <a:rPr lang="en-US" dirty="0">
                <a:hlinkClick r:id="rId3"/>
              </a:rPr>
              <a:t>doi:10.5258/SOTON/ P0001</a:t>
            </a:r>
            <a:endParaRPr lang="en-US" dirty="0"/>
          </a:p>
        </p:txBody>
      </p:sp>
      <p:pic>
        <p:nvPicPr>
          <p:cNvPr id="8" name="Picture 7" descr="A picture containing text, tree&#10;&#10;Description automatically generated">
            <a:extLst>
              <a:ext uri="{FF2B5EF4-FFF2-40B4-BE49-F238E27FC236}">
                <a16:creationId xmlns:a16="http://schemas.microsoft.com/office/drawing/2014/main" id="{E778E268-2F5B-4248-90AD-541BF2DAFEDB}"/>
              </a:ext>
            </a:extLst>
          </p:cNvPr>
          <p:cNvPicPr>
            <a:picLocks noChangeAspect="1"/>
          </p:cNvPicPr>
          <p:nvPr/>
        </p:nvPicPr>
        <p:blipFill>
          <a:blip r:embed="rId4"/>
          <a:stretch>
            <a:fillRect/>
          </a:stretch>
        </p:blipFill>
        <p:spPr>
          <a:xfrm rot="20032199">
            <a:off x="5578925" y="1685783"/>
            <a:ext cx="3563845" cy="5077258"/>
          </a:xfrm>
          <a:prstGeom prst="rect">
            <a:avLst/>
          </a:prstGeom>
          <a:ln>
            <a:solidFill>
              <a:schemeClr val="tx1"/>
            </a:solidFill>
          </a:ln>
        </p:spPr>
      </p:pic>
      <p:pic>
        <p:nvPicPr>
          <p:cNvPr id="10" name="Picture 9" descr="Text&#10;&#10;Description automatically generated">
            <a:extLst>
              <a:ext uri="{FF2B5EF4-FFF2-40B4-BE49-F238E27FC236}">
                <a16:creationId xmlns:a16="http://schemas.microsoft.com/office/drawing/2014/main" id="{41FAB65B-2D16-1C4E-BB18-D5A15990C4BE}"/>
              </a:ext>
            </a:extLst>
          </p:cNvPr>
          <p:cNvPicPr>
            <a:picLocks noChangeAspect="1"/>
          </p:cNvPicPr>
          <p:nvPr/>
        </p:nvPicPr>
        <p:blipFill>
          <a:blip r:embed="rId5"/>
          <a:stretch>
            <a:fillRect/>
          </a:stretch>
        </p:blipFill>
        <p:spPr>
          <a:xfrm rot="319285">
            <a:off x="7775602" y="1314740"/>
            <a:ext cx="3563845" cy="5096787"/>
          </a:xfrm>
          <a:prstGeom prst="rect">
            <a:avLst/>
          </a:prstGeom>
          <a:ln>
            <a:solidFill>
              <a:schemeClr val="tx1"/>
            </a:solidFill>
          </a:ln>
        </p:spPr>
      </p:pic>
    </p:spTree>
    <p:extLst>
      <p:ext uri="{BB962C8B-B14F-4D97-AF65-F5344CB8AC3E}">
        <p14:creationId xmlns:p14="http://schemas.microsoft.com/office/powerpoint/2010/main" val="301169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8792-2D75-1B4C-AB42-0FA086EE929C}"/>
              </a:ext>
            </a:extLst>
          </p:cNvPr>
          <p:cNvSpPr>
            <a:spLocks noGrp="1"/>
          </p:cNvSpPr>
          <p:nvPr>
            <p:ph type="title"/>
          </p:nvPr>
        </p:nvSpPr>
        <p:spPr/>
        <p:txBody>
          <a:bodyPr/>
          <a:lstStyle/>
          <a:p>
            <a:r>
              <a:rPr lang="en-GB" dirty="0"/>
              <a:t>AI3SD</a:t>
            </a:r>
            <a:endParaRPr lang="en-US" dirty="0"/>
          </a:p>
        </p:txBody>
      </p:sp>
      <p:sp>
        <p:nvSpPr>
          <p:cNvPr id="3" name="Content Placeholder 2">
            <a:extLst>
              <a:ext uri="{FF2B5EF4-FFF2-40B4-BE49-F238E27FC236}">
                <a16:creationId xmlns:a16="http://schemas.microsoft.com/office/drawing/2014/main" id="{6D58A37D-3250-884E-9569-9D649B75D053}"/>
              </a:ext>
            </a:extLst>
          </p:cNvPr>
          <p:cNvSpPr>
            <a:spLocks noGrp="1"/>
          </p:cNvSpPr>
          <p:nvPr>
            <p:ph sz="quarter" idx="13"/>
          </p:nvPr>
        </p:nvSpPr>
        <p:spPr/>
        <p:txBody>
          <a:bodyPr/>
          <a:lstStyle/>
          <a:p>
            <a:r>
              <a:rPr lang="en-US" dirty="0"/>
              <a:t>EPSRC Network+ project</a:t>
            </a:r>
          </a:p>
          <a:p>
            <a:r>
              <a:rPr lang="en-US" dirty="0"/>
              <a:t>Started in late 2018</a:t>
            </a:r>
          </a:p>
          <a:p>
            <a:r>
              <a:rPr lang="en-US" dirty="0"/>
              <a:t>Three separate series</a:t>
            </a:r>
            <a:br>
              <a:rPr lang="en-US" dirty="0"/>
            </a:br>
            <a:r>
              <a:rPr lang="en-US" dirty="0"/>
              <a:t>- events</a:t>
            </a:r>
            <a:br>
              <a:rPr lang="en-US" dirty="0"/>
            </a:br>
            <a:r>
              <a:rPr lang="en-US" dirty="0"/>
              <a:t>- project reports</a:t>
            </a:r>
            <a:br>
              <a:rPr lang="en-US" dirty="0"/>
            </a:br>
            <a:r>
              <a:rPr lang="en-US" dirty="0"/>
              <a:t>- interview</a:t>
            </a:r>
          </a:p>
          <a:p>
            <a:r>
              <a:rPr lang="en-US" dirty="0"/>
              <a:t>DOIs from main publication </a:t>
            </a:r>
            <a:br>
              <a:rPr lang="en-US" dirty="0"/>
            </a:br>
            <a:r>
              <a:rPr lang="en-US" dirty="0"/>
              <a:t>series</a:t>
            </a:r>
          </a:p>
          <a:p>
            <a:r>
              <a:rPr lang="en-US" dirty="0"/>
              <a:t>78 DOIs assigned to project </a:t>
            </a:r>
            <a:br>
              <a:rPr lang="en-US" dirty="0"/>
            </a:br>
            <a:r>
              <a:rPr lang="en-US" dirty="0"/>
              <a:t>outputs</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0CBAF8A5-4755-DC41-BA53-EE9389309A90}"/>
              </a:ext>
            </a:extLst>
          </p:cNvPr>
          <p:cNvSpPr>
            <a:spLocks noGrp="1"/>
          </p:cNvSpPr>
          <p:nvPr>
            <p:ph type="body" sz="quarter" idx="15"/>
          </p:nvPr>
        </p:nvSpPr>
        <p:spPr/>
        <p:txBody>
          <a:bodyPr/>
          <a:lstStyle/>
          <a:p>
            <a:r>
              <a:rPr lang="en-GB" dirty="0">
                <a:hlinkClick r:id="rId3"/>
              </a:rPr>
              <a:t>doi:10.5258/SOTON/P0036</a:t>
            </a:r>
            <a:endParaRPr lang="en-US" dirty="0"/>
          </a:p>
        </p:txBody>
      </p:sp>
      <p:pic>
        <p:nvPicPr>
          <p:cNvPr id="6" name="Picture 5" descr="Text, letter&#10;&#10;Description automatically generated">
            <a:extLst>
              <a:ext uri="{FF2B5EF4-FFF2-40B4-BE49-F238E27FC236}">
                <a16:creationId xmlns:a16="http://schemas.microsoft.com/office/drawing/2014/main" id="{9910B73A-BDB2-5F48-B713-DED45BFAE435}"/>
              </a:ext>
            </a:extLst>
          </p:cNvPr>
          <p:cNvPicPr>
            <a:picLocks noChangeAspect="1"/>
          </p:cNvPicPr>
          <p:nvPr/>
        </p:nvPicPr>
        <p:blipFill>
          <a:blip r:embed="rId4"/>
          <a:stretch>
            <a:fillRect/>
          </a:stretch>
        </p:blipFill>
        <p:spPr>
          <a:xfrm rot="1112222">
            <a:off x="7804470" y="1655526"/>
            <a:ext cx="3393987" cy="4787153"/>
          </a:xfrm>
          <a:prstGeom prst="rect">
            <a:avLst/>
          </a:prstGeom>
          <a:ln>
            <a:solidFill>
              <a:schemeClr val="tx1"/>
            </a:solidFill>
          </a:ln>
        </p:spPr>
      </p:pic>
      <p:pic>
        <p:nvPicPr>
          <p:cNvPr id="8" name="Picture 7" descr="Text, letter&#10;&#10;Description automatically generated">
            <a:extLst>
              <a:ext uri="{FF2B5EF4-FFF2-40B4-BE49-F238E27FC236}">
                <a16:creationId xmlns:a16="http://schemas.microsoft.com/office/drawing/2014/main" id="{9CA80E30-F574-D94B-82AF-F70304B292F4}"/>
              </a:ext>
            </a:extLst>
          </p:cNvPr>
          <p:cNvPicPr>
            <a:picLocks noChangeAspect="1"/>
          </p:cNvPicPr>
          <p:nvPr/>
        </p:nvPicPr>
        <p:blipFill>
          <a:blip r:embed="rId5"/>
          <a:stretch>
            <a:fillRect/>
          </a:stretch>
        </p:blipFill>
        <p:spPr>
          <a:xfrm rot="21387813">
            <a:off x="5201637" y="1276595"/>
            <a:ext cx="3390229" cy="4789254"/>
          </a:xfrm>
          <a:prstGeom prst="rect">
            <a:avLst/>
          </a:prstGeom>
          <a:ln>
            <a:solidFill>
              <a:schemeClr val="tx1"/>
            </a:solidFill>
          </a:ln>
        </p:spPr>
      </p:pic>
    </p:spTree>
    <p:extLst>
      <p:ext uri="{BB962C8B-B14F-4D97-AF65-F5344CB8AC3E}">
        <p14:creationId xmlns:p14="http://schemas.microsoft.com/office/powerpoint/2010/main" val="89334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59E1D13A-8754-C24D-B384-25FE5B85DB4E}"/>
              </a:ext>
            </a:extLst>
          </p:cNvPr>
          <p:cNvPicPr>
            <a:picLocks noChangeAspect="1"/>
          </p:cNvPicPr>
          <p:nvPr/>
        </p:nvPicPr>
        <p:blipFill>
          <a:blip r:embed="rId3"/>
          <a:stretch>
            <a:fillRect/>
          </a:stretch>
        </p:blipFill>
        <p:spPr>
          <a:xfrm>
            <a:off x="5543549" y="1606570"/>
            <a:ext cx="6024562" cy="3644859"/>
          </a:xfrm>
          <a:prstGeom prst="rect">
            <a:avLst/>
          </a:prstGeom>
          <a:noFill/>
        </p:spPr>
      </p:pic>
      <p:sp>
        <p:nvSpPr>
          <p:cNvPr id="2" name="Title 1">
            <a:extLst>
              <a:ext uri="{FF2B5EF4-FFF2-40B4-BE49-F238E27FC236}">
                <a16:creationId xmlns:a16="http://schemas.microsoft.com/office/drawing/2014/main" id="{99AF73D3-61A1-4F40-BAEF-B1B3EC755803}"/>
              </a:ext>
            </a:extLst>
          </p:cNvPr>
          <p:cNvSpPr>
            <a:spLocks noGrp="1"/>
          </p:cNvSpPr>
          <p:nvPr>
            <p:ph type="title"/>
          </p:nvPr>
        </p:nvSpPr>
        <p:spPr>
          <a:xfrm>
            <a:off x="623889" y="692150"/>
            <a:ext cx="5400674" cy="936625"/>
          </a:xfrm>
        </p:spPr>
        <p:txBody>
          <a:bodyPr anchor="b">
            <a:normAutofit/>
          </a:bodyPr>
          <a:lstStyle/>
          <a:p>
            <a:r>
              <a:rPr lang="en-US" dirty="0"/>
              <a:t>NCRM</a:t>
            </a:r>
          </a:p>
        </p:txBody>
      </p:sp>
      <p:sp>
        <p:nvSpPr>
          <p:cNvPr id="3" name="Content Placeholder 2">
            <a:extLst>
              <a:ext uri="{FF2B5EF4-FFF2-40B4-BE49-F238E27FC236}">
                <a16:creationId xmlns:a16="http://schemas.microsoft.com/office/drawing/2014/main" id="{020F2878-9B45-0943-819F-009134F0797E}"/>
              </a:ext>
            </a:extLst>
          </p:cNvPr>
          <p:cNvSpPr>
            <a:spLocks noGrp="1"/>
          </p:cNvSpPr>
          <p:nvPr>
            <p:ph sz="quarter" idx="13"/>
          </p:nvPr>
        </p:nvSpPr>
        <p:spPr>
          <a:xfrm>
            <a:off x="623888" y="1773236"/>
            <a:ext cx="4728041" cy="4464051"/>
          </a:xfrm>
        </p:spPr>
        <p:txBody>
          <a:bodyPr>
            <a:normAutofit/>
          </a:bodyPr>
          <a:lstStyle/>
          <a:p>
            <a:r>
              <a:rPr lang="en-US" dirty="0"/>
              <a:t>National Centre for Research Methods</a:t>
            </a:r>
          </a:p>
          <a:p>
            <a:endParaRPr lang="en-US" dirty="0"/>
          </a:p>
          <a:p>
            <a:r>
              <a:rPr lang="en-US" dirty="0"/>
              <a:t>ESRC funded based at Southampton, </a:t>
            </a:r>
            <a:br>
              <a:rPr lang="en-US" dirty="0"/>
            </a:br>
            <a:r>
              <a:rPr lang="en-US" dirty="0"/>
              <a:t>with partners Edinburgh and Manchester</a:t>
            </a:r>
          </a:p>
          <a:p>
            <a:endParaRPr lang="en-US" dirty="0"/>
          </a:p>
          <a:p>
            <a:r>
              <a:rPr lang="en-US" dirty="0"/>
              <a:t>Own repository at </a:t>
            </a:r>
            <a:r>
              <a:rPr lang="en-US" dirty="0" err="1">
                <a:hlinkClick r:id="rId4"/>
              </a:rPr>
              <a:t>eprints.ncrm.ac.uk</a:t>
            </a:r>
            <a:br>
              <a:rPr lang="en-US" dirty="0"/>
            </a:br>
            <a:endParaRPr lang="en-US" dirty="0"/>
          </a:p>
        </p:txBody>
      </p:sp>
      <p:sp>
        <p:nvSpPr>
          <p:cNvPr id="13" name="Text Placeholder 4">
            <a:extLst>
              <a:ext uri="{FF2B5EF4-FFF2-40B4-BE49-F238E27FC236}">
                <a16:creationId xmlns:a16="http://schemas.microsoft.com/office/drawing/2014/main" id="{CD0B7755-AA16-4E1B-AF73-4CE29180522C}"/>
              </a:ext>
            </a:extLst>
          </p:cNvPr>
          <p:cNvSpPr>
            <a:spLocks noGrp="1"/>
          </p:cNvSpPr>
          <p:nvPr>
            <p:ph type="body" sz="quarter" idx="15"/>
          </p:nvPr>
        </p:nvSpPr>
        <p:spPr>
          <a:xfrm>
            <a:off x="623888" y="6381750"/>
            <a:ext cx="10944225" cy="293721"/>
          </a:xfrm>
        </p:spPr>
        <p:txBody>
          <a:bodyPr/>
          <a:lstStyle/>
          <a:p>
            <a:endParaRPr lang="en-US"/>
          </a:p>
        </p:txBody>
      </p:sp>
    </p:spTree>
    <p:extLst>
      <p:ext uri="{BB962C8B-B14F-4D97-AF65-F5344CB8AC3E}">
        <p14:creationId xmlns:p14="http://schemas.microsoft.com/office/powerpoint/2010/main" val="28949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text, person&#10;&#10;Description automatically generated">
            <a:extLst>
              <a:ext uri="{FF2B5EF4-FFF2-40B4-BE49-F238E27FC236}">
                <a16:creationId xmlns:a16="http://schemas.microsoft.com/office/drawing/2014/main" id="{169E1DF7-6FB9-6C45-8B30-7BDCFB583337}"/>
              </a:ext>
            </a:extLst>
          </p:cNvPr>
          <p:cNvPicPr>
            <a:picLocks noChangeAspect="1"/>
          </p:cNvPicPr>
          <p:nvPr/>
        </p:nvPicPr>
        <p:blipFill>
          <a:blip r:embed="rId3"/>
          <a:stretch>
            <a:fillRect/>
          </a:stretch>
        </p:blipFill>
        <p:spPr>
          <a:xfrm>
            <a:off x="8909405" y="1160462"/>
            <a:ext cx="2799436" cy="3944938"/>
          </a:xfrm>
          <a:prstGeom prst="rect">
            <a:avLst/>
          </a:prstGeom>
        </p:spPr>
      </p:pic>
      <p:sp>
        <p:nvSpPr>
          <p:cNvPr id="2" name="Title 1">
            <a:extLst>
              <a:ext uri="{FF2B5EF4-FFF2-40B4-BE49-F238E27FC236}">
                <a16:creationId xmlns:a16="http://schemas.microsoft.com/office/drawing/2014/main" id="{980CFFB2-4A78-9D4B-B574-AE5BEAC7E161}"/>
              </a:ext>
            </a:extLst>
          </p:cNvPr>
          <p:cNvSpPr>
            <a:spLocks noGrp="1"/>
          </p:cNvSpPr>
          <p:nvPr>
            <p:ph type="title"/>
          </p:nvPr>
        </p:nvSpPr>
        <p:spPr>
          <a:xfrm>
            <a:off x="623889" y="692150"/>
            <a:ext cx="5400674" cy="936625"/>
          </a:xfrm>
        </p:spPr>
        <p:txBody>
          <a:bodyPr anchor="b">
            <a:normAutofit/>
          </a:bodyPr>
          <a:lstStyle/>
          <a:p>
            <a:r>
              <a:rPr lang="en-US" dirty="0"/>
              <a:t>COVID PAPERS</a:t>
            </a:r>
          </a:p>
        </p:txBody>
      </p:sp>
      <p:sp>
        <p:nvSpPr>
          <p:cNvPr id="16" name="Content Placeholder 5">
            <a:extLst>
              <a:ext uri="{FF2B5EF4-FFF2-40B4-BE49-F238E27FC236}">
                <a16:creationId xmlns:a16="http://schemas.microsoft.com/office/drawing/2014/main" id="{59D11554-9C32-42D4-93ED-A52B657FCBA0}"/>
              </a:ext>
            </a:extLst>
          </p:cNvPr>
          <p:cNvSpPr>
            <a:spLocks noGrp="1"/>
          </p:cNvSpPr>
          <p:nvPr>
            <p:ph sz="quarter" idx="13"/>
          </p:nvPr>
        </p:nvSpPr>
        <p:spPr>
          <a:xfrm>
            <a:off x="623889" y="1773236"/>
            <a:ext cx="4217332" cy="4464051"/>
          </a:xfrm>
        </p:spPr>
        <p:txBody>
          <a:bodyPr>
            <a:normAutofit/>
          </a:bodyPr>
          <a:lstStyle/>
          <a:p>
            <a:r>
              <a:rPr lang="en-US" dirty="0"/>
              <a:t>Approached by both researchers and our Communications and Marketing dept</a:t>
            </a:r>
          </a:p>
          <a:p>
            <a:r>
              <a:rPr lang="en-US" dirty="0"/>
              <a:t>University was already a signatory to the </a:t>
            </a:r>
            <a:r>
              <a:rPr lang="en-US" dirty="0" err="1"/>
              <a:t>Wellcome</a:t>
            </a:r>
            <a:r>
              <a:rPr lang="en-US" dirty="0"/>
              <a:t> statement on sharing Covid-19 related research</a:t>
            </a:r>
          </a:p>
          <a:p>
            <a:r>
              <a:rPr lang="en-US" dirty="0"/>
              <a:t>Mixed bag on including the DOI in the publication</a:t>
            </a:r>
          </a:p>
        </p:txBody>
      </p:sp>
      <p:sp>
        <p:nvSpPr>
          <p:cNvPr id="30" name="Text Placeholder 7">
            <a:extLst>
              <a:ext uri="{FF2B5EF4-FFF2-40B4-BE49-F238E27FC236}">
                <a16:creationId xmlns:a16="http://schemas.microsoft.com/office/drawing/2014/main" id="{3EAC646F-8B3A-4DF2-99C9-9796F16D70B5}"/>
              </a:ext>
            </a:extLst>
          </p:cNvPr>
          <p:cNvSpPr>
            <a:spLocks noGrp="1"/>
          </p:cNvSpPr>
          <p:nvPr>
            <p:ph type="body" sz="quarter" idx="22"/>
          </p:nvPr>
        </p:nvSpPr>
        <p:spPr>
          <a:xfrm>
            <a:off x="596994" y="6381750"/>
            <a:ext cx="10944225" cy="293721"/>
          </a:xfrm>
        </p:spPr>
        <p:txBody>
          <a:bodyPr/>
          <a:lstStyle/>
          <a:p>
            <a:r>
              <a:rPr lang="en-US" dirty="0"/>
              <a:t>L-R. </a:t>
            </a:r>
            <a:r>
              <a:rPr lang="en-GB" dirty="0">
                <a:hlinkClick r:id="rId4"/>
              </a:rPr>
              <a:t>doi:10.5258/SOTON/P0025</a:t>
            </a:r>
            <a:r>
              <a:rPr lang="en-US" dirty="0"/>
              <a:t>  </a:t>
            </a:r>
            <a:r>
              <a:rPr lang="en-GB" dirty="0">
                <a:hlinkClick r:id="rId5"/>
              </a:rPr>
              <a:t>doi:10.5258/SOTON/P0045</a:t>
            </a:r>
            <a:r>
              <a:rPr lang="en-GB" dirty="0"/>
              <a:t>. </a:t>
            </a:r>
            <a:r>
              <a:rPr lang="en-GB" dirty="0">
                <a:hlinkClick r:id="rId6"/>
              </a:rPr>
              <a:t>doi:10.5258/SOTON/P0071</a:t>
            </a:r>
            <a:endParaRPr lang="en-US" dirty="0"/>
          </a:p>
        </p:txBody>
      </p:sp>
      <p:pic>
        <p:nvPicPr>
          <p:cNvPr id="25" name="Picture 24" descr="Table&#10;&#10;Description automatically generated">
            <a:extLst>
              <a:ext uri="{FF2B5EF4-FFF2-40B4-BE49-F238E27FC236}">
                <a16:creationId xmlns:a16="http://schemas.microsoft.com/office/drawing/2014/main" id="{1B9A1D72-3196-8843-BC21-972AF05DEA63}"/>
              </a:ext>
            </a:extLst>
          </p:cNvPr>
          <p:cNvPicPr>
            <a:picLocks noChangeAspect="1"/>
          </p:cNvPicPr>
          <p:nvPr/>
        </p:nvPicPr>
        <p:blipFill>
          <a:blip r:embed="rId7"/>
          <a:stretch>
            <a:fillRect/>
          </a:stretch>
        </p:blipFill>
        <p:spPr>
          <a:xfrm>
            <a:off x="7464614" y="3143744"/>
            <a:ext cx="3143083" cy="4429202"/>
          </a:xfrm>
          <a:prstGeom prst="rect">
            <a:avLst/>
          </a:prstGeom>
          <a:ln>
            <a:solidFill>
              <a:schemeClr val="tx1"/>
            </a:solidFill>
          </a:ln>
        </p:spPr>
      </p:pic>
      <p:pic>
        <p:nvPicPr>
          <p:cNvPr id="27" name="Picture 26" descr="Text, letter&#10;&#10;Description automatically generated">
            <a:extLst>
              <a:ext uri="{FF2B5EF4-FFF2-40B4-BE49-F238E27FC236}">
                <a16:creationId xmlns:a16="http://schemas.microsoft.com/office/drawing/2014/main" id="{2479CC6B-1185-1745-ADA5-EF530EC5D3E5}"/>
              </a:ext>
            </a:extLst>
          </p:cNvPr>
          <p:cNvPicPr>
            <a:picLocks noChangeAspect="1"/>
          </p:cNvPicPr>
          <p:nvPr/>
        </p:nvPicPr>
        <p:blipFill>
          <a:blip r:embed="rId8"/>
          <a:stretch>
            <a:fillRect/>
          </a:stretch>
        </p:blipFill>
        <p:spPr>
          <a:xfrm>
            <a:off x="4841221" y="1539337"/>
            <a:ext cx="2799436" cy="3944938"/>
          </a:xfrm>
          <a:prstGeom prst="rect">
            <a:avLst/>
          </a:prstGeom>
          <a:ln>
            <a:solidFill>
              <a:schemeClr val="tx1"/>
            </a:solidFill>
          </a:ln>
        </p:spPr>
      </p:pic>
    </p:spTree>
    <p:extLst>
      <p:ext uri="{BB962C8B-B14F-4D97-AF65-F5344CB8AC3E}">
        <p14:creationId xmlns:p14="http://schemas.microsoft.com/office/powerpoint/2010/main" val="2595995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b602a3bb-b2c3-4ae0-ba39-2139ad0fe774"/>
</p:tagLst>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5565</TotalTime>
  <Words>1342</Words>
  <Application>Microsoft Macintosh PowerPoint</Application>
  <PresentationFormat>Widescreen</PresentationFormat>
  <Paragraphs>104</Paragraphs>
  <Slides>12</Slides>
  <Notes>12</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12</vt:i4>
      </vt:variant>
    </vt:vector>
  </HeadingPairs>
  <TitlesOfParts>
    <vt:vector size="23" baseType="lpstr">
      <vt:lpstr>Lucida Sans</vt:lpstr>
      <vt:lpstr>Calibri</vt:lpstr>
      <vt:lpstr>Arial</vt:lpstr>
      <vt:lpstr>Plain</vt:lpstr>
      <vt:lpstr>Marine 1</vt:lpstr>
      <vt:lpstr>Marine 3</vt:lpstr>
      <vt:lpstr>Marine 5</vt:lpstr>
      <vt:lpstr>Marine 6</vt:lpstr>
      <vt:lpstr>Horizon 3</vt:lpstr>
      <vt:lpstr>Horizon 4</vt:lpstr>
      <vt:lpstr>Horizon 5</vt:lpstr>
      <vt:lpstr>PowerPoint Presentation</vt:lpstr>
      <vt:lpstr>Not just data</vt:lpstr>
      <vt:lpstr>UNIVERSITY OF SOUTHAMPTON</vt:lpstr>
      <vt:lpstr>DATACITE @ SOTON</vt:lpstr>
      <vt:lpstr>PowerPoint Presentation</vt:lpstr>
      <vt:lpstr>THE TREE REPORT</vt:lpstr>
      <vt:lpstr>AI3SD</vt:lpstr>
      <vt:lpstr>NCRM</vt:lpstr>
      <vt:lpstr>COVID PAPERS</vt:lpstr>
      <vt:lpstr>WHERE NEXT?</vt:lpstr>
      <vt:lpstr>Sam – the reason for the muffled sound</vt:lpstr>
      <vt:lpstr>Thank you!    Email: researchdata@soton.ac.uk  Presentation doi:10.5258/SOTON/P0098  Creative Commons CC-BY 4.0  (except image on slide 10 by James Allan / Winding country road / CC BY-SA 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Gibbins</dc:creator>
  <cp:lastModifiedBy>Isobel Stark</cp:lastModifiedBy>
  <cp:revision>182</cp:revision>
  <cp:lastPrinted>2019-10-15T08:45:53Z</cp:lastPrinted>
  <dcterms:created xsi:type="dcterms:W3CDTF">2018-10-10T20:11:17Z</dcterms:created>
  <dcterms:modified xsi:type="dcterms:W3CDTF">2021-07-14T15:44:03Z</dcterms:modified>
</cp:coreProperties>
</file>