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315" r:id="rId2"/>
    <p:sldId id="323" r:id="rId3"/>
    <p:sldId id="321" r:id="rId4"/>
    <p:sldId id="326" r:id="rId5"/>
    <p:sldId id="324" r:id="rId6"/>
    <p:sldId id="319" r:id="rId7"/>
    <p:sldId id="318" r:id="rId8"/>
    <p:sldId id="325" r:id="rId9"/>
    <p:sldId id="307" r:id="rId10"/>
  </p:sldIdLst>
  <p:sldSz cx="6858000" cy="9906000" type="A4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3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 watson" initials="sw" lastIdx="2" clrIdx="0"/>
  <p:cmAuthor id="2" name="Amy LB Frazier" initials="ALBF" lastIdx="1" clrIdx="1"/>
  <p:cmAuthor id="3" name="Author" initials="Author" lastIdx="10" clrIdx="2">
    <p:extLst>
      <p:ext uri="{19B8F6BF-5375-455C-9EA6-DF929625EA0E}">
        <p15:presenceInfo xmlns:p15="http://schemas.microsoft.com/office/powerpoint/2012/main" userId="Author" providerId="None"/>
      </p:ext>
    </p:extLst>
  </p:cmAuthor>
  <p:cmAuthor id="4" name="Mark Cragg" initials="MC" lastIdx="1" clrIdx="3">
    <p:extLst>
      <p:ext uri="{19B8F6BF-5375-455C-9EA6-DF929625EA0E}">
        <p15:presenceInfo xmlns:p15="http://schemas.microsoft.com/office/powerpoint/2012/main" userId="S-1-5-21-2015846570-11164191-355810188-66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727"/>
    <a:srgbClr val="0A11FF"/>
    <a:srgbClr val="FFEBEB"/>
    <a:srgbClr val="ECECFF"/>
    <a:srgbClr val="FF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4" autoAdjust="0"/>
    <p:restoredTop sz="94434" autoAdjust="0"/>
  </p:normalViewPr>
  <p:slideViewPr>
    <p:cSldViewPr snapToGrid="0">
      <p:cViewPr>
        <p:scale>
          <a:sx n="82" d="100"/>
          <a:sy n="82" d="100"/>
        </p:scale>
        <p:origin x="1266" y="60"/>
      </p:cViewPr>
      <p:guideLst>
        <p:guide orient="horz" pos="3143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6977" cy="513789"/>
          </a:xfrm>
          <a:prstGeom prst="rect">
            <a:avLst/>
          </a:prstGeom>
        </p:spPr>
        <p:txBody>
          <a:bodyPr vert="horz" lIns="95414" tIns="47708" rIns="95414" bIns="47708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0650" y="0"/>
            <a:ext cx="3076976" cy="513789"/>
          </a:xfrm>
          <a:prstGeom prst="rect">
            <a:avLst/>
          </a:prstGeom>
        </p:spPr>
        <p:txBody>
          <a:bodyPr vert="horz" lIns="95414" tIns="47708" rIns="95414" bIns="47708" rtlCol="0"/>
          <a:lstStyle>
            <a:lvl1pPr algn="r">
              <a:defRPr sz="1100"/>
            </a:lvl1pPr>
          </a:lstStyle>
          <a:p>
            <a:fld id="{64ECF596-FB2A-4EA9-BF7C-D9BB456C4C90}" type="datetimeFigureOut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4263" y="1279525"/>
            <a:ext cx="23907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14" tIns="47708" rIns="95414" bIns="4770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433" y="4925461"/>
            <a:ext cx="5680444" cy="4029620"/>
          </a:xfrm>
          <a:prstGeom prst="rect">
            <a:avLst/>
          </a:prstGeom>
        </p:spPr>
        <p:txBody>
          <a:bodyPr vert="horz" lIns="95414" tIns="47708" rIns="95414" bIns="4770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4" y="9720825"/>
            <a:ext cx="3076977" cy="513789"/>
          </a:xfrm>
          <a:prstGeom prst="rect">
            <a:avLst/>
          </a:prstGeom>
        </p:spPr>
        <p:txBody>
          <a:bodyPr vert="horz" lIns="95414" tIns="47708" rIns="95414" bIns="47708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0650" y="9720825"/>
            <a:ext cx="3076976" cy="513789"/>
          </a:xfrm>
          <a:prstGeom prst="rect">
            <a:avLst/>
          </a:prstGeom>
        </p:spPr>
        <p:txBody>
          <a:bodyPr vert="horz" lIns="95414" tIns="47708" rIns="95414" bIns="47708" rtlCol="0" anchor="b"/>
          <a:lstStyle>
            <a:lvl1pPr algn="r">
              <a:defRPr sz="1100"/>
            </a:lvl1pPr>
          </a:lstStyle>
          <a:p>
            <a:fld id="{A95FD3B2-25AF-4A28-B322-4B0DF944604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25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FD3B2-25AF-4A28-B322-4B0DF944604D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301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055-22C2-4B77-90B4-FD50BF806E51}" type="datetimeFigureOut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38AD-0399-44AC-B420-A6F20CBC8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446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055-22C2-4B77-90B4-FD50BF806E51}" type="datetimeFigureOut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38AD-0399-44AC-B420-A6F20CBC8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7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055-22C2-4B77-90B4-FD50BF806E51}" type="datetimeFigureOut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38AD-0399-44AC-B420-A6F20CBC8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21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055-22C2-4B77-90B4-FD50BF806E51}" type="datetimeFigureOut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38AD-0399-44AC-B420-A6F20CBC8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925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055-22C2-4B77-90B4-FD50BF806E51}" type="datetimeFigureOut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38AD-0399-44AC-B420-A6F20CBC8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77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055-22C2-4B77-90B4-FD50BF806E51}" type="datetimeFigureOut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38AD-0399-44AC-B420-A6F20CBC8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564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055-22C2-4B77-90B4-FD50BF806E51}" type="datetimeFigureOut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38AD-0399-44AC-B420-A6F20CBC8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42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055-22C2-4B77-90B4-FD50BF806E51}" type="datetimeFigureOut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38AD-0399-44AC-B420-A6F20CBC8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998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055-22C2-4B77-90B4-FD50BF806E51}" type="datetimeFigureOut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38AD-0399-44AC-B420-A6F20CBC8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53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055-22C2-4B77-90B4-FD50BF806E51}" type="datetimeFigureOut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38AD-0399-44AC-B420-A6F20CBC8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046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16055-22C2-4B77-90B4-FD50BF806E51}" type="datetimeFigureOut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438AD-0399-44AC-B420-A6F20CBC8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789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16055-22C2-4B77-90B4-FD50BF806E51}" type="datetimeFigureOut">
              <a:rPr kumimoji="1" lang="ja-JP" altLang="en-US" smtClean="0"/>
              <a:t>2021/7/25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438AD-0399-44AC-B420-A6F20CBC8B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401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b="43480"/>
          <a:stretch/>
        </p:blipFill>
        <p:spPr>
          <a:xfrm>
            <a:off x="3131044" y="704728"/>
            <a:ext cx="2104232" cy="157132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/>
          <a:srcRect b="31650"/>
          <a:stretch/>
        </p:blipFill>
        <p:spPr>
          <a:xfrm>
            <a:off x="1360926" y="643206"/>
            <a:ext cx="2104232" cy="1828627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1932689" y="548737"/>
            <a:ext cx="111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Cal7</a:t>
            </a:r>
            <a:endParaRPr kumimoji="1" lang="en-US" altLang="ja-JP" sz="12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771819" y="548737"/>
            <a:ext cx="1112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PR8</a:t>
            </a:r>
            <a:endParaRPr kumimoji="1" lang="en-US" altLang="ja-JP" sz="12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754644" y="2211189"/>
            <a:ext cx="510053" cy="194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PBS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51201" y="2211189"/>
            <a:ext cx="400551" cy="194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SV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523213" y="2211189"/>
            <a:ext cx="40593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SV</a:t>
            </a:r>
          </a:p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+</a:t>
            </a:r>
          </a:p>
          <a:p>
            <a:pPr algn="ctr">
              <a:lnSpc>
                <a:spcPts val="800"/>
              </a:lnSpc>
            </a:pPr>
            <a:r>
              <a:rPr lang="en-US" altLang="ja-JP" sz="800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CpG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275656" y="2211189"/>
            <a:ext cx="42565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SV</a:t>
            </a:r>
          </a:p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+</a:t>
            </a:r>
          </a:p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</a:t>
            </a:r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lum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736230" y="2211189"/>
            <a:ext cx="455050" cy="5027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SV</a:t>
            </a:r>
          </a:p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+</a:t>
            </a:r>
          </a:p>
          <a:p>
            <a:pPr algn="ctr">
              <a:lnSpc>
                <a:spcPts val="800"/>
              </a:lnSpc>
            </a:pPr>
            <a:r>
              <a:rPr lang="en-US" altLang="ja-JP" sz="800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CpG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/ alum</a:t>
            </a: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78563" y="2211189"/>
            <a:ext cx="510053" cy="194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PBS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775120" y="2211189"/>
            <a:ext cx="400551" cy="194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SV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247132" y="2211189"/>
            <a:ext cx="40593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SV</a:t>
            </a:r>
          </a:p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+</a:t>
            </a:r>
          </a:p>
          <a:p>
            <a:pPr algn="ctr">
              <a:lnSpc>
                <a:spcPts val="800"/>
              </a:lnSpc>
            </a:pPr>
            <a:r>
              <a:rPr lang="en-US" altLang="ja-JP" sz="800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CpG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999575" y="2211189"/>
            <a:ext cx="425653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SV</a:t>
            </a:r>
          </a:p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+</a:t>
            </a:r>
          </a:p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a</a:t>
            </a:r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lum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460149" y="2211189"/>
            <a:ext cx="455050" cy="5027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SV</a:t>
            </a:r>
          </a:p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+</a:t>
            </a:r>
          </a:p>
          <a:p>
            <a:pPr algn="ctr">
              <a:lnSpc>
                <a:spcPts val="800"/>
              </a:lnSpc>
            </a:pPr>
            <a:r>
              <a:rPr lang="en-US" altLang="ja-JP" sz="800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CpG</a:t>
            </a: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/ alum</a:t>
            </a: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721175" y="2211189"/>
            <a:ext cx="400551" cy="194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ts val="800"/>
              </a:lnSpc>
            </a:pPr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PC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6" name="テキスト ボックス 95"/>
          <p:cNvSpPr txBox="1">
            <a:spLocks noChangeArrowheads="1"/>
          </p:cNvSpPr>
          <p:nvPr/>
        </p:nvSpPr>
        <p:spPr bwMode="auto">
          <a:xfrm>
            <a:off x="3873574" y="9446308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Figure S1. Shibuya et al.</a:t>
            </a:r>
            <a:endParaRPr lang="ja-JP" altLang="en-US" sz="18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124607" y="2738303"/>
            <a:ext cx="4477407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Figure S1.</a:t>
            </a:r>
            <a:r>
              <a:rPr lang="ja-JP" alt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Related to Figure 1. </a:t>
            </a:r>
            <a:r>
              <a:rPr lang="en-US" altLang="ja-JP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ja-JP" sz="105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emagglutination</a:t>
            </a:r>
            <a:r>
              <a:rPr lang="en-US" altLang="ja-JP" sz="1050" b="1" kern="0" dirty="0">
                <a:latin typeface="Arial" panose="020B0604020202020204" pitchFamily="34" charset="0"/>
                <a:cs typeface="Arial" panose="020B0604020202020204" pitchFamily="34" charset="0"/>
              </a:rPr>
              <a:t> inhibition (HI) titers</a:t>
            </a:r>
            <a:r>
              <a:rPr lang="en-US" altLang="ja-JP" sz="1050" b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. </a:t>
            </a:r>
            <a:r>
              <a:rPr lang="en-US" altLang="ja-JP" sz="105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Mice were immunized with </a:t>
            </a:r>
            <a:r>
              <a:rPr lang="en-US" altLang="ja-JP" sz="1050" kern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SV alone, SV plus alum, SV plus </a:t>
            </a:r>
            <a:r>
              <a:rPr lang="en-US" altLang="ja-JP" sz="1050" kern="0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CpG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ja-JP" sz="1050" kern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ODN, or SV plus </a:t>
            </a:r>
            <a:r>
              <a:rPr lang="en-US" altLang="ja-JP" sz="1050" kern="0" dirty="0" err="1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CpG</a:t>
            </a:r>
            <a:r>
              <a:rPr lang="en-US" altLang="ja-JP" sz="1050" kern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/alum subcutaneously.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Mice administered PBS subcutaneously were considered control mice. </a:t>
            </a:r>
            <a:r>
              <a:rPr lang="en-US" altLang="ja-JP" sz="1050" kern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Levels of </a:t>
            </a:r>
            <a:r>
              <a:rPr lang="en-US" altLang="ja-JP" sz="1050" kern="0" dirty="0">
                <a:latin typeface="Arial" panose="020B0604020202020204" pitchFamily="34" charset="0"/>
                <a:cs typeface="Arial" panose="020B0604020202020204" pitchFamily="34" charset="0"/>
              </a:rPr>
              <a:t>HI titer</a:t>
            </a:r>
            <a:r>
              <a:rPr lang="en-US" altLang="ja-JP" sz="1050" kern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in the plasma samples of immunized mice were determined. The dashed line shows the detection threshold for a positive response. In the right graph, the plasma samples obtained from PR8-immunized mice were used as a positive control (PC). </a:t>
            </a:r>
            <a:r>
              <a:rPr lang="en-US" altLang="ja-JP" sz="1050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n</a:t>
            </a:r>
            <a:r>
              <a:rPr lang="en-US" altLang="ja-JP" sz="105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= 5 per group. Data are means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US" altLang="ja-JP" sz="105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ja-JP" sz="105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SD.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N.D.: not detected.</a:t>
            </a:r>
            <a:r>
              <a:rPr lang="en-US" altLang="ja-JP" sz="105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r>
              <a:rPr lang="en-US" altLang="ja-JP" sz="1050" baseline="3000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####</a:t>
            </a:r>
            <a:r>
              <a:rPr lang="en-US" altLang="ja-JP" sz="1050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P </a:t>
            </a:r>
            <a:r>
              <a:rPr lang="en-US" altLang="ja-JP" sz="105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&lt;0.0001 vs. SV alone group; **</a:t>
            </a:r>
            <a:r>
              <a:rPr lang="en-US" altLang="ja-JP" sz="1050" i="1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P </a:t>
            </a:r>
            <a:r>
              <a:rPr lang="en-US" altLang="ja-JP" sz="105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&lt;0.01 </a:t>
            </a:r>
            <a:r>
              <a:rPr lang="en-US" altLang="ja-JP" sz="105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as </a:t>
            </a:r>
            <a:r>
              <a:rPr lang="en-US" altLang="ja-JP" sz="105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indicated</a:t>
            </a:r>
            <a:r>
              <a:rPr lang="en-US" altLang="ja-JP" sz="1050" dirty="0"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 by Tukey’s test</a:t>
            </a:r>
            <a:r>
              <a:rPr lang="en-US" altLang="ja-JP" sz="105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.</a:t>
            </a:r>
            <a:r>
              <a:rPr lang="en-US" altLang="ja-JP" sz="1050" kern="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 </a:t>
            </a:r>
            <a:endParaRPr lang="ja-JP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90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124607" y="2832893"/>
            <a:ext cx="4477407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S2. Related to Figure 1. Gating strategy for identifying IFN-</a:t>
            </a:r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-producing cells.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Splenocytes obtained from SV plus CpG/alum-immunized mice were incubated in the presence of SV with protein transport inhibitor cocktail for 24 h in vitro and the intracellular levels of 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IFN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 in live cells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were evaluated by flow cytometry. Representative flow cytometry plots from data presented in Figure 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1E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shown.</a:t>
            </a:r>
            <a:endParaRPr lang="en-US" altLang="ja-JP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just"/>
            <a:endParaRPr lang="en-US" altLang="ja-JP" sz="105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" name="テキスト ボックス 95"/>
          <p:cNvSpPr txBox="1">
            <a:spLocks noChangeArrowheads="1"/>
          </p:cNvSpPr>
          <p:nvPr/>
        </p:nvSpPr>
        <p:spPr bwMode="auto">
          <a:xfrm>
            <a:off x="3873574" y="9446308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Figure S2. Shibuya et al.</a:t>
            </a:r>
            <a:endParaRPr lang="ja-JP" altLang="en-US" sz="18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="" xmlns:a16="http://schemas.microsoft.com/office/drawing/2014/main" id="{6E68AE34-539A-894A-B34A-7D9286B781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6409"/>
          <a:stretch/>
        </p:blipFill>
        <p:spPr>
          <a:xfrm>
            <a:off x="1149865" y="460999"/>
            <a:ext cx="4471818" cy="2341638"/>
          </a:xfrm>
          <a:prstGeom prst="rect">
            <a:avLst/>
          </a:prstGeom>
        </p:spPr>
      </p:pic>
      <p:cxnSp>
        <p:nvCxnSpPr>
          <p:cNvPr id="7" name="直線矢印コネクタ 6">
            <a:extLst>
              <a:ext uri="{FF2B5EF4-FFF2-40B4-BE49-F238E27FC236}">
                <a16:creationId xmlns="" xmlns:a16="http://schemas.microsoft.com/office/drawing/2014/main" id="{78531DE7-E98B-6044-8E51-951FBCC9A515}"/>
              </a:ext>
            </a:extLst>
          </p:cNvPr>
          <p:cNvCxnSpPr>
            <a:cxnSpLocks/>
          </p:cNvCxnSpPr>
          <p:nvPr/>
        </p:nvCxnSpPr>
        <p:spPr>
          <a:xfrm>
            <a:off x="3412616" y="910798"/>
            <a:ext cx="743920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>
            <a:extLst>
              <a:ext uri="{FF2B5EF4-FFF2-40B4-BE49-F238E27FC236}">
                <a16:creationId xmlns="" xmlns:a16="http://schemas.microsoft.com/office/drawing/2014/main" id="{67AFC0CA-DDBF-F64C-B2A4-B0452242B332}"/>
              </a:ext>
            </a:extLst>
          </p:cNvPr>
          <p:cNvSpPr/>
          <p:nvPr/>
        </p:nvSpPr>
        <p:spPr>
          <a:xfrm>
            <a:off x="3343154" y="656882"/>
            <a:ext cx="554959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x-non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IFN-</a:t>
            </a:r>
            <a:r>
              <a:rPr kumimoji="1" lang="en-US" altLang="x-none" sz="1050" dirty="0">
                <a:solidFill>
                  <a:schemeClr val="tx1"/>
                </a:solidFill>
                <a:latin typeface="Symbol" pitchFamily="2" charset="2"/>
                <a:cs typeface="Arial" panose="020B0604020202020204" pitchFamily="34" charset="0"/>
              </a:rPr>
              <a:t>g</a:t>
            </a:r>
            <a:r>
              <a:rPr kumimoji="1" lang="en-US" altLang="x-none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x-none" altLang="en-US" sz="105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="" xmlns:a16="http://schemas.microsoft.com/office/drawing/2014/main" id="{39FC39B9-9ECE-BA48-9864-2E98A6D0682B}"/>
              </a:ext>
            </a:extLst>
          </p:cNvPr>
          <p:cNvGrpSpPr/>
          <p:nvPr/>
        </p:nvGrpSpPr>
        <p:grpSpPr>
          <a:xfrm>
            <a:off x="914736" y="1993390"/>
            <a:ext cx="802556" cy="809246"/>
            <a:chOff x="1" y="3280769"/>
            <a:chExt cx="802556" cy="809246"/>
          </a:xfrm>
        </p:grpSpPr>
        <p:cxnSp>
          <p:nvCxnSpPr>
            <p:cNvPr id="10" name="直線矢印コネクタ 9">
              <a:extLst>
                <a:ext uri="{FF2B5EF4-FFF2-40B4-BE49-F238E27FC236}">
                  <a16:creationId xmlns="" xmlns:a16="http://schemas.microsoft.com/office/drawing/2014/main" id="{15557978-1D60-0D4B-AA1E-90DA0FB99A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917" y="3280769"/>
              <a:ext cx="0" cy="54864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>
              <a:extLst>
                <a:ext uri="{FF2B5EF4-FFF2-40B4-BE49-F238E27FC236}">
                  <a16:creationId xmlns="" xmlns:a16="http://schemas.microsoft.com/office/drawing/2014/main" id="{5D5213CA-395E-5C4A-820D-37DABA505390}"/>
                </a:ext>
              </a:extLst>
            </p:cNvPr>
            <p:cNvCxnSpPr>
              <a:cxnSpLocks/>
            </p:cNvCxnSpPr>
            <p:nvPr/>
          </p:nvCxnSpPr>
          <p:spPr>
            <a:xfrm>
              <a:off x="253917" y="3829409"/>
              <a:ext cx="54864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正方形/長方形 11">
              <a:extLst>
                <a:ext uri="{FF2B5EF4-FFF2-40B4-BE49-F238E27FC236}">
                  <a16:creationId xmlns="" xmlns:a16="http://schemas.microsoft.com/office/drawing/2014/main" id="{5CD39A5E-3664-8049-BC08-71E4E0A98B2B}"/>
                </a:ext>
              </a:extLst>
            </p:cNvPr>
            <p:cNvSpPr/>
            <p:nvPr/>
          </p:nvSpPr>
          <p:spPr>
            <a:xfrm rot="16200000">
              <a:off x="-124072" y="3451420"/>
              <a:ext cx="502061" cy="253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x-none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IFN-</a:t>
              </a:r>
              <a:r>
                <a:rPr kumimoji="1" lang="en-US" altLang="x-none" sz="1050" dirty="0">
                  <a:solidFill>
                    <a:schemeClr val="tx1"/>
                  </a:solidFill>
                  <a:latin typeface="Symbol" pitchFamily="2" charset="2"/>
                  <a:cs typeface="Arial" panose="020B0604020202020204" pitchFamily="34" charset="0"/>
                </a:rPr>
                <a:t>g</a:t>
              </a:r>
              <a:endParaRPr kumimoji="1" lang="x-none" altLang="en-US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="" xmlns:a16="http://schemas.microsoft.com/office/drawing/2014/main" id="{427C3D0F-A3A0-364D-8FFE-CB28F64C9ABE}"/>
                </a:ext>
              </a:extLst>
            </p:cNvPr>
            <p:cNvSpPr/>
            <p:nvPr/>
          </p:nvSpPr>
          <p:spPr>
            <a:xfrm>
              <a:off x="301251" y="3836099"/>
              <a:ext cx="453971" cy="253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x-none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FSC</a:t>
              </a:r>
              <a:endParaRPr kumimoji="1" lang="x-none" altLang="en-US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="" xmlns:a16="http://schemas.microsoft.com/office/drawing/2014/main" id="{967587F7-AD0B-F243-87CA-F7253A764F7A}"/>
              </a:ext>
            </a:extLst>
          </p:cNvPr>
          <p:cNvGrpSpPr/>
          <p:nvPr/>
        </p:nvGrpSpPr>
        <p:grpSpPr>
          <a:xfrm>
            <a:off x="3884440" y="1996025"/>
            <a:ext cx="802555" cy="809246"/>
            <a:chOff x="2" y="3280769"/>
            <a:chExt cx="802555" cy="809246"/>
          </a:xfrm>
        </p:grpSpPr>
        <p:cxnSp>
          <p:nvCxnSpPr>
            <p:cNvPr id="15" name="直線矢印コネクタ 14">
              <a:extLst>
                <a:ext uri="{FF2B5EF4-FFF2-40B4-BE49-F238E27FC236}">
                  <a16:creationId xmlns="" xmlns:a16="http://schemas.microsoft.com/office/drawing/2014/main" id="{C9AD4490-3B97-114D-A441-C198172B84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917" y="3280769"/>
              <a:ext cx="0" cy="54864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>
              <a:extLst>
                <a:ext uri="{FF2B5EF4-FFF2-40B4-BE49-F238E27FC236}">
                  <a16:creationId xmlns="" xmlns:a16="http://schemas.microsoft.com/office/drawing/2014/main" id="{64F448FA-92CF-CC47-AC30-A14C5F39788D}"/>
                </a:ext>
              </a:extLst>
            </p:cNvPr>
            <p:cNvCxnSpPr>
              <a:cxnSpLocks/>
            </p:cNvCxnSpPr>
            <p:nvPr/>
          </p:nvCxnSpPr>
          <p:spPr>
            <a:xfrm>
              <a:off x="253917" y="3829409"/>
              <a:ext cx="54864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正方形/長方形 16">
              <a:extLst>
                <a:ext uri="{FF2B5EF4-FFF2-40B4-BE49-F238E27FC236}">
                  <a16:creationId xmlns="" xmlns:a16="http://schemas.microsoft.com/office/drawing/2014/main" id="{B508DD3B-2518-7943-A17E-135A826BBAB0}"/>
                </a:ext>
              </a:extLst>
            </p:cNvPr>
            <p:cNvSpPr/>
            <p:nvPr/>
          </p:nvSpPr>
          <p:spPr>
            <a:xfrm rot="16200000">
              <a:off x="-100827" y="3451420"/>
              <a:ext cx="455574" cy="253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x-none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CD4</a:t>
              </a:r>
              <a:endParaRPr kumimoji="1" lang="x-none" altLang="en-US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="" xmlns:a16="http://schemas.microsoft.com/office/drawing/2014/main" id="{B94D1A2F-36B4-0D43-A353-D8E642315E27}"/>
                </a:ext>
              </a:extLst>
            </p:cNvPr>
            <p:cNvSpPr/>
            <p:nvPr/>
          </p:nvSpPr>
          <p:spPr>
            <a:xfrm>
              <a:off x="262779" y="3836099"/>
              <a:ext cx="530915" cy="253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x-none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CD8a</a:t>
              </a:r>
              <a:endParaRPr kumimoji="1" lang="x-none" altLang="en-US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正方形/長方形 18">
            <a:extLst>
              <a:ext uri="{FF2B5EF4-FFF2-40B4-BE49-F238E27FC236}">
                <a16:creationId xmlns="" xmlns:a16="http://schemas.microsoft.com/office/drawing/2014/main" id="{AF56E355-A24C-2744-8B24-18DB130E945F}"/>
              </a:ext>
            </a:extLst>
          </p:cNvPr>
          <p:cNvSpPr/>
          <p:nvPr/>
        </p:nvSpPr>
        <p:spPr>
          <a:xfrm>
            <a:off x="1647835" y="275434"/>
            <a:ext cx="73289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x-non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kumimoji="1" lang="x-none" altLang="en-US" sz="12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="" xmlns:a16="http://schemas.microsoft.com/office/drawing/2014/main" id="{7A4AF798-00ED-5F49-9A26-0593D22619ED}"/>
              </a:ext>
            </a:extLst>
          </p:cNvPr>
          <p:cNvSpPr/>
          <p:nvPr/>
        </p:nvSpPr>
        <p:spPr>
          <a:xfrm>
            <a:off x="2687386" y="275434"/>
            <a:ext cx="129394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x-non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 + </a:t>
            </a:r>
            <a:r>
              <a:rPr kumimoji="1" lang="en-US" altLang="x-none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CpG</a:t>
            </a:r>
            <a:r>
              <a:rPr kumimoji="1" lang="en-US" altLang="x-non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/alum</a:t>
            </a:r>
            <a:endParaRPr kumimoji="1" lang="x-none" altLang="en-US" sz="12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="" xmlns:a16="http://schemas.microsoft.com/office/drawing/2014/main" id="{5FC8C1A7-78F9-7E44-B949-41422E623AAC}"/>
              </a:ext>
            </a:extLst>
          </p:cNvPr>
          <p:cNvSpPr/>
          <p:nvPr/>
        </p:nvSpPr>
        <p:spPr>
          <a:xfrm>
            <a:off x="4311087" y="505860"/>
            <a:ext cx="335349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x-non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endParaRPr kumimoji="1" lang="x-none" altLang="en-US" sz="105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="" xmlns:a16="http://schemas.microsoft.com/office/drawing/2014/main" id="{CCD81E8F-132F-954E-980B-961E7F5E9A2A}"/>
              </a:ext>
            </a:extLst>
          </p:cNvPr>
          <p:cNvSpPr/>
          <p:nvPr/>
        </p:nvSpPr>
        <p:spPr>
          <a:xfrm>
            <a:off x="4292653" y="1571458"/>
            <a:ext cx="372218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x-non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8.9</a:t>
            </a:r>
            <a:endParaRPr kumimoji="1" lang="x-none" altLang="en-US" sz="105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="" xmlns:a16="http://schemas.microsoft.com/office/drawing/2014/main" id="{3D7830EE-696A-5A4A-97FB-181F1A9B6416}"/>
              </a:ext>
            </a:extLst>
          </p:cNvPr>
          <p:cNvSpPr/>
          <p:nvPr/>
        </p:nvSpPr>
        <p:spPr>
          <a:xfrm>
            <a:off x="5249465" y="1571458"/>
            <a:ext cx="372218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x-non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</a:t>
            </a:r>
            <a:endParaRPr kumimoji="1" lang="x-none" altLang="en-US" sz="105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39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図 31"/>
          <p:cNvPicPr>
            <a:picLocks noChangeAspect="1"/>
          </p:cNvPicPr>
          <p:nvPr/>
        </p:nvPicPr>
        <p:blipFill rotWithShape="1">
          <a:blip r:embed="rId2"/>
          <a:srcRect l="65196"/>
          <a:stretch/>
        </p:blipFill>
        <p:spPr>
          <a:xfrm>
            <a:off x="5245176" y="743662"/>
            <a:ext cx="1299036" cy="1989874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 rotWithShape="1">
          <a:blip r:embed="rId3"/>
          <a:srcRect r="38848"/>
          <a:stretch/>
        </p:blipFill>
        <p:spPr>
          <a:xfrm>
            <a:off x="2771128" y="403865"/>
            <a:ext cx="2445474" cy="2323106"/>
          </a:xfrm>
          <a:prstGeom prst="rect">
            <a:avLst/>
          </a:prstGeom>
        </p:spPr>
      </p:pic>
      <p:pic>
        <p:nvPicPr>
          <p:cNvPr id="34" name="図 33"/>
          <p:cNvPicPr>
            <a:picLocks noChangeAspect="1"/>
          </p:cNvPicPr>
          <p:nvPr/>
        </p:nvPicPr>
        <p:blipFill rotWithShape="1">
          <a:blip r:embed="rId4"/>
          <a:srcRect r="37733"/>
          <a:stretch/>
        </p:blipFill>
        <p:spPr>
          <a:xfrm>
            <a:off x="447013" y="737313"/>
            <a:ext cx="2359614" cy="1989874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5350419" y="1113453"/>
            <a:ext cx="1149908" cy="103406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124607" y="2738303"/>
            <a:ext cx="4477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Figure S3. Related to Figure 3. Serum transfer.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mixture of 6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TCID</a:t>
            </a:r>
            <a:r>
              <a:rPr lang="en-US" altLang="ja-JP" sz="1050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PR8 and 2-fold diluted serum obtained from PBS-treated control mice, SV plus alum-, SV plus 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CpG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–ODN-, or SV plus 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CpG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/alum-immunized mice was administered to naïve mice intranasally. We monitored 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percentages of initial body weights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for the next 15 days. 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(A, B)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= 5 per group. 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Data are means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SD. 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**</a:t>
            </a:r>
            <a:r>
              <a:rPr lang="en-US" altLang="ja-JP" sz="105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&lt;0.01 between SV plus 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CpG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–ODN group vs. SV plus 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CpG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/alum group as indicated by comparing Kaplan-Meier curves using the log-rank test.</a:t>
            </a:r>
            <a:endParaRPr lang="ja-JP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1041" y="539655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49387" y="539655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95"/>
          <p:cNvSpPr txBox="1">
            <a:spLocks noChangeArrowheads="1"/>
          </p:cNvSpPr>
          <p:nvPr/>
        </p:nvSpPr>
        <p:spPr bwMode="auto">
          <a:xfrm>
            <a:off x="3873574" y="9446308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Figure S3. Shibuya et al.</a:t>
            </a:r>
            <a:endParaRPr lang="ja-JP" altLang="en-US" sz="18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4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124607" y="2738303"/>
            <a:ext cx="447740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S4. Related to Figure 3. Isolation of mIgG2.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mIgG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mIgG2 were purified from the serum of SV plus 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CpG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/alum-immunized mice. Levels of SV-specific mIgG1, mIgG2b, and mIgG2c in 5 ng of purified </a:t>
            </a:r>
            <a:r>
              <a:rPr lang="en-US" altLang="ja-JP" sz="10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mIgG</a:t>
            </a:r>
            <a:r>
              <a:rPr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evaluated </a:t>
            </a:r>
            <a:r>
              <a:rPr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ELISA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ja-JP" sz="105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 per group. Data are means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SD. </a:t>
            </a:r>
            <a:endParaRPr lang="en-US" altLang="ja-JP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just"/>
            <a:endParaRPr lang="en-US" altLang="ja-JP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" name="テキスト ボックス 95"/>
          <p:cNvSpPr txBox="1">
            <a:spLocks noChangeArrowheads="1"/>
          </p:cNvSpPr>
          <p:nvPr/>
        </p:nvSpPr>
        <p:spPr bwMode="auto">
          <a:xfrm>
            <a:off x="3873574" y="9446308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Figure S4. Shibuya et al.</a:t>
            </a:r>
            <a:endParaRPr lang="ja-JP" altLang="en-US" sz="18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aphicFrame>
        <p:nvGraphicFramePr>
          <p:cNvPr id="20" name="オブジェクト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185831"/>
              </p:ext>
            </p:extLst>
          </p:nvPr>
        </p:nvGraphicFramePr>
        <p:xfrm>
          <a:off x="2443502" y="728340"/>
          <a:ext cx="1858963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rism 7" r:id="rId3" imgW="1858300" imgH="1808333" progId="Prism7.Document">
                  <p:embed/>
                </p:oleObj>
              </mc:Choice>
              <mc:Fallback>
                <p:oleObj name="Prism 7" r:id="rId3" imgW="1858300" imgH="1808333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3502" y="728340"/>
                        <a:ext cx="1858963" cy="180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オブジェクト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533275"/>
              </p:ext>
            </p:extLst>
          </p:nvPr>
        </p:nvGraphicFramePr>
        <p:xfrm>
          <a:off x="4120694" y="728340"/>
          <a:ext cx="1858963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rism 7" r:id="rId5" imgW="1858300" imgH="1808333" progId="Prism7.Document">
                  <p:embed/>
                </p:oleObj>
              </mc:Choice>
              <mc:Fallback>
                <p:oleObj name="Prism 7" r:id="rId5" imgW="1858300" imgH="1808333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20694" y="728340"/>
                        <a:ext cx="1858963" cy="180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オブジェクト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922611"/>
              </p:ext>
            </p:extLst>
          </p:nvPr>
        </p:nvGraphicFramePr>
        <p:xfrm>
          <a:off x="749604" y="728340"/>
          <a:ext cx="1858963" cy="180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rism 7" r:id="rId7" imgW="1858300" imgH="1808333" progId="Prism7.Document">
                  <p:embed/>
                </p:oleObj>
              </mc:Choice>
              <mc:Fallback>
                <p:oleObj name="Prism 7" r:id="rId7" imgW="1858300" imgH="1808333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9604" y="728340"/>
                        <a:ext cx="1858963" cy="180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正方形/長方形 23">
            <a:extLst>
              <a:ext uri="{FF2B5EF4-FFF2-40B4-BE49-F238E27FC236}">
                <a16:creationId xmlns="" xmlns:a16="http://schemas.microsoft.com/office/drawing/2014/main" id="{3BF6A84D-70ED-CE4E-848E-0CE19005C28F}"/>
              </a:ext>
            </a:extLst>
          </p:cNvPr>
          <p:cNvSpPr/>
          <p:nvPr/>
        </p:nvSpPr>
        <p:spPr>
          <a:xfrm>
            <a:off x="163649" y="2438745"/>
            <a:ext cx="5785528" cy="240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="" xmlns:a16="http://schemas.microsoft.com/office/drawing/2014/main" id="{32FB69B4-2CF0-FF42-BF62-1EF457CAEB4A}"/>
              </a:ext>
            </a:extLst>
          </p:cNvPr>
          <p:cNvSpPr txBox="1"/>
          <p:nvPr/>
        </p:nvSpPr>
        <p:spPr>
          <a:xfrm>
            <a:off x="1241563" y="2377827"/>
            <a:ext cx="74536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</a:t>
            </a:r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urified </a:t>
            </a:r>
          </a:p>
          <a:p>
            <a:pPr algn="ctr"/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total </a:t>
            </a:r>
            <a:r>
              <a:rPr kumimoji="1" lang="en-US" altLang="ja-JP" sz="800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mIgG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="" xmlns:a16="http://schemas.microsoft.com/office/drawing/2014/main" id="{2E5E3643-54D8-7440-B58F-9D04A7C057AC}"/>
              </a:ext>
            </a:extLst>
          </p:cNvPr>
          <p:cNvSpPr txBox="1"/>
          <p:nvPr/>
        </p:nvSpPr>
        <p:spPr>
          <a:xfrm>
            <a:off x="1777462" y="2377827"/>
            <a:ext cx="74536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</a:t>
            </a:r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urified mIgG2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="" xmlns:a16="http://schemas.microsoft.com/office/drawing/2014/main" id="{B80638BE-7C4A-3E47-89C5-E06F8119EE72}"/>
              </a:ext>
            </a:extLst>
          </p:cNvPr>
          <p:cNvSpPr txBox="1"/>
          <p:nvPr/>
        </p:nvSpPr>
        <p:spPr>
          <a:xfrm>
            <a:off x="4609358" y="2377827"/>
            <a:ext cx="74536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</a:t>
            </a:r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urified </a:t>
            </a:r>
          </a:p>
          <a:p>
            <a:pPr algn="ctr"/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total </a:t>
            </a:r>
            <a:r>
              <a:rPr kumimoji="1" lang="en-US" altLang="ja-JP" sz="800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mIgG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="" xmlns:a16="http://schemas.microsoft.com/office/drawing/2014/main" id="{07AB8782-EF47-AB49-B37E-84B32E83F6D5}"/>
              </a:ext>
            </a:extLst>
          </p:cNvPr>
          <p:cNvSpPr txBox="1"/>
          <p:nvPr/>
        </p:nvSpPr>
        <p:spPr>
          <a:xfrm>
            <a:off x="5145257" y="2377827"/>
            <a:ext cx="74536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</a:t>
            </a:r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urified mIgG2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F8196D71-D4CB-974D-95A6-2A7E8EF6F03D}"/>
              </a:ext>
            </a:extLst>
          </p:cNvPr>
          <p:cNvSpPr txBox="1"/>
          <p:nvPr/>
        </p:nvSpPr>
        <p:spPr>
          <a:xfrm>
            <a:off x="2924998" y="2377827"/>
            <a:ext cx="74536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</a:t>
            </a:r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urified </a:t>
            </a:r>
          </a:p>
          <a:p>
            <a:pPr algn="ctr"/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total </a:t>
            </a:r>
            <a:r>
              <a:rPr kumimoji="1" lang="en-US" altLang="ja-JP" sz="800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mIgG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DCA43034-228A-E14E-8E2A-37842D8B0E8B}"/>
              </a:ext>
            </a:extLst>
          </p:cNvPr>
          <p:cNvSpPr txBox="1"/>
          <p:nvPr/>
        </p:nvSpPr>
        <p:spPr>
          <a:xfrm>
            <a:off x="3470625" y="2377827"/>
            <a:ext cx="745367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P</a:t>
            </a:r>
            <a:r>
              <a:rPr kumimoji="1"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urified mIgG2</a:t>
            </a:r>
            <a:endParaRPr kumimoji="1" lang="ja-JP" altLang="en-US" sz="80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="" xmlns:a16="http://schemas.microsoft.com/office/drawing/2014/main" id="{864A2683-5E5F-CB48-8DD4-3AFEDDBA6901}"/>
              </a:ext>
            </a:extLst>
          </p:cNvPr>
          <p:cNvSpPr/>
          <p:nvPr/>
        </p:nvSpPr>
        <p:spPr>
          <a:xfrm>
            <a:off x="174108" y="754804"/>
            <a:ext cx="5781463" cy="240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>
            <a:extLst>
              <a:ext uri="{FF2B5EF4-FFF2-40B4-BE49-F238E27FC236}">
                <a16:creationId xmlns="" xmlns:a16="http://schemas.microsoft.com/office/drawing/2014/main" id="{D51E91F6-13E5-7040-926D-EEC383584D2B}"/>
              </a:ext>
            </a:extLst>
          </p:cNvPr>
          <p:cNvSpPr txBox="1"/>
          <p:nvPr/>
        </p:nvSpPr>
        <p:spPr>
          <a:xfrm>
            <a:off x="1256357" y="817992"/>
            <a:ext cx="1260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IgG1</a:t>
            </a:r>
            <a:endParaRPr kumimoji="1" lang="en-US" altLang="ja-JP" sz="12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="" xmlns:a16="http://schemas.microsoft.com/office/drawing/2014/main" id="{7BCF72AA-9EEA-4643-B97D-C3F3456BA208}"/>
              </a:ext>
            </a:extLst>
          </p:cNvPr>
          <p:cNvSpPr txBox="1"/>
          <p:nvPr/>
        </p:nvSpPr>
        <p:spPr>
          <a:xfrm>
            <a:off x="4605708" y="817992"/>
            <a:ext cx="1260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IgG2c</a:t>
            </a:r>
            <a:endParaRPr kumimoji="1" lang="en-US" altLang="ja-JP" sz="12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="" xmlns:a16="http://schemas.microsoft.com/office/drawing/2014/main" id="{B99856D1-7CB7-6D48-BE23-087AE178E71B}"/>
              </a:ext>
            </a:extLst>
          </p:cNvPr>
          <p:cNvSpPr txBox="1"/>
          <p:nvPr/>
        </p:nvSpPr>
        <p:spPr>
          <a:xfrm>
            <a:off x="2936952" y="817992"/>
            <a:ext cx="1260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IgG2b</a:t>
            </a:r>
            <a:endParaRPr kumimoji="1" lang="en-US" altLang="ja-JP" sz="12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09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124607" y="4323006"/>
            <a:ext cx="4477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S5. Related to Figure 4. </a:t>
            </a:r>
            <a:r>
              <a:rPr lang="en-US" altLang="ja-JP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IFN-</a:t>
            </a:r>
            <a:r>
              <a:rPr lang="en-US" altLang="ja-JP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producing cells in the lung</a:t>
            </a:r>
            <a:r>
              <a:rPr lang="en-US" altLang="ja-JP" sz="105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treatment with PBS or immunization with SV plus 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CpG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/alum, mice were challenged with 1.2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105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TCID</a:t>
            </a:r>
            <a:r>
              <a:rPr lang="en-US" altLang="ja-JP" sz="105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PR8. Four days after the challenge, the mice were treated with Brefeldin A intraperitoneally followed by harvesting of the lung. Single cell suspensions </a:t>
            </a:r>
            <a:r>
              <a:rPr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samples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prepared and intracellular IFN-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analyzed in live </a:t>
            </a:r>
            <a:r>
              <a:rPr lang="en-US" altLang="x-none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CD45</a:t>
            </a:r>
            <a:r>
              <a:rPr lang="en-US" altLang="x-none" sz="105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x-none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x-none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en-US" altLang="x-none" sz="105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flow cytometry. Representative flow cytometry plots </a:t>
            </a:r>
            <a:r>
              <a:rPr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shown.</a:t>
            </a:r>
            <a:endParaRPr lang="en-US" altLang="ja-JP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just"/>
            <a:endParaRPr lang="en-US" altLang="ja-JP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" name="テキスト ボックス 95"/>
          <p:cNvSpPr txBox="1">
            <a:spLocks noChangeArrowheads="1"/>
          </p:cNvSpPr>
          <p:nvPr/>
        </p:nvSpPr>
        <p:spPr bwMode="auto">
          <a:xfrm>
            <a:off x="3873574" y="9446308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Figure S5. Shibuya et al.</a:t>
            </a:r>
            <a:endParaRPr lang="ja-JP" altLang="en-US" sz="18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xmlns="" id="{E2A527F5-14FB-9F4F-B65F-EDD080C48B37}"/>
              </a:ext>
            </a:extLst>
          </p:cNvPr>
          <p:cNvSpPr/>
          <p:nvPr/>
        </p:nvSpPr>
        <p:spPr>
          <a:xfrm>
            <a:off x="875389" y="1072845"/>
            <a:ext cx="732893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x-non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endParaRPr kumimoji="1" lang="x-none" altLang="en-US" sz="12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69ABECF9-1C67-5642-AB98-5095B3C49994}"/>
              </a:ext>
            </a:extLst>
          </p:cNvPr>
          <p:cNvSpPr/>
          <p:nvPr/>
        </p:nvSpPr>
        <p:spPr>
          <a:xfrm>
            <a:off x="594863" y="2505509"/>
            <a:ext cx="129394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x-non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 + </a:t>
            </a:r>
            <a:r>
              <a:rPr kumimoji="1" lang="en-US" altLang="x-none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CpG</a:t>
            </a:r>
            <a:r>
              <a:rPr kumimoji="1" lang="en-US" altLang="x-none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/alum</a:t>
            </a:r>
            <a:endParaRPr kumimoji="1" lang="x-none" altLang="en-US" sz="12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xmlns="" id="{7E31FAD3-F4B0-9144-A851-8B16660A73A9}"/>
              </a:ext>
            </a:extLst>
          </p:cNvPr>
          <p:cNvGrpSpPr/>
          <p:nvPr/>
        </p:nvGrpSpPr>
        <p:grpSpPr>
          <a:xfrm>
            <a:off x="1678803" y="3431380"/>
            <a:ext cx="802556" cy="809246"/>
            <a:chOff x="1" y="3280769"/>
            <a:chExt cx="802556" cy="809246"/>
          </a:xfrm>
        </p:grpSpPr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xmlns="" id="{AD50862F-A310-BF48-BE6E-3122710C04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917" y="3280769"/>
              <a:ext cx="0" cy="54864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xmlns="" id="{5D9FF4AE-F04E-CF45-AF2C-FBC1BED30323}"/>
                </a:ext>
              </a:extLst>
            </p:cNvPr>
            <p:cNvCxnSpPr>
              <a:cxnSpLocks/>
            </p:cNvCxnSpPr>
            <p:nvPr/>
          </p:nvCxnSpPr>
          <p:spPr>
            <a:xfrm>
              <a:off x="253917" y="3829409"/>
              <a:ext cx="54864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xmlns="" id="{5CB50F3B-2278-B14D-805D-BE861D91166D}"/>
                </a:ext>
              </a:extLst>
            </p:cNvPr>
            <p:cNvSpPr/>
            <p:nvPr/>
          </p:nvSpPr>
          <p:spPr>
            <a:xfrm rot="16200000">
              <a:off x="-100828" y="3451420"/>
              <a:ext cx="455574" cy="253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x-none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CD3</a:t>
              </a:r>
              <a:endParaRPr kumimoji="1" lang="x-none" altLang="en-US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xmlns="" id="{6E0EDEE1-8621-E346-80E3-8712D414A4C7}"/>
                </a:ext>
              </a:extLst>
            </p:cNvPr>
            <p:cNvSpPr/>
            <p:nvPr/>
          </p:nvSpPr>
          <p:spPr>
            <a:xfrm>
              <a:off x="277206" y="3836099"/>
              <a:ext cx="502061" cy="253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x-none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IFN-</a:t>
              </a:r>
              <a:r>
                <a:rPr kumimoji="1" lang="en-US" altLang="x-none" sz="1050" dirty="0">
                  <a:solidFill>
                    <a:schemeClr val="tx1"/>
                  </a:solidFill>
                  <a:latin typeface="Symbol" pitchFamily="2" charset="2"/>
                  <a:cs typeface="Arial" panose="020B0604020202020204" pitchFamily="34" charset="0"/>
                </a:rPr>
                <a:t>g</a:t>
              </a:r>
              <a:endParaRPr kumimoji="1" lang="x-none" altLang="en-US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xmlns="" id="{D358BFB9-2A90-764A-A176-889857FEC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151" y="535004"/>
            <a:ext cx="1478592" cy="133943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xmlns="" id="{112D1083-F05B-064A-8507-652F305BC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925" y="546993"/>
            <a:ext cx="1478592" cy="133943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xmlns="" id="{0C9C13A8-9938-D141-8B8F-B15D3C964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551" y="2004973"/>
            <a:ext cx="1356826" cy="1426407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xmlns="" id="{5E21E320-E454-1845-93EE-DC47F8DC3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0935" y="1999175"/>
            <a:ext cx="1351027" cy="1432205"/>
          </a:xfrm>
          <a:prstGeom prst="rect">
            <a:avLst/>
          </a:prstGeom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xmlns="" id="{E5E784D3-580B-DE42-B1CB-BF067E536998}"/>
              </a:ext>
            </a:extLst>
          </p:cNvPr>
          <p:cNvGrpSpPr/>
          <p:nvPr/>
        </p:nvGrpSpPr>
        <p:grpSpPr>
          <a:xfrm>
            <a:off x="3656043" y="3431380"/>
            <a:ext cx="802556" cy="809246"/>
            <a:chOff x="1" y="3280769"/>
            <a:chExt cx="802556" cy="809246"/>
          </a:xfrm>
        </p:grpSpPr>
        <p:cxnSp>
          <p:nvCxnSpPr>
            <p:cNvPr id="28" name="直線矢印コネクタ 27">
              <a:extLst>
                <a:ext uri="{FF2B5EF4-FFF2-40B4-BE49-F238E27FC236}">
                  <a16:creationId xmlns:a16="http://schemas.microsoft.com/office/drawing/2014/main" xmlns="" id="{9C637B2A-458D-F94E-ADE9-52169A3438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917" y="3280769"/>
              <a:ext cx="0" cy="54864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xmlns="" id="{2ECFC7AB-18AD-6F45-8FDF-6B1245A85C55}"/>
                </a:ext>
              </a:extLst>
            </p:cNvPr>
            <p:cNvCxnSpPr>
              <a:cxnSpLocks/>
            </p:cNvCxnSpPr>
            <p:nvPr/>
          </p:nvCxnSpPr>
          <p:spPr>
            <a:xfrm>
              <a:off x="253917" y="3829409"/>
              <a:ext cx="54864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xmlns="" id="{4849E450-30BA-AE46-A354-595D9529D18A}"/>
                </a:ext>
              </a:extLst>
            </p:cNvPr>
            <p:cNvSpPr/>
            <p:nvPr/>
          </p:nvSpPr>
          <p:spPr>
            <a:xfrm rot="16200000">
              <a:off x="-100828" y="3451420"/>
              <a:ext cx="455574" cy="253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x-none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CD4</a:t>
              </a:r>
              <a:endParaRPr kumimoji="1" lang="x-none" altLang="en-US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xmlns="" id="{48D2556A-3801-1342-98CD-78A178B5982C}"/>
                </a:ext>
              </a:extLst>
            </p:cNvPr>
            <p:cNvSpPr/>
            <p:nvPr/>
          </p:nvSpPr>
          <p:spPr>
            <a:xfrm>
              <a:off x="277206" y="3836099"/>
              <a:ext cx="502061" cy="253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x-none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IFN-</a:t>
              </a:r>
              <a:r>
                <a:rPr kumimoji="1" lang="en-US" altLang="x-none" sz="1050" dirty="0">
                  <a:solidFill>
                    <a:schemeClr val="tx1"/>
                  </a:solidFill>
                  <a:latin typeface="Symbol" pitchFamily="2" charset="2"/>
                  <a:cs typeface="Arial" panose="020B0604020202020204" pitchFamily="34" charset="0"/>
                </a:rPr>
                <a:t>g</a:t>
              </a:r>
              <a:endParaRPr kumimoji="1" lang="x-none" altLang="en-US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xmlns="" id="{9D9FA01A-38FE-D341-8B1C-6CD9E53BF69B}"/>
              </a:ext>
            </a:extLst>
          </p:cNvPr>
          <p:cNvCxnSpPr>
            <a:cxnSpLocks/>
          </p:cNvCxnSpPr>
          <p:nvPr/>
        </p:nvCxnSpPr>
        <p:spPr>
          <a:xfrm>
            <a:off x="3252018" y="1066219"/>
            <a:ext cx="508473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xmlns="" id="{150AE9E3-F103-3B46-8FF9-4A3D46D68B93}"/>
              </a:ext>
            </a:extLst>
          </p:cNvPr>
          <p:cNvSpPr/>
          <p:nvPr/>
        </p:nvSpPr>
        <p:spPr>
          <a:xfrm>
            <a:off x="3252018" y="812303"/>
            <a:ext cx="508473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x-non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CD3</a:t>
            </a:r>
            <a:r>
              <a:rPr kumimoji="1" lang="en-US" altLang="x-none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x-none" altLang="en-US" sz="105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xmlns="" id="{1E234BC4-D70C-D94B-B1A1-184950FE1A4E}"/>
              </a:ext>
            </a:extLst>
          </p:cNvPr>
          <p:cNvCxnSpPr>
            <a:cxnSpLocks/>
          </p:cNvCxnSpPr>
          <p:nvPr/>
        </p:nvCxnSpPr>
        <p:spPr>
          <a:xfrm>
            <a:off x="3252020" y="2484203"/>
            <a:ext cx="508473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xmlns="" id="{94B2238E-9959-D241-A90F-7636A520A5D6}"/>
              </a:ext>
            </a:extLst>
          </p:cNvPr>
          <p:cNvSpPr/>
          <p:nvPr/>
        </p:nvSpPr>
        <p:spPr>
          <a:xfrm>
            <a:off x="3252020" y="2230287"/>
            <a:ext cx="508473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x-non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CD3</a:t>
            </a:r>
            <a:r>
              <a:rPr kumimoji="1" lang="en-US" altLang="x-none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x-none" altLang="en-US" sz="105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9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r="44156"/>
          <a:stretch/>
        </p:blipFill>
        <p:spPr>
          <a:xfrm>
            <a:off x="401898" y="794066"/>
            <a:ext cx="2387409" cy="198987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/>
          <a:srcRect l="62926"/>
          <a:stretch/>
        </p:blipFill>
        <p:spPr>
          <a:xfrm>
            <a:off x="5123416" y="1060622"/>
            <a:ext cx="1486097" cy="1989874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5205529" y="1512794"/>
            <a:ext cx="1336327" cy="376518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/>
          <a:srcRect r="40509"/>
          <a:stretch/>
        </p:blipFill>
        <p:spPr>
          <a:xfrm>
            <a:off x="2729246" y="794066"/>
            <a:ext cx="2560320" cy="198987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375251" y="645165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07665" y="645165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24607" y="2738303"/>
            <a:ext cx="44774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Figure S6. Related to Figure 4. Requirement of IFN-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 for cross-protection.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A mixture of 1.2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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10 TCID</a:t>
            </a:r>
            <a:r>
              <a:rPr lang="en-US" altLang="ja-JP" sz="1050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PR8 and 2-fold diluted serum obtained from SV plus alum-immunized mice was administered to naïve mice intranasally. These mice were treated with recombinant IFN-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, and we monitored 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percentages of initial body weights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(B)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survival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for the next 15 days. 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(A, B) </a:t>
            </a:r>
            <a:r>
              <a:rPr lang="en-US" altLang="ja-JP" sz="105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= 5 per group. 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Data are means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SD. 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**</a:t>
            </a:r>
            <a:r>
              <a:rPr lang="en-US" altLang="ja-JP" sz="1050" i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&lt;0.01 as indicated by comparing Kaplan-Meier curves using the log-rank test. </a:t>
            </a:r>
            <a:endParaRPr lang="ja-JP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5"/>
          <p:cNvSpPr txBox="1">
            <a:spLocks noChangeArrowheads="1"/>
          </p:cNvSpPr>
          <p:nvPr/>
        </p:nvSpPr>
        <p:spPr bwMode="auto">
          <a:xfrm>
            <a:off x="3873574" y="9446308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Figure S6. Shibuya et al.</a:t>
            </a:r>
            <a:endParaRPr lang="ja-JP" altLang="en-US" sz="18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6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グループ化 12"/>
          <p:cNvGrpSpPr/>
          <p:nvPr/>
        </p:nvGrpSpPr>
        <p:grpSpPr>
          <a:xfrm>
            <a:off x="681284" y="2187877"/>
            <a:ext cx="3574797" cy="253916"/>
            <a:chOff x="574469" y="2194562"/>
            <a:chExt cx="3574797" cy="253916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574469" y="2194562"/>
              <a:ext cx="1479550" cy="253916"/>
              <a:chOff x="574469" y="2194562"/>
              <a:chExt cx="1479550" cy="253916"/>
            </a:xfrm>
          </p:grpSpPr>
          <p:sp>
            <p:nvSpPr>
              <p:cNvPr id="20" name="正方形/長方形 19"/>
              <p:cNvSpPr/>
              <p:nvPr/>
            </p:nvSpPr>
            <p:spPr>
              <a:xfrm>
                <a:off x="574469" y="2273895"/>
                <a:ext cx="196850" cy="9525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771319" y="2194562"/>
                <a:ext cx="12827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Isotype control</a:t>
                </a:r>
                <a:endParaRPr kumimoji="1" lang="ja-JP" alt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" name="グループ化 3"/>
            <p:cNvGrpSpPr/>
            <p:nvPr/>
          </p:nvGrpSpPr>
          <p:grpSpPr>
            <a:xfrm>
              <a:off x="1893555" y="2194562"/>
              <a:ext cx="1479550" cy="253916"/>
              <a:chOff x="574469" y="2343745"/>
              <a:chExt cx="1479550" cy="253916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574469" y="2426295"/>
                <a:ext cx="196850" cy="95250"/>
              </a:xfrm>
              <a:prstGeom prst="rect">
                <a:avLst/>
              </a:prstGeom>
              <a:solidFill>
                <a:srgbClr val="ECECFF"/>
              </a:solidFill>
              <a:ln>
                <a:solidFill>
                  <a:srgbClr val="0A11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771319" y="2343745"/>
                <a:ext cx="12827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PBS</a:t>
                </a:r>
              </a:p>
            </p:txBody>
          </p:sp>
        </p:grpSp>
        <p:grpSp>
          <p:nvGrpSpPr>
            <p:cNvPr id="7" name="グループ化 6"/>
            <p:cNvGrpSpPr/>
            <p:nvPr/>
          </p:nvGrpSpPr>
          <p:grpSpPr>
            <a:xfrm>
              <a:off x="2669716" y="2194562"/>
              <a:ext cx="1479550" cy="253916"/>
              <a:chOff x="574469" y="2496103"/>
              <a:chExt cx="1479550" cy="253916"/>
            </a:xfrm>
          </p:grpSpPr>
          <p:sp>
            <p:nvSpPr>
              <p:cNvPr id="22" name="正方形/長方形 21"/>
              <p:cNvSpPr/>
              <p:nvPr/>
            </p:nvSpPr>
            <p:spPr>
              <a:xfrm>
                <a:off x="574469" y="2578695"/>
                <a:ext cx="196850" cy="95250"/>
              </a:xfrm>
              <a:prstGeom prst="rect">
                <a:avLst/>
              </a:prstGeom>
              <a:solidFill>
                <a:srgbClr val="FFEBEB"/>
              </a:solidFill>
              <a:ln>
                <a:solidFill>
                  <a:srgbClr val="FF27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テキスト ボックス 24"/>
              <p:cNvSpPr txBox="1"/>
              <p:nvPr/>
            </p:nvSpPr>
            <p:spPr>
              <a:xfrm>
                <a:off x="771319" y="2496103"/>
                <a:ext cx="1282700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PR8</a:t>
                </a:r>
                <a:endParaRPr kumimoji="1" lang="ja-JP" altLang="en-US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0" name="正方形/長方形 29"/>
          <p:cNvSpPr/>
          <p:nvPr/>
        </p:nvSpPr>
        <p:spPr>
          <a:xfrm>
            <a:off x="605757" y="2162102"/>
            <a:ext cx="2769461" cy="27969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1124607" y="2738303"/>
            <a:ext cx="447740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Figure S7. Related to Figure 5. Expression change in </a:t>
            </a:r>
            <a:r>
              <a:rPr lang="en-US" altLang="ja-JP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US" altLang="ja-JP" sz="1050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 on alveolar macrophages after virus infection.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On day 5 after naïve mice were challenged with 1.2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TCID</a:t>
            </a:r>
            <a:r>
              <a:rPr lang="en-US" altLang="ja-JP" sz="1050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PR8 or treated with PBS 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intranasally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, the expression of 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RIIb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RIII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RIV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on alveolar macrophages was determined by flow cytometry. </a:t>
            </a:r>
            <a:endParaRPr lang="ja-JP" altLang="ja-JP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52182" y="377305"/>
            <a:ext cx="1169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Fc</a:t>
            </a:r>
            <a:r>
              <a:rPr lang="el-GR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kumimoji="1" lang="en-US" altLang="ja-JP" sz="12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225710" y="377305"/>
            <a:ext cx="11796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Fc</a:t>
            </a:r>
            <a:r>
              <a:rPr lang="el-GR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200" b="1" dirty="0" err="1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</a:t>
            </a:r>
            <a:r>
              <a:rPr lang="en-US" altLang="ja-JP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IIb</a:t>
            </a:r>
            <a:endParaRPr lang="en-US" altLang="ja-JP" sz="12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822812" y="377305"/>
            <a:ext cx="1151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Fc</a:t>
            </a:r>
            <a:r>
              <a:rPr lang="el-GR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kumimoji="1" lang="en-US" altLang="ja-JP" sz="12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91500" y="377305"/>
            <a:ext cx="1185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Fc</a:t>
            </a:r>
            <a:r>
              <a:rPr lang="el-GR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200" b="1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t>R</a:t>
            </a:r>
            <a:r>
              <a:rPr lang="en-US" altLang="ja-JP" sz="1200" b="1" dirty="0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endParaRPr kumimoji="1" lang="en-US" altLang="ja-JP" sz="1200" b="1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95"/>
          <a:stretch/>
        </p:blipFill>
        <p:spPr>
          <a:xfrm>
            <a:off x="321969" y="619181"/>
            <a:ext cx="1597849" cy="150306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1"/>
          <a:stretch/>
        </p:blipFill>
        <p:spPr>
          <a:xfrm>
            <a:off x="1905125" y="619180"/>
            <a:ext cx="1598073" cy="150383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0"/>
          <a:stretch/>
        </p:blipFill>
        <p:spPr>
          <a:xfrm>
            <a:off x="3488505" y="619181"/>
            <a:ext cx="1598072" cy="1487947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3"/>
          <a:stretch/>
        </p:blipFill>
        <p:spPr>
          <a:xfrm>
            <a:off x="5071885" y="619181"/>
            <a:ext cx="1598073" cy="1468131"/>
          </a:xfrm>
          <a:prstGeom prst="rect">
            <a:avLst/>
          </a:prstGeom>
        </p:spPr>
      </p:pic>
      <p:sp>
        <p:nvSpPr>
          <p:cNvPr id="26" name="テキスト ボックス 95"/>
          <p:cNvSpPr txBox="1">
            <a:spLocks noChangeArrowheads="1"/>
          </p:cNvSpPr>
          <p:nvPr/>
        </p:nvSpPr>
        <p:spPr bwMode="auto">
          <a:xfrm>
            <a:off x="3873574" y="9446308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Figure S7. Shibuya et al.</a:t>
            </a:r>
            <a:endParaRPr lang="ja-JP" altLang="en-US" sz="18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85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124607" y="3107956"/>
            <a:ext cx="44774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Figure S8. Related to Figure 5. </a:t>
            </a:r>
            <a:r>
              <a:rPr lang="en-US" altLang="ja-JP" sz="10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US" altLang="ja-JP" sz="10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x-none" sz="10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IIb</a:t>
            </a:r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expression on alveolar macrophages.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immunization with SV plus 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CpG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/alum, anti-IFN-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antibody or isotype antibody was injected before PR8 challenge. Five days after PR8 challenge, the </a:t>
            </a:r>
            <a:r>
              <a:rPr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alveolar macrophages were determined by flow cytometry. </a:t>
            </a:r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Gating strategy for alveolar </a:t>
            </a:r>
            <a:r>
              <a:rPr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macrophages is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shown. We defined alveolar </a:t>
            </a:r>
            <a:r>
              <a:rPr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macrophages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BALF as 7-AAD</a:t>
            </a:r>
            <a:r>
              <a:rPr lang="en-US" altLang="ja-JP" sz="105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CD45</a:t>
            </a:r>
            <a:r>
              <a:rPr lang="en-US" altLang="ja-JP" sz="105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CD11c</a:t>
            </a:r>
            <a:r>
              <a:rPr lang="en-US" altLang="ja-JP" sz="105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Siglec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</a:t>
            </a:r>
            <a:r>
              <a:rPr lang="en-US" altLang="ja-JP" sz="105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ja-JP" altLang="en-US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cells. </a:t>
            </a:r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Representative histogram of 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x-none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IIb</a:t>
            </a:r>
            <a:r>
              <a:rPr lang="en-US" altLang="x-none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staining on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alveolar macrophages</a:t>
            </a:r>
            <a:r>
              <a:rPr lang="en-US" altLang="x-none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data presented in Figure 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5C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shown.</a:t>
            </a:r>
            <a:endParaRPr lang="en-US" altLang="ja-JP"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just"/>
            <a:endParaRPr lang="en-US" altLang="ja-JP" sz="1050" b="1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" name="テキスト ボックス 95"/>
          <p:cNvSpPr txBox="1">
            <a:spLocks noChangeArrowheads="1"/>
          </p:cNvSpPr>
          <p:nvPr/>
        </p:nvSpPr>
        <p:spPr bwMode="auto">
          <a:xfrm>
            <a:off x="3873574" y="9446308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Figure S8. Shibuya et al.</a:t>
            </a:r>
            <a:endParaRPr lang="ja-JP" altLang="en-US" sz="18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="" xmlns:a16="http://schemas.microsoft.com/office/drawing/2014/main" id="{3F58E043-3F8F-8A41-B125-E37814F452D3}"/>
              </a:ext>
            </a:extLst>
          </p:cNvPr>
          <p:cNvGrpSpPr/>
          <p:nvPr/>
        </p:nvGrpSpPr>
        <p:grpSpPr>
          <a:xfrm>
            <a:off x="2094802" y="2152691"/>
            <a:ext cx="868232" cy="891834"/>
            <a:chOff x="3" y="3279257"/>
            <a:chExt cx="868232" cy="810758"/>
          </a:xfrm>
        </p:grpSpPr>
        <p:cxnSp>
          <p:nvCxnSpPr>
            <p:cNvPr id="7" name="直線矢印コネクタ 6">
              <a:extLst>
                <a:ext uri="{FF2B5EF4-FFF2-40B4-BE49-F238E27FC236}">
                  <a16:creationId xmlns="" xmlns:a16="http://schemas.microsoft.com/office/drawing/2014/main" id="{6673E9CA-835E-1245-832D-93A2A90F4D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917" y="3280769"/>
              <a:ext cx="0" cy="54864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>
              <a:extLst>
                <a:ext uri="{FF2B5EF4-FFF2-40B4-BE49-F238E27FC236}">
                  <a16:creationId xmlns="" xmlns:a16="http://schemas.microsoft.com/office/drawing/2014/main" id="{9D33432C-C900-514A-81AE-6850BF29E0EE}"/>
                </a:ext>
              </a:extLst>
            </p:cNvPr>
            <p:cNvCxnSpPr>
              <a:cxnSpLocks/>
            </p:cNvCxnSpPr>
            <p:nvPr/>
          </p:nvCxnSpPr>
          <p:spPr>
            <a:xfrm>
              <a:off x="253917" y="3829409"/>
              <a:ext cx="54864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正方形/長方形 8">
              <a:extLst>
                <a:ext uri="{FF2B5EF4-FFF2-40B4-BE49-F238E27FC236}">
                  <a16:creationId xmlns="" xmlns:a16="http://schemas.microsoft.com/office/drawing/2014/main" id="{C1A828B9-6D2E-AA48-B451-BBDEBF5106C0}"/>
                </a:ext>
              </a:extLst>
            </p:cNvPr>
            <p:cNvSpPr/>
            <p:nvPr/>
          </p:nvSpPr>
          <p:spPr>
            <a:xfrm rot="16200000">
              <a:off x="-172160" y="3451420"/>
              <a:ext cx="598241" cy="253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x-none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CD11c</a:t>
              </a:r>
              <a:endParaRPr kumimoji="1" lang="x-none" altLang="en-US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="" xmlns:a16="http://schemas.microsoft.com/office/drawing/2014/main" id="{4FF5B9B0-7C2A-D745-B5AA-868E39400F02}"/>
                </a:ext>
              </a:extLst>
            </p:cNvPr>
            <p:cNvSpPr/>
            <p:nvPr/>
          </p:nvSpPr>
          <p:spPr>
            <a:xfrm>
              <a:off x="188241" y="3836099"/>
              <a:ext cx="679994" cy="253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x-none" sz="105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Siglec</a:t>
              </a:r>
              <a:r>
                <a:rPr kumimoji="1" lang="en-US" altLang="x-none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-F</a:t>
              </a:r>
              <a:endParaRPr kumimoji="1" lang="x-none" altLang="en-US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="" xmlns:a16="http://schemas.microsoft.com/office/drawing/2014/main" id="{74C69543-B032-554F-ABA4-E6C09AF625F3}"/>
              </a:ext>
            </a:extLst>
          </p:cNvPr>
          <p:cNvGrpSpPr/>
          <p:nvPr/>
        </p:nvGrpSpPr>
        <p:grpSpPr>
          <a:xfrm>
            <a:off x="501178" y="2152691"/>
            <a:ext cx="802554" cy="890171"/>
            <a:chOff x="3" y="3280769"/>
            <a:chExt cx="802554" cy="809246"/>
          </a:xfrm>
        </p:grpSpPr>
        <p:cxnSp>
          <p:nvCxnSpPr>
            <p:cNvPr id="12" name="直線矢印コネクタ 11">
              <a:extLst>
                <a:ext uri="{FF2B5EF4-FFF2-40B4-BE49-F238E27FC236}">
                  <a16:creationId xmlns="" xmlns:a16="http://schemas.microsoft.com/office/drawing/2014/main" id="{8C3CA5ED-AA39-7240-B1DA-65A02583EA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917" y="3280769"/>
              <a:ext cx="0" cy="54864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>
              <a:extLst>
                <a:ext uri="{FF2B5EF4-FFF2-40B4-BE49-F238E27FC236}">
                  <a16:creationId xmlns="" xmlns:a16="http://schemas.microsoft.com/office/drawing/2014/main" id="{D9E9FC70-116B-6D40-9E16-7F5485683C80}"/>
                </a:ext>
              </a:extLst>
            </p:cNvPr>
            <p:cNvCxnSpPr>
              <a:cxnSpLocks/>
            </p:cNvCxnSpPr>
            <p:nvPr/>
          </p:nvCxnSpPr>
          <p:spPr>
            <a:xfrm>
              <a:off x="253917" y="3829409"/>
              <a:ext cx="548640" cy="0"/>
            </a:xfrm>
            <a:prstGeom prst="straightConnector1">
              <a:avLst/>
            </a:prstGeom>
            <a:ln w="63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正方形/長方形 13">
              <a:extLst>
                <a:ext uri="{FF2B5EF4-FFF2-40B4-BE49-F238E27FC236}">
                  <a16:creationId xmlns="" xmlns:a16="http://schemas.microsoft.com/office/drawing/2014/main" id="{2EB9DE30-0DE3-0248-817B-947F641D3DA7}"/>
                </a:ext>
              </a:extLst>
            </p:cNvPr>
            <p:cNvSpPr/>
            <p:nvPr/>
          </p:nvSpPr>
          <p:spPr>
            <a:xfrm rot="16200000">
              <a:off x="-138497" y="3451420"/>
              <a:ext cx="530915" cy="253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x-none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CD45</a:t>
              </a:r>
              <a:endParaRPr kumimoji="1" lang="x-none" altLang="en-US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="" xmlns:a16="http://schemas.microsoft.com/office/drawing/2014/main" id="{06076402-9791-1146-98D4-7E224E6DD202}"/>
                </a:ext>
              </a:extLst>
            </p:cNvPr>
            <p:cNvSpPr/>
            <p:nvPr/>
          </p:nvSpPr>
          <p:spPr>
            <a:xfrm>
              <a:off x="301251" y="3836099"/>
              <a:ext cx="453971" cy="2539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x-none" sz="105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FSC</a:t>
              </a:r>
              <a:endParaRPr kumimoji="1" lang="x-none" altLang="en-US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正方形/長方形 15">
            <a:extLst>
              <a:ext uri="{FF2B5EF4-FFF2-40B4-BE49-F238E27FC236}">
                <a16:creationId xmlns="" xmlns:a16="http://schemas.microsoft.com/office/drawing/2014/main" id="{D57063BA-4F03-BC47-B9B6-B465468919C8}"/>
              </a:ext>
            </a:extLst>
          </p:cNvPr>
          <p:cNvSpPr/>
          <p:nvPr/>
        </p:nvSpPr>
        <p:spPr>
          <a:xfrm>
            <a:off x="4638325" y="501618"/>
            <a:ext cx="72006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US" altLang="x-none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US" altLang="x-none" sz="1200" b="1" dirty="0" err="1">
                <a:solidFill>
                  <a:schemeClr val="tx1"/>
                </a:solidFill>
                <a:latin typeface="Symbol" pitchFamily="2" charset="2"/>
                <a:cs typeface="Arial" panose="020B0604020202020204" pitchFamily="34" charset="0"/>
              </a:rPr>
              <a:t></a:t>
            </a:r>
            <a:r>
              <a:rPr lang="en-US" altLang="x-none" sz="1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RIIb</a:t>
            </a:r>
            <a:endParaRPr kumimoji="1" lang="x-none" altLang="en-US" sz="1200" b="1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="" xmlns:a16="http://schemas.microsoft.com/office/drawing/2014/main" id="{88B562DF-8410-5C4E-9814-7CDD9C1D0B5A}"/>
              </a:ext>
            </a:extLst>
          </p:cNvPr>
          <p:cNvSpPr txBox="1"/>
          <p:nvPr/>
        </p:nvSpPr>
        <p:spPr>
          <a:xfrm>
            <a:off x="433619" y="4117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="" xmlns:a16="http://schemas.microsoft.com/office/drawing/2014/main" id="{D14CBF1D-D098-0A4F-8674-BA6097C5D9F9}"/>
              </a:ext>
            </a:extLst>
          </p:cNvPr>
          <p:cNvSpPr txBox="1"/>
          <p:nvPr/>
        </p:nvSpPr>
        <p:spPr>
          <a:xfrm>
            <a:off x="3895428" y="411700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="" xmlns:a16="http://schemas.microsoft.com/office/drawing/2014/main" id="{C3F7B45D-E9AD-D940-9CFD-E5883233D6F5}"/>
              </a:ext>
            </a:extLst>
          </p:cNvPr>
          <p:cNvSpPr/>
          <p:nvPr/>
        </p:nvSpPr>
        <p:spPr>
          <a:xfrm rot="16200000">
            <a:off x="3765745" y="1307041"/>
            <a:ext cx="647934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x-non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(%)</a:t>
            </a:r>
            <a:endParaRPr kumimoji="1" lang="x-none" altLang="en-US" sz="8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="" xmlns:a16="http://schemas.microsoft.com/office/drawing/2014/main" id="{413AD18C-7C07-DC4E-854B-CA1CB1B398F2}"/>
              </a:ext>
            </a:extLst>
          </p:cNvPr>
          <p:cNvCxnSpPr>
            <a:cxnSpLocks/>
          </p:cNvCxnSpPr>
          <p:nvPr/>
        </p:nvCxnSpPr>
        <p:spPr>
          <a:xfrm>
            <a:off x="1575220" y="972526"/>
            <a:ext cx="592810" cy="0"/>
          </a:xfrm>
          <a:prstGeom prst="straightConnector1">
            <a:avLst/>
          </a:prstGeom>
          <a:ln w="63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正方形/長方形 20">
            <a:extLst>
              <a:ext uri="{FF2B5EF4-FFF2-40B4-BE49-F238E27FC236}">
                <a16:creationId xmlns="" xmlns:a16="http://schemas.microsoft.com/office/drawing/2014/main" id="{0CCF3E97-A5FA-C040-9BED-E3B6927CCBD5}"/>
              </a:ext>
            </a:extLst>
          </p:cNvPr>
          <p:cNvSpPr/>
          <p:nvPr/>
        </p:nvSpPr>
        <p:spPr>
          <a:xfrm>
            <a:off x="1523984" y="972526"/>
            <a:ext cx="583814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x-non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CD45</a:t>
            </a:r>
            <a:r>
              <a:rPr kumimoji="1" lang="en-US" altLang="x-none" sz="105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kumimoji="1" lang="x-none" altLang="en-US" sz="105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="" xmlns:a16="http://schemas.microsoft.com/office/drawing/2014/main" id="{DBE00E8B-11B9-6E4F-90E0-ED26E7EF21D9}"/>
              </a:ext>
            </a:extLst>
          </p:cNvPr>
          <p:cNvSpPr/>
          <p:nvPr/>
        </p:nvSpPr>
        <p:spPr>
          <a:xfrm>
            <a:off x="3335496" y="1139011"/>
            <a:ext cx="386644" cy="253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x-none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endParaRPr kumimoji="1" lang="x-none" altLang="en-US" sz="105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グループ化 23">
            <a:extLst>
              <a:ext uri="{FF2B5EF4-FFF2-40B4-BE49-F238E27FC236}">
                <a16:creationId xmlns="" xmlns:a16="http://schemas.microsoft.com/office/drawing/2014/main" id="{0FF6E425-318C-5F42-A7E4-9706230732A5}"/>
              </a:ext>
            </a:extLst>
          </p:cNvPr>
          <p:cNvGrpSpPr/>
          <p:nvPr/>
        </p:nvGrpSpPr>
        <p:grpSpPr>
          <a:xfrm>
            <a:off x="3996476" y="2207135"/>
            <a:ext cx="2301808" cy="253916"/>
            <a:chOff x="574469" y="2194562"/>
            <a:chExt cx="2301808" cy="253916"/>
          </a:xfrm>
        </p:grpSpPr>
        <p:sp>
          <p:nvSpPr>
            <p:cNvPr id="25" name="正方形/長方形 24">
              <a:extLst>
                <a:ext uri="{FF2B5EF4-FFF2-40B4-BE49-F238E27FC236}">
                  <a16:creationId xmlns="" xmlns:a16="http://schemas.microsoft.com/office/drawing/2014/main" id="{DDE7C7AF-4785-B344-91D4-7402F619F515}"/>
                </a:ext>
              </a:extLst>
            </p:cNvPr>
            <p:cNvSpPr/>
            <p:nvPr/>
          </p:nvSpPr>
          <p:spPr>
            <a:xfrm>
              <a:off x="574469" y="2273895"/>
              <a:ext cx="196850" cy="95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="" xmlns:a16="http://schemas.microsoft.com/office/drawing/2014/main" id="{09E5595E-0CD6-134B-A1E9-FC9F6634C5AB}"/>
                </a:ext>
              </a:extLst>
            </p:cNvPr>
            <p:cNvSpPr txBox="1"/>
            <p:nvPr/>
          </p:nvSpPr>
          <p:spPr>
            <a:xfrm>
              <a:off x="771319" y="2194562"/>
              <a:ext cx="210495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Arial" panose="020B0604020202020204" pitchFamily="34" charset="0"/>
                  <a:cs typeface="Arial" panose="020B0604020202020204" pitchFamily="34" charset="0"/>
                </a:rPr>
                <a:t>Isotype control (staining control)</a:t>
              </a:r>
              <a:endParaRPr kumimoji="1" lang="ja-JP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="" xmlns:a16="http://schemas.microsoft.com/office/drawing/2014/main" id="{5D82DF7B-07BA-1F4B-95E4-810546FC6DEC}"/>
              </a:ext>
            </a:extLst>
          </p:cNvPr>
          <p:cNvGrpSpPr/>
          <p:nvPr/>
        </p:nvGrpSpPr>
        <p:grpSpPr>
          <a:xfrm>
            <a:off x="3996476" y="2459421"/>
            <a:ext cx="1479550" cy="253916"/>
            <a:chOff x="574469" y="2343745"/>
            <a:chExt cx="1479550" cy="253916"/>
          </a:xfrm>
        </p:grpSpPr>
        <p:sp>
          <p:nvSpPr>
            <p:cNvPr id="28" name="正方形/長方形 27">
              <a:extLst>
                <a:ext uri="{FF2B5EF4-FFF2-40B4-BE49-F238E27FC236}">
                  <a16:creationId xmlns="" xmlns:a16="http://schemas.microsoft.com/office/drawing/2014/main" id="{2627D4FA-6197-5A45-A60D-DBB6262EE98E}"/>
                </a:ext>
              </a:extLst>
            </p:cNvPr>
            <p:cNvSpPr/>
            <p:nvPr/>
          </p:nvSpPr>
          <p:spPr>
            <a:xfrm>
              <a:off x="574469" y="2426295"/>
              <a:ext cx="196850" cy="95250"/>
            </a:xfrm>
            <a:prstGeom prst="rect">
              <a:avLst/>
            </a:prstGeom>
            <a:solidFill>
              <a:srgbClr val="ECECFF"/>
            </a:solidFill>
            <a:ln>
              <a:solidFill>
                <a:srgbClr val="0A1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="" xmlns:a16="http://schemas.microsoft.com/office/drawing/2014/main" id="{DBA84712-77F2-9B4D-B693-5C3C004E8B52}"/>
                </a:ext>
              </a:extLst>
            </p:cNvPr>
            <p:cNvSpPr txBox="1"/>
            <p:nvPr/>
          </p:nvSpPr>
          <p:spPr>
            <a:xfrm>
              <a:off x="771319" y="2343745"/>
              <a:ext cx="12827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Arial" panose="020B0604020202020204" pitchFamily="34" charset="0"/>
                  <a:cs typeface="Arial" panose="020B0604020202020204" pitchFamily="34" charset="0"/>
                </a:rPr>
                <a:t>Isotype Ab</a:t>
              </a:r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="" xmlns:a16="http://schemas.microsoft.com/office/drawing/2014/main" id="{DA3B6C1A-35A6-2C44-AF10-CD453C2BA42E}"/>
              </a:ext>
            </a:extLst>
          </p:cNvPr>
          <p:cNvGrpSpPr/>
          <p:nvPr/>
        </p:nvGrpSpPr>
        <p:grpSpPr>
          <a:xfrm>
            <a:off x="3996476" y="2711708"/>
            <a:ext cx="1479550" cy="253916"/>
            <a:chOff x="574469" y="2496103"/>
            <a:chExt cx="1479550" cy="253916"/>
          </a:xfrm>
        </p:grpSpPr>
        <p:sp>
          <p:nvSpPr>
            <p:cNvPr id="31" name="正方形/長方形 30">
              <a:extLst>
                <a:ext uri="{FF2B5EF4-FFF2-40B4-BE49-F238E27FC236}">
                  <a16:creationId xmlns="" xmlns:a16="http://schemas.microsoft.com/office/drawing/2014/main" id="{8611649A-A59F-E24E-9176-A6175A21AD1A}"/>
                </a:ext>
              </a:extLst>
            </p:cNvPr>
            <p:cNvSpPr/>
            <p:nvPr/>
          </p:nvSpPr>
          <p:spPr>
            <a:xfrm>
              <a:off x="574469" y="2578695"/>
              <a:ext cx="196850" cy="95250"/>
            </a:xfrm>
            <a:prstGeom prst="rect">
              <a:avLst/>
            </a:prstGeom>
            <a:solidFill>
              <a:srgbClr val="FFEBEB"/>
            </a:solidFill>
            <a:ln>
              <a:solidFill>
                <a:srgbClr val="FF27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="" xmlns:a16="http://schemas.microsoft.com/office/drawing/2014/main" id="{F613B213-DEE6-BA4D-A69E-D9FBD35D2514}"/>
                </a:ext>
              </a:extLst>
            </p:cNvPr>
            <p:cNvSpPr txBox="1"/>
            <p:nvPr/>
          </p:nvSpPr>
          <p:spPr>
            <a:xfrm>
              <a:off x="771319" y="2496103"/>
              <a:ext cx="12827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kumimoji="1" lang="en-US" altLang="ja-JP" sz="1050" dirty="0">
                  <a:latin typeface="Arial" panose="020B0604020202020204" pitchFamily="34" charset="0"/>
                  <a:cs typeface="Arial" panose="020B0604020202020204" pitchFamily="34" charset="0"/>
                </a:rPr>
                <a:t>nti-IFN-</a:t>
              </a:r>
              <a:r>
                <a:rPr kumimoji="1" lang="en-US" altLang="ja-JP" sz="1050" dirty="0">
                  <a:latin typeface="Symbol" pitchFamily="2" charset="2"/>
                  <a:cs typeface="Arial" panose="020B0604020202020204" pitchFamily="34" charset="0"/>
                </a:rPr>
                <a:t>g</a:t>
              </a:r>
              <a:r>
                <a:rPr kumimoji="1" lang="en-US" altLang="ja-JP" sz="1050" dirty="0">
                  <a:latin typeface="Arial" panose="020B0604020202020204" pitchFamily="34" charset="0"/>
                  <a:cs typeface="Arial" panose="020B0604020202020204" pitchFamily="34" charset="0"/>
                </a:rPr>
                <a:t> Ab</a:t>
              </a:r>
              <a:endParaRPr kumimoji="1" lang="ja-JP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正方形/長方形 32">
            <a:extLst>
              <a:ext uri="{FF2B5EF4-FFF2-40B4-BE49-F238E27FC236}">
                <a16:creationId xmlns="" xmlns:a16="http://schemas.microsoft.com/office/drawing/2014/main" id="{87FA0E09-49BE-604D-92DF-7B25CB24C8CB}"/>
              </a:ext>
            </a:extLst>
          </p:cNvPr>
          <p:cNvSpPr/>
          <p:nvPr/>
        </p:nvSpPr>
        <p:spPr>
          <a:xfrm>
            <a:off x="3863917" y="2226284"/>
            <a:ext cx="2397559" cy="72270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="" xmlns:a16="http://schemas.microsoft.com/office/drawing/2014/main" id="{A48382D2-59ED-9A48-9544-09159B94D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314" y="764705"/>
            <a:ext cx="2973364" cy="1396238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="" xmlns:a16="http://schemas.microsoft.com/office/drawing/2014/main" id="{71450666-4C93-5B4B-80C1-DA0EA282E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700" y="753213"/>
            <a:ext cx="1454655" cy="138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00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124607" y="3321965"/>
            <a:ext cx="447740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Figure S9. Related to Figure 5. Expression change in </a:t>
            </a:r>
            <a:r>
              <a:rPr lang="en-US" altLang="ja-JP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US" altLang="ja-JP" sz="1050" b="1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RIIb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 on alveolar macrophages after IFN-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 treatment.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Naïve mice were challenged with 1.2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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ja-JP" sz="105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TCID</a:t>
            </a:r>
            <a:r>
              <a:rPr lang="en-US" altLang="ja-JP" sz="1050" baseline="-250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PR8 and recombinant IFN-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was administered 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intranasally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on 4 day after the virus challenge. On day 5 after the challenge, the expression of 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dirty="0" err="1">
                <a:latin typeface="Arial" panose="020B0604020202020204" pitchFamily="34" charset="0"/>
                <a:cs typeface="Arial" panose="020B0604020202020204" pitchFamily="34" charset="0"/>
              </a:rPr>
              <a:t>RIIb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on alveolar macrophages was determined by flow cytometry.</a:t>
            </a:r>
            <a:r>
              <a:rPr lang="ja-JP" altLang="en-US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　</a:t>
            </a:r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Representative histogram of 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x-none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IIb</a:t>
            </a:r>
            <a:r>
              <a:rPr lang="en-US" altLang="x-none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staining on 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alveolar macrophages from data presented in Figure S9B and </a:t>
            </a:r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(B)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</a:t>
            </a:r>
            <a:r>
              <a:rPr lang="en-US" altLang="ja-JP" sz="105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RIIb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expression mean fluorescence intensity (</a:t>
            </a:r>
            <a:r>
              <a:rPr lang="en-US" altLang="ja-JP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MFI) is shown.</a:t>
            </a:r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(B)</a:t>
            </a:r>
            <a:r>
              <a:rPr lang="en-US" altLang="ja-JP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050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= 5 per group. Data are means 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SD.</a:t>
            </a:r>
            <a:r>
              <a:rPr lang="en-US" altLang="ja-JP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ja-JP" sz="1050" dirty="0">
                <a:latin typeface="Arial" panose="020B0604020202020204" pitchFamily="34" charset="0"/>
                <a:ea typeface="ＭＳ 明朝" panose="02020609040205080304" pitchFamily="17" charset="-128"/>
                <a:cs typeface="Arial" panose="020B0604020202020204" pitchFamily="34" charset="0"/>
              </a:rPr>
              <a:t>***</a:t>
            </a:r>
            <a:r>
              <a:rPr lang="en-US" altLang="ja-JP" sz="105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 &lt;0.001 as indicated by Student’s </a:t>
            </a:r>
            <a:r>
              <a:rPr lang="en-US" altLang="ja-JP" sz="1050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1050" dirty="0">
                <a:latin typeface="Arial" panose="020B0604020202020204" pitchFamily="34" charset="0"/>
                <a:cs typeface="Arial" panose="020B0604020202020204" pitchFamily="34" charset="0"/>
              </a:rPr>
              <a:t>-test.</a:t>
            </a:r>
          </a:p>
        </p:txBody>
      </p:sp>
      <p:sp>
        <p:nvSpPr>
          <p:cNvPr id="9" name="テキスト ボックス 95"/>
          <p:cNvSpPr txBox="1">
            <a:spLocks noChangeArrowheads="1"/>
          </p:cNvSpPr>
          <p:nvPr/>
        </p:nvSpPr>
        <p:spPr bwMode="auto">
          <a:xfrm>
            <a:off x="3873574" y="9446308"/>
            <a:ext cx="28520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Figure S9. Shibuya et al.</a:t>
            </a:r>
            <a:endParaRPr lang="ja-JP" altLang="en-US" sz="1800" b="1" dirty="0"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="" xmlns:a16="http://schemas.microsoft.com/office/drawing/2014/main" id="{36F72E24-6DB2-5844-85BA-65BA7C89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72" b="27485"/>
          <a:stretch/>
        </p:blipFill>
        <p:spPr>
          <a:xfrm>
            <a:off x="3403899" y="656786"/>
            <a:ext cx="1951889" cy="1689100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="" xmlns:a16="http://schemas.microsoft.com/office/drawing/2014/main" id="{64B56CC9-C2C3-164A-861E-A3DA64126F8C}"/>
              </a:ext>
            </a:extLst>
          </p:cNvPr>
          <p:cNvGrpSpPr/>
          <p:nvPr/>
        </p:nvGrpSpPr>
        <p:grpSpPr>
          <a:xfrm>
            <a:off x="3917291" y="2273445"/>
            <a:ext cx="1174744" cy="409636"/>
            <a:chOff x="290418" y="1772122"/>
            <a:chExt cx="690170" cy="409636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="" xmlns:a16="http://schemas.microsoft.com/office/drawing/2014/main" id="{C271D400-D3E7-1D43-B325-70732ACC9B1A}"/>
                </a:ext>
              </a:extLst>
            </p:cNvPr>
            <p:cNvSpPr txBox="1"/>
            <p:nvPr/>
          </p:nvSpPr>
          <p:spPr>
            <a:xfrm>
              <a:off x="290418" y="1772122"/>
              <a:ext cx="437908" cy="1949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altLang="ja-JP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PR8</a:t>
              </a:r>
              <a:endParaRPr kumimoji="1" lang="ja-JP" altLang="en-US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="" xmlns:a16="http://schemas.microsoft.com/office/drawing/2014/main" id="{C3FBEBB5-30C0-F040-8D21-B1493498AA19}"/>
                </a:ext>
              </a:extLst>
            </p:cNvPr>
            <p:cNvSpPr txBox="1"/>
            <p:nvPr/>
          </p:nvSpPr>
          <p:spPr>
            <a:xfrm>
              <a:off x="674842" y="1781648"/>
              <a:ext cx="305746" cy="40011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lnSpc>
                  <a:spcPts val="800"/>
                </a:lnSpc>
              </a:pPr>
              <a:r>
                <a:rPr lang="en-US" altLang="ja-JP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PR8</a:t>
              </a:r>
              <a:r>
                <a:rPr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　</a:t>
              </a:r>
              <a:r>
                <a:rPr lang="en-US" altLang="ja-JP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+</a:t>
              </a:r>
              <a:r>
                <a:rPr lang="ja-JP" altLang="en-US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　　　</a:t>
              </a:r>
              <a:r>
                <a:rPr lang="en-US" altLang="ja-JP" sz="800" dirty="0" err="1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rIFN</a:t>
              </a:r>
              <a:r>
                <a:rPr lang="en-US" altLang="ja-JP" sz="800" dirty="0">
                  <a:latin typeface="Arial" panose="020B0604020202020204" pitchFamily="34" charset="0"/>
                  <a:ea typeface="メイリオ" panose="020B0604030504040204" pitchFamily="50" charset="-128"/>
                  <a:cs typeface="Arial" panose="020B0604020202020204" pitchFamily="34" charset="0"/>
                </a:rPr>
                <a:t>-</a:t>
              </a:r>
              <a:r>
                <a:rPr lang="en-US" altLang="ja-JP" sz="800" b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</a:t>
              </a:r>
              <a:endParaRPr lang="en-US" altLang="ja-JP" sz="800" dirty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endParaRPr>
            </a:p>
          </p:txBody>
        </p:sp>
      </p:grpSp>
      <p:sp>
        <p:nvSpPr>
          <p:cNvPr id="18" name="正方形/長方形 17">
            <a:extLst>
              <a:ext uri="{FF2B5EF4-FFF2-40B4-BE49-F238E27FC236}">
                <a16:creationId xmlns="" xmlns:a16="http://schemas.microsoft.com/office/drawing/2014/main" id="{C0FE0740-A250-884C-9FBD-68DF55BA53E0}"/>
              </a:ext>
            </a:extLst>
          </p:cNvPr>
          <p:cNvSpPr/>
          <p:nvPr/>
        </p:nvSpPr>
        <p:spPr>
          <a:xfrm rot="16200000">
            <a:off x="1425423" y="1570774"/>
            <a:ext cx="647934" cy="215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kumimoji="1" lang="en-US" altLang="x-none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 (%)</a:t>
            </a:r>
            <a:endParaRPr kumimoji="1" lang="x-none" altLang="en-US" sz="800" baseline="3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グループ化 18">
            <a:extLst>
              <a:ext uri="{FF2B5EF4-FFF2-40B4-BE49-F238E27FC236}">
                <a16:creationId xmlns="" xmlns:a16="http://schemas.microsoft.com/office/drawing/2014/main" id="{7ADCA08D-3AB8-704C-BCCD-A9A6A60A86E4}"/>
              </a:ext>
            </a:extLst>
          </p:cNvPr>
          <p:cNvGrpSpPr/>
          <p:nvPr/>
        </p:nvGrpSpPr>
        <p:grpSpPr>
          <a:xfrm>
            <a:off x="1656154" y="2449602"/>
            <a:ext cx="2301808" cy="253916"/>
            <a:chOff x="574469" y="2194562"/>
            <a:chExt cx="2301808" cy="253916"/>
          </a:xfrm>
        </p:grpSpPr>
        <p:sp>
          <p:nvSpPr>
            <p:cNvPr id="20" name="正方形/長方形 19">
              <a:extLst>
                <a:ext uri="{FF2B5EF4-FFF2-40B4-BE49-F238E27FC236}">
                  <a16:creationId xmlns="" xmlns:a16="http://schemas.microsoft.com/office/drawing/2014/main" id="{C5E5497D-0317-3944-A047-526099266B6E}"/>
                </a:ext>
              </a:extLst>
            </p:cNvPr>
            <p:cNvSpPr/>
            <p:nvPr/>
          </p:nvSpPr>
          <p:spPr>
            <a:xfrm>
              <a:off x="574469" y="2273895"/>
              <a:ext cx="196850" cy="952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="" xmlns:a16="http://schemas.microsoft.com/office/drawing/2014/main" id="{3B30E7C4-0BF8-2B46-89E5-544DA300FCF7}"/>
                </a:ext>
              </a:extLst>
            </p:cNvPr>
            <p:cNvSpPr txBox="1"/>
            <p:nvPr/>
          </p:nvSpPr>
          <p:spPr>
            <a:xfrm>
              <a:off x="771319" y="2194562"/>
              <a:ext cx="210495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Arial" panose="020B0604020202020204" pitchFamily="34" charset="0"/>
                  <a:cs typeface="Arial" panose="020B0604020202020204" pitchFamily="34" charset="0"/>
                </a:rPr>
                <a:t>Isotype control (staining control)</a:t>
              </a:r>
              <a:endParaRPr kumimoji="1" lang="ja-JP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="" xmlns:a16="http://schemas.microsoft.com/office/drawing/2014/main" id="{D3D43761-21A9-D543-B300-0CA23E5578BC}"/>
              </a:ext>
            </a:extLst>
          </p:cNvPr>
          <p:cNvGrpSpPr/>
          <p:nvPr/>
        </p:nvGrpSpPr>
        <p:grpSpPr>
          <a:xfrm>
            <a:off x="1656154" y="2701888"/>
            <a:ext cx="1479550" cy="253916"/>
            <a:chOff x="574469" y="2343745"/>
            <a:chExt cx="1479550" cy="253916"/>
          </a:xfrm>
        </p:grpSpPr>
        <p:sp>
          <p:nvSpPr>
            <p:cNvPr id="23" name="正方形/長方形 22">
              <a:extLst>
                <a:ext uri="{FF2B5EF4-FFF2-40B4-BE49-F238E27FC236}">
                  <a16:creationId xmlns="" xmlns:a16="http://schemas.microsoft.com/office/drawing/2014/main" id="{D0C76A4F-8CDA-4247-BC0C-81BEEDCDEF58}"/>
                </a:ext>
              </a:extLst>
            </p:cNvPr>
            <p:cNvSpPr/>
            <p:nvPr/>
          </p:nvSpPr>
          <p:spPr>
            <a:xfrm>
              <a:off x="574469" y="2426295"/>
              <a:ext cx="196850" cy="95250"/>
            </a:xfrm>
            <a:prstGeom prst="rect">
              <a:avLst/>
            </a:prstGeom>
            <a:solidFill>
              <a:srgbClr val="ECECFF"/>
            </a:solidFill>
            <a:ln>
              <a:solidFill>
                <a:srgbClr val="0A11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="" xmlns:a16="http://schemas.microsoft.com/office/drawing/2014/main" id="{66489D82-558D-B54E-B3E9-744B7A416D77}"/>
                </a:ext>
              </a:extLst>
            </p:cNvPr>
            <p:cNvSpPr txBox="1"/>
            <p:nvPr/>
          </p:nvSpPr>
          <p:spPr>
            <a:xfrm>
              <a:off x="771319" y="2343745"/>
              <a:ext cx="12827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050" dirty="0">
                  <a:latin typeface="Arial" panose="020B0604020202020204" pitchFamily="34" charset="0"/>
                  <a:cs typeface="Arial" panose="020B0604020202020204" pitchFamily="34" charset="0"/>
                </a:rPr>
                <a:t>PR8 + PBS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="" xmlns:a16="http://schemas.microsoft.com/office/drawing/2014/main" id="{CD2B9D96-6426-3142-B58D-BDD8AF6A5749}"/>
              </a:ext>
            </a:extLst>
          </p:cNvPr>
          <p:cNvGrpSpPr/>
          <p:nvPr/>
        </p:nvGrpSpPr>
        <p:grpSpPr>
          <a:xfrm>
            <a:off x="1656154" y="2954175"/>
            <a:ext cx="1479550" cy="253916"/>
            <a:chOff x="574469" y="2496103"/>
            <a:chExt cx="1479550" cy="253916"/>
          </a:xfrm>
        </p:grpSpPr>
        <p:sp>
          <p:nvSpPr>
            <p:cNvPr id="26" name="正方形/長方形 25">
              <a:extLst>
                <a:ext uri="{FF2B5EF4-FFF2-40B4-BE49-F238E27FC236}">
                  <a16:creationId xmlns="" xmlns:a16="http://schemas.microsoft.com/office/drawing/2014/main" id="{9D6363A4-18CD-6541-8B43-36380F58DA7F}"/>
                </a:ext>
              </a:extLst>
            </p:cNvPr>
            <p:cNvSpPr/>
            <p:nvPr/>
          </p:nvSpPr>
          <p:spPr>
            <a:xfrm>
              <a:off x="574469" y="2578695"/>
              <a:ext cx="196850" cy="95250"/>
            </a:xfrm>
            <a:prstGeom prst="rect">
              <a:avLst/>
            </a:prstGeom>
            <a:solidFill>
              <a:srgbClr val="FFEBEB"/>
            </a:solidFill>
            <a:ln>
              <a:solidFill>
                <a:srgbClr val="FF27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="" xmlns:a16="http://schemas.microsoft.com/office/drawing/2014/main" id="{4371AD46-E2B0-1A4D-8728-388E868FD6E6}"/>
                </a:ext>
              </a:extLst>
            </p:cNvPr>
            <p:cNvSpPr txBox="1"/>
            <p:nvPr/>
          </p:nvSpPr>
          <p:spPr>
            <a:xfrm>
              <a:off x="771319" y="2496103"/>
              <a:ext cx="12827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Arial" panose="020B0604020202020204" pitchFamily="34" charset="0"/>
                  <a:cs typeface="Arial" panose="020B0604020202020204" pitchFamily="34" charset="0"/>
                </a:rPr>
                <a:t>PR8 + </a:t>
              </a:r>
              <a:r>
                <a:rPr lang="en-US" altLang="ja-JP" sz="1050" dirty="0" err="1">
                  <a:latin typeface="Arial" panose="020B0604020202020204" pitchFamily="34" charset="0"/>
                  <a:cs typeface="Arial" panose="020B0604020202020204" pitchFamily="34" charset="0"/>
                </a:rPr>
                <a:t>rIFN</a:t>
              </a:r>
              <a:r>
                <a:rPr lang="en-US" altLang="ja-JP" sz="105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altLang="ja-JP" sz="1050" dirty="0">
                  <a:latin typeface="Symbol" pitchFamily="2" charset="2"/>
                  <a:cs typeface="Arial" panose="020B0604020202020204" pitchFamily="34" charset="0"/>
                </a:rPr>
                <a:t>g</a:t>
              </a:r>
              <a:endParaRPr kumimoji="1" lang="ja-JP" alt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正方形/長方形 27">
            <a:extLst>
              <a:ext uri="{FF2B5EF4-FFF2-40B4-BE49-F238E27FC236}">
                <a16:creationId xmlns="" xmlns:a16="http://schemas.microsoft.com/office/drawing/2014/main" id="{50A0851F-FA8A-9148-B10A-52C9C9A4E79C}"/>
              </a:ext>
            </a:extLst>
          </p:cNvPr>
          <p:cNvSpPr/>
          <p:nvPr/>
        </p:nvSpPr>
        <p:spPr>
          <a:xfrm>
            <a:off x="1508645" y="2468979"/>
            <a:ext cx="2397559" cy="72270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="" xmlns:a16="http://schemas.microsoft.com/office/drawing/2014/main" id="{1AFD37D0-E324-0943-8E54-124854953596}"/>
              </a:ext>
            </a:extLst>
          </p:cNvPr>
          <p:cNvSpPr txBox="1"/>
          <p:nvPr/>
        </p:nvSpPr>
        <p:spPr>
          <a:xfrm>
            <a:off x="1460456" y="645165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="" xmlns:a16="http://schemas.microsoft.com/office/drawing/2014/main" id="{BBB333A7-A823-1843-81F9-AC9A747298BC}"/>
              </a:ext>
            </a:extLst>
          </p:cNvPr>
          <p:cNvSpPr txBox="1"/>
          <p:nvPr/>
        </p:nvSpPr>
        <p:spPr>
          <a:xfrm>
            <a:off x="3453615" y="645165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kumimoji="1" lang="ja-JP" alt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="" xmlns:a16="http://schemas.microsoft.com/office/drawing/2014/main" id="{A0CF1985-89DF-BE45-BB28-9F3C550D5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701" y="1033450"/>
            <a:ext cx="1431525" cy="137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06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40583</TotalTime>
  <Words>889</Words>
  <Application>Microsoft Office PowerPoint</Application>
  <PresentationFormat>A4 210 x 297 mm</PresentationFormat>
  <Paragraphs>106</Paragraphs>
  <Slides>9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0" baseType="lpstr">
      <vt:lpstr>Arial Unicode MS</vt:lpstr>
      <vt:lpstr>ＭＳ Ｐゴシック</vt:lpstr>
      <vt:lpstr>ＭＳ ゴシック</vt:lpstr>
      <vt:lpstr>ＭＳ 明朝</vt:lpstr>
      <vt:lpstr>メイリオ</vt:lpstr>
      <vt:lpstr>Arial</vt:lpstr>
      <vt:lpstr>Calibri</vt:lpstr>
      <vt:lpstr>Calibri Light</vt:lpstr>
      <vt:lpstr>Symbol</vt:lpstr>
      <vt:lpstr>Office テーマ</vt:lpstr>
      <vt:lpstr>Prism 7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高橋秀樹</dc:creator>
  <cp:lastModifiedBy>吉岡靖雄</cp:lastModifiedBy>
  <cp:revision>1075</cp:revision>
  <cp:lastPrinted>2020-12-09T07:44:02Z</cp:lastPrinted>
  <dcterms:created xsi:type="dcterms:W3CDTF">2015-11-04T06:16:38Z</dcterms:created>
  <dcterms:modified xsi:type="dcterms:W3CDTF">2021-07-25T02:13:58Z</dcterms:modified>
</cp:coreProperties>
</file>