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50" r:id="rId2"/>
    <p:sldMasterId id="2147483653" r:id="rId3"/>
  </p:sldMasterIdLst>
  <p:notesMasterIdLst>
    <p:notesMasterId r:id="rId28"/>
  </p:notesMasterIdLst>
  <p:handoutMasterIdLst>
    <p:handoutMasterId r:id="rId29"/>
  </p:handoutMasterIdLst>
  <p:sldIdLst>
    <p:sldId id="305" r:id="rId4"/>
    <p:sldId id="259" r:id="rId5"/>
    <p:sldId id="362" r:id="rId6"/>
    <p:sldId id="363" r:id="rId7"/>
    <p:sldId id="351" r:id="rId8"/>
    <p:sldId id="352" r:id="rId9"/>
    <p:sldId id="353" r:id="rId10"/>
    <p:sldId id="365" r:id="rId11"/>
    <p:sldId id="354" r:id="rId12"/>
    <p:sldId id="355" r:id="rId13"/>
    <p:sldId id="356" r:id="rId14"/>
    <p:sldId id="357" r:id="rId15"/>
    <p:sldId id="364" r:id="rId16"/>
    <p:sldId id="359" r:id="rId17"/>
    <p:sldId id="366" r:id="rId18"/>
    <p:sldId id="367" r:id="rId19"/>
    <p:sldId id="408" r:id="rId20"/>
    <p:sldId id="409" r:id="rId21"/>
    <p:sldId id="411" r:id="rId22"/>
    <p:sldId id="410" r:id="rId23"/>
    <p:sldId id="406" r:id="rId24"/>
    <p:sldId id="407" r:id="rId25"/>
    <p:sldId id="415" r:id="rId26"/>
    <p:sldId id="280" r:id="rId27"/>
  </p:sldIdLst>
  <p:sldSz cx="9144000" cy="6858000" type="screen4x3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anose="020B0602030504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anose="020B0602030504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anose="020B0602030504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anose="020B0602030504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anose="020B0602030504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Lucida Sans" panose="020B0602030504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Lucida Sans" panose="020B0602030504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Lucida Sans" panose="020B0602030504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Lucida Sans" panose="020B0602030504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E3E14"/>
    <a:srgbClr val="F00F2C"/>
    <a:srgbClr val="A6D85F"/>
    <a:srgbClr val="615A20"/>
    <a:srgbClr val="FFB300"/>
    <a:srgbClr val="8A412B"/>
    <a:srgbClr val="CCD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3" autoAdjust="0"/>
    <p:restoredTop sz="94672" autoAdjust="0"/>
  </p:normalViewPr>
  <p:slideViewPr>
    <p:cSldViewPr>
      <p:cViewPr varScale="1">
        <p:scale>
          <a:sx n="110" d="100"/>
          <a:sy n="110" d="100"/>
        </p:scale>
        <p:origin x="1704" y="39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DA38884-75A2-47A9-A0CF-31FF0AB542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2443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A865FDC-8FFF-4716-93B8-659E765928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3716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fld id="{5E9E2849-A6AF-4D99-991C-D3F4A41BBF42}" type="slidenum">
              <a:rPr lang="en-GB" altLang="en-US" smtClean="0">
                <a:latin typeface="Arial" panose="020B0604020202020204" pitchFamily="34" charset="0"/>
              </a:rPr>
              <a:pPr/>
              <a:t>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Please use the dd month yyyy format for the date for example 11 January 2008. The main title can be one or two lines long. </a:t>
            </a:r>
          </a:p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06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fld id="{FAB02EE8-2353-4CAE-B45C-7E1F9B8EACBF}" type="slidenum">
              <a:rPr lang="en-GB" altLang="en-US" smtClean="0">
                <a:latin typeface="Arial" panose="020B0604020202020204" pitchFamily="34" charset="0"/>
              </a:rPr>
              <a:pPr/>
              <a:t>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If using a school logo, make sure that if you have a long page title, it does not encroach on the logo. Allow about 2cm around the logo. Run the page title onto two lines if necessary. </a:t>
            </a:r>
          </a:p>
        </p:txBody>
      </p:sp>
    </p:spTree>
    <p:extLst>
      <p:ext uri="{BB962C8B-B14F-4D97-AF65-F5344CB8AC3E}">
        <p14:creationId xmlns:p14="http://schemas.microsoft.com/office/powerpoint/2010/main" val="2383653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fld id="{B1AB32F8-9F56-467D-9DF3-FA6E3110A99B}" type="slidenum">
              <a:rPr lang="en-GB" altLang="en-US" smtClean="0">
                <a:latin typeface="Arial" panose="020B0604020202020204" pitchFamily="34" charset="0"/>
              </a:rPr>
              <a:pPr/>
              <a:t>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If using a school logo, make sure that if you have a long page title, it does not encroach on the logo. Allow about 2cm around the logo. Run the page title onto two lines if necessary. </a:t>
            </a:r>
          </a:p>
        </p:txBody>
      </p:sp>
    </p:spTree>
    <p:extLst>
      <p:ext uri="{BB962C8B-B14F-4D97-AF65-F5344CB8AC3E}">
        <p14:creationId xmlns:p14="http://schemas.microsoft.com/office/powerpoint/2010/main" val="1624487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fld id="{6F6D9582-1492-4AA2-BAED-EDF08E6617F6}" type="slidenum">
              <a:rPr lang="en-GB" altLang="en-US" smtClean="0">
                <a:latin typeface="Arial" panose="020B0604020202020204" pitchFamily="34" charset="0"/>
              </a:rPr>
              <a:pPr/>
              <a:t>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If using a school logo, make sure that if you have a long page title, it does not encroach on the logo. Allow about 2cm around the logo. Run the page title onto two lines if necessary. </a:t>
            </a:r>
          </a:p>
        </p:txBody>
      </p:sp>
    </p:spTree>
    <p:extLst>
      <p:ext uri="{BB962C8B-B14F-4D97-AF65-F5344CB8AC3E}">
        <p14:creationId xmlns:p14="http://schemas.microsoft.com/office/powerpoint/2010/main" val="198911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z="2400">
              <a:latin typeface="Arial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6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5C6479B-9783-47CE-A75A-26DD130FAAA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3552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fld id="{5E24BF84-7F90-4605-BBA3-28C87645F69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281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fld id="{4781CE15-04A7-4310-A9DC-200E4142187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4608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fld id="{59DFC46A-250D-4349-B235-DDF6E77774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8059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fld id="{5541D47A-2F0E-439A-903E-9DB236A9F1E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8778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72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z="2400">
              <a:latin typeface="Arial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-69850" y="7461250"/>
            <a:ext cx="69850" cy="69850"/>
          </a:xfrm>
        </p:spPr>
        <p:txBody>
          <a:bodyPr lIns="9144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12490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BBF15-B77D-4CAC-B8C3-C29CF19112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3769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90634-548E-4EC0-AE1D-6FDFACD44F3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6086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69230-AB03-4518-8671-18AB771AE7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9665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6B065-09C7-4F69-8546-0F1608661B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0733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0216E-4AB5-421F-85AD-47734253AD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510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fld id="{CF519773-48F6-4EAB-864C-27D1E67CD33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9802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D10DE-EBE1-4214-AAA5-222C3C7626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5883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17FFF-F1FD-490B-BDA0-CD06F07FC97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9774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84AA7-4795-4A47-94E2-324504B2256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7721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BDD93-A13E-450E-9D03-6C33E0819A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5992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6EC46-4C74-439A-BCA6-9253F0E00D9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9920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235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979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3445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1261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70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fld id="{7E7A0922-E714-499A-B8B1-6F50FBF673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63534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0503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8788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3041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6402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4443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01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fld id="{572013AC-DC8F-40E4-B214-8592AA0E872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069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fld id="{35597AA0-25A1-4F2D-A709-4E982D3B1CF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120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fld id="{B0DE34A5-08E8-4867-BBF0-EE461D82FE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5609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fld id="{3BAFC1D6-A143-4F8D-9BFB-6B15479515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4455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fld id="{A87309F2-4783-4271-BA3B-1E01C47C3C5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0030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fld id="{0A6116DA-616C-435E-B40D-26E9BD0F03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7117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z="2400">
              <a:latin typeface="Arial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pic>
        <p:nvPicPr>
          <p:cNvPr id="1030" name="Picture 7" descr="marine_blue 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" descr="N:\FASTlab\CLEO 2012\presentation\figures\ORC Light logo_black.jp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3" y="965200"/>
            <a:ext cx="749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410" r:id="rId1"/>
    <p:sldLayoutId id="2147487411" r:id="rId2"/>
    <p:sldLayoutId id="2147487412" r:id="rId3"/>
    <p:sldLayoutId id="2147487413" r:id="rId4"/>
    <p:sldLayoutId id="2147487414" r:id="rId5"/>
    <p:sldLayoutId id="2147487415" r:id="rId6"/>
    <p:sldLayoutId id="2147487416" r:id="rId7"/>
    <p:sldLayoutId id="2147487417" r:id="rId8"/>
    <p:sldLayoutId id="2147487418" r:id="rId9"/>
    <p:sldLayoutId id="2147487419" r:id="rId10"/>
    <p:sldLayoutId id="2147487420" r:id="rId11"/>
    <p:sldLayoutId id="2147487421" r:id="rId12"/>
    <p:sldLayoutId id="2147487422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811213" indent="-288925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219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271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EDEC64EE-11DC-4D59-A604-E7BCAC2D5A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2055" name="Picture 7" descr="marine_blue 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423" r:id="rId1"/>
    <p:sldLayoutId id="2147487389" r:id="rId2"/>
    <p:sldLayoutId id="2147487390" r:id="rId3"/>
    <p:sldLayoutId id="2147487391" r:id="rId4"/>
    <p:sldLayoutId id="2147487392" r:id="rId5"/>
    <p:sldLayoutId id="2147487393" r:id="rId6"/>
    <p:sldLayoutId id="2147487394" r:id="rId7"/>
    <p:sldLayoutId id="2147487395" r:id="rId8"/>
    <p:sldLayoutId id="2147487396" r:id="rId9"/>
    <p:sldLayoutId id="2147487397" r:id="rId10"/>
    <p:sldLayoutId id="214748739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99" r:id="rId1"/>
    <p:sldLayoutId id="2147487400" r:id="rId2"/>
    <p:sldLayoutId id="2147487401" r:id="rId3"/>
    <p:sldLayoutId id="2147487402" r:id="rId4"/>
    <p:sldLayoutId id="2147487403" r:id="rId5"/>
    <p:sldLayoutId id="2147487404" r:id="rId6"/>
    <p:sldLayoutId id="2147487405" r:id="rId7"/>
    <p:sldLayoutId id="2147487406" r:id="rId8"/>
    <p:sldLayoutId id="2147487407" r:id="rId9"/>
    <p:sldLayoutId id="2147487408" r:id="rId10"/>
    <p:sldLayoutId id="21474874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250825" y="1557338"/>
            <a:ext cx="8496300" cy="2160587"/>
          </a:xfrm>
        </p:spPr>
        <p:txBody>
          <a:bodyPr/>
          <a:lstStyle/>
          <a:p>
            <a:pPr algn="ctr" eaLnBrk="1" hangingPunct="1"/>
            <a:r>
              <a:rPr lang="en-GB" altLang="en-US" sz="4000" dirty="0"/>
              <a:t>Modelling and Optimising Femtosecond Laser Machining using Deep Learning</a:t>
            </a:r>
          </a:p>
        </p:txBody>
      </p:sp>
      <p:sp>
        <p:nvSpPr>
          <p:cNvPr id="20483" name="Text Box 25"/>
          <p:cNvSpPr txBox="1">
            <a:spLocks noChangeArrowheads="1"/>
          </p:cNvSpPr>
          <p:nvPr/>
        </p:nvSpPr>
        <p:spPr bwMode="auto">
          <a:xfrm>
            <a:off x="611560" y="4797152"/>
            <a:ext cx="75326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400"/>
              </a:lnSpc>
              <a:spcAft>
                <a:spcPct val="0"/>
              </a:spcAft>
              <a:buFontTx/>
              <a:buNone/>
            </a:pPr>
            <a:r>
              <a:rPr lang="en-GB" altLang="en-US" sz="2000" b="1" u="sng" dirty="0">
                <a:solidFill>
                  <a:srgbClr val="B2D5D5"/>
                </a:solidFill>
              </a:rPr>
              <a:t>Ben Mills</a:t>
            </a:r>
            <a:r>
              <a:rPr lang="en-GB" altLang="en-US" sz="2000" dirty="0">
                <a:solidFill>
                  <a:srgbClr val="B2D5D5"/>
                </a:solidFill>
              </a:rPr>
              <a:t>, James A Grant-Jacob, Michael McDonnell, </a:t>
            </a:r>
          </a:p>
          <a:p>
            <a:pPr algn="ctr">
              <a:lnSpc>
                <a:spcPts val="2400"/>
              </a:lnSpc>
              <a:spcAft>
                <a:spcPct val="0"/>
              </a:spcAft>
              <a:buFontTx/>
              <a:buNone/>
            </a:pPr>
            <a:r>
              <a:rPr lang="en-GB" altLang="en-US" sz="2000" dirty="0">
                <a:solidFill>
                  <a:srgbClr val="B2D5D5"/>
                </a:solidFill>
              </a:rPr>
              <a:t>and Robert W Eason</a:t>
            </a:r>
          </a:p>
          <a:p>
            <a:pPr algn="ctr">
              <a:lnSpc>
                <a:spcPts val="2400"/>
              </a:lnSpc>
              <a:spcAft>
                <a:spcPct val="0"/>
              </a:spcAft>
              <a:buFontTx/>
              <a:buNone/>
            </a:pPr>
            <a:endParaRPr lang="en-GB" altLang="en-US" sz="2000" dirty="0">
              <a:solidFill>
                <a:srgbClr val="B2D5D5"/>
              </a:solidFill>
            </a:endParaRPr>
          </a:p>
          <a:p>
            <a:pPr algn="ctr">
              <a:lnSpc>
                <a:spcPts val="2400"/>
              </a:lnSpc>
              <a:spcAft>
                <a:spcPct val="0"/>
              </a:spcAft>
              <a:buFontTx/>
              <a:buNone/>
            </a:pPr>
            <a:endParaRPr lang="en-GB" altLang="en-US" sz="2000" dirty="0">
              <a:solidFill>
                <a:srgbClr val="B2D5D5"/>
              </a:solidFill>
            </a:endParaRPr>
          </a:p>
          <a:p>
            <a:pPr algn="ctr">
              <a:lnSpc>
                <a:spcPts val="2400"/>
              </a:lnSpc>
              <a:spcAft>
                <a:spcPct val="0"/>
              </a:spcAft>
              <a:buFontTx/>
              <a:buNone/>
            </a:pPr>
            <a:r>
              <a:rPr lang="en-GB" altLang="en-US" sz="1800" dirty="0">
                <a:solidFill>
                  <a:srgbClr val="B2D5D5"/>
                </a:solidFill>
              </a:rPr>
              <a:t>b.mills@soton.ac.uk</a:t>
            </a:r>
          </a:p>
          <a:p>
            <a:pPr algn="ctr">
              <a:lnSpc>
                <a:spcPts val="2400"/>
              </a:lnSpc>
              <a:spcAft>
                <a:spcPct val="0"/>
              </a:spcAft>
              <a:buFontTx/>
              <a:buNone/>
            </a:pPr>
            <a:endParaRPr lang="en-GB" altLang="en-US" sz="2000" dirty="0">
              <a:solidFill>
                <a:srgbClr val="B2D5D5"/>
              </a:solidFill>
            </a:endParaRPr>
          </a:p>
          <a:p>
            <a:pPr algn="ctr">
              <a:lnSpc>
                <a:spcPts val="2400"/>
              </a:lnSpc>
              <a:spcAft>
                <a:spcPct val="0"/>
              </a:spcAft>
              <a:buFontTx/>
              <a:buNone/>
            </a:pPr>
            <a:r>
              <a:rPr lang="en-GB" altLang="en-US" sz="1800" dirty="0">
                <a:solidFill>
                  <a:srgbClr val="B2D5D5"/>
                </a:solidFill>
              </a:rPr>
              <a:t>Optoelectronics Research Centre, University of Southampton, UK </a:t>
            </a:r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325438"/>
            <a:ext cx="9810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Experimental or Predicted?</a:t>
            </a:r>
          </a:p>
        </p:txBody>
      </p:sp>
      <p:sp>
        <p:nvSpPr>
          <p:cNvPr id="33795" name="Rectangle 15"/>
          <p:cNvSpPr txBox="1">
            <a:spLocks noChangeArrowheads="1"/>
          </p:cNvSpPr>
          <p:nvPr/>
        </p:nvSpPr>
        <p:spPr bwMode="auto">
          <a:xfrm>
            <a:off x="395288" y="1844675"/>
            <a:ext cx="84963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811213" indent="-288925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2192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27188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GB" altLang="en-US" u="sng"/>
          </a:p>
        </p:txBody>
      </p:sp>
      <p:sp>
        <p:nvSpPr>
          <p:cNvPr id="33796" name="Rectangle 15"/>
          <p:cNvSpPr txBox="1">
            <a:spLocks noChangeArrowheads="1"/>
          </p:cNvSpPr>
          <p:nvPr/>
        </p:nvSpPr>
        <p:spPr bwMode="auto">
          <a:xfrm>
            <a:off x="5003800" y="1989138"/>
            <a:ext cx="295275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811213" indent="-288925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2192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27188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/>
              <a:t>The NN has never seen this beam shape</a:t>
            </a:r>
            <a:endParaRPr lang="en-GB" altLang="en-US">
              <a:solidFill>
                <a:srgbClr val="0070C0"/>
              </a:solidFill>
            </a:endParaRPr>
          </a:p>
          <a:p>
            <a:pPr lvl="1" eaLnBrk="1" hangingPunct="1"/>
            <a:endParaRPr lang="en-GB" altLang="en-US" u="sng">
              <a:solidFill>
                <a:srgbClr val="00B050"/>
              </a:solidFill>
            </a:endParaRPr>
          </a:p>
        </p:txBody>
      </p:sp>
      <p:pic>
        <p:nvPicPr>
          <p:cNvPr id="3379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8" t="24586" r="28802" b="23109"/>
          <a:stretch>
            <a:fillRect/>
          </a:stretch>
        </p:blipFill>
        <p:spPr bwMode="auto">
          <a:xfrm>
            <a:off x="3614738" y="1836738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3" y="3967163"/>
            <a:ext cx="4999037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4038600"/>
            <a:ext cx="4856163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Rectangle 15"/>
          <p:cNvSpPr txBox="1">
            <a:spLocks noChangeArrowheads="1"/>
          </p:cNvSpPr>
          <p:nvPr/>
        </p:nvSpPr>
        <p:spPr bwMode="auto">
          <a:xfrm>
            <a:off x="5980113" y="3716338"/>
            <a:ext cx="295275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811213" indent="-288925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2192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27188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/>
              <a:t>Experimental</a:t>
            </a:r>
            <a:endParaRPr lang="en-GB" altLang="en-US" u="sng">
              <a:solidFill>
                <a:srgbClr val="00B050"/>
              </a:solidFill>
            </a:endParaRPr>
          </a:p>
        </p:txBody>
      </p:sp>
      <p:sp>
        <p:nvSpPr>
          <p:cNvPr id="33801" name="Rectangle 15"/>
          <p:cNvSpPr txBox="1">
            <a:spLocks noChangeArrowheads="1"/>
          </p:cNvSpPr>
          <p:nvPr/>
        </p:nvSpPr>
        <p:spPr bwMode="auto">
          <a:xfrm>
            <a:off x="1331913" y="3716338"/>
            <a:ext cx="295275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811213" indent="-288925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2192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27188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/>
              <a:t>Predicted</a:t>
            </a:r>
            <a:endParaRPr lang="en-GB" altLang="en-US" u="sng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Experimental or Predicted?</a:t>
            </a:r>
          </a:p>
        </p:txBody>
      </p:sp>
      <p:sp>
        <p:nvSpPr>
          <p:cNvPr id="34819" name="Rectangle 15"/>
          <p:cNvSpPr txBox="1">
            <a:spLocks noChangeArrowheads="1"/>
          </p:cNvSpPr>
          <p:nvPr/>
        </p:nvSpPr>
        <p:spPr bwMode="auto">
          <a:xfrm>
            <a:off x="395288" y="1844675"/>
            <a:ext cx="84963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811213" indent="-288925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2192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27188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GB" altLang="en-US" u="sng"/>
          </a:p>
        </p:txBody>
      </p:sp>
      <p:pic>
        <p:nvPicPr>
          <p:cNvPr id="3482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9" t="19012" r="26057" b="20143"/>
          <a:stretch>
            <a:fillRect/>
          </a:stretch>
        </p:blipFill>
        <p:spPr bwMode="auto">
          <a:xfrm>
            <a:off x="3563938" y="1825625"/>
            <a:ext cx="12239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986213"/>
            <a:ext cx="4824412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005263"/>
            <a:ext cx="4787900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Rectangle 15"/>
          <p:cNvSpPr txBox="1">
            <a:spLocks noChangeArrowheads="1"/>
          </p:cNvSpPr>
          <p:nvPr/>
        </p:nvSpPr>
        <p:spPr bwMode="auto">
          <a:xfrm>
            <a:off x="5003800" y="1989138"/>
            <a:ext cx="295275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811213" indent="-288925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2192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27188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/>
              <a:t>The NN has never seen this beam shape</a:t>
            </a:r>
            <a:endParaRPr lang="en-GB" altLang="en-US">
              <a:solidFill>
                <a:srgbClr val="0070C0"/>
              </a:solidFill>
            </a:endParaRPr>
          </a:p>
          <a:p>
            <a:pPr lvl="1" eaLnBrk="1" hangingPunct="1"/>
            <a:endParaRPr lang="en-GB" altLang="en-US" u="sng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Experimental or Predicted?</a:t>
            </a:r>
          </a:p>
        </p:txBody>
      </p:sp>
      <p:sp>
        <p:nvSpPr>
          <p:cNvPr id="35843" name="Rectangle 15"/>
          <p:cNvSpPr txBox="1">
            <a:spLocks noChangeArrowheads="1"/>
          </p:cNvSpPr>
          <p:nvPr/>
        </p:nvSpPr>
        <p:spPr bwMode="auto">
          <a:xfrm>
            <a:off x="395288" y="1844675"/>
            <a:ext cx="84963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811213" indent="-288925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2192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27188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GB" altLang="en-US" u="sng"/>
          </a:p>
        </p:txBody>
      </p:sp>
      <p:pic>
        <p:nvPicPr>
          <p:cNvPr id="3584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9" t="19012" r="26057" b="20143"/>
          <a:stretch>
            <a:fillRect/>
          </a:stretch>
        </p:blipFill>
        <p:spPr bwMode="auto">
          <a:xfrm>
            <a:off x="3563938" y="1825625"/>
            <a:ext cx="12239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986213"/>
            <a:ext cx="4824412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005263"/>
            <a:ext cx="4787900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Rectangle 15"/>
          <p:cNvSpPr txBox="1">
            <a:spLocks noChangeArrowheads="1"/>
          </p:cNvSpPr>
          <p:nvPr/>
        </p:nvSpPr>
        <p:spPr bwMode="auto">
          <a:xfrm>
            <a:off x="5003800" y="1989138"/>
            <a:ext cx="295275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811213" indent="-288925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2192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27188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/>
              <a:t>The NN has never seen this beam shape</a:t>
            </a:r>
            <a:endParaRPr lang="en-GB" altLang="en-US">
              <a:solidFill>
                <a:srgbClr val="0070C0"/>
              </a:solidFill>
            </a:endParaRPr>
          </a:p>
          <a:p>
            <a:pPr lvl="1" eaLnBrk="1" hangingPunct="1"/>
            <a:endParaRPr lang="en-GB" altLang="en-US" u="sng">
              <a:solidFill>
                <a:srgbClr val="00B050"/>
              </a:solidFill>
            </a:endParaRPr>
          </a:p>
        </p:txBody>
      </p:sp>
      <p:sp>
        <p:nvSpPr>
          <p:cNvPr id="35848" name="Rectangle 15"/>
          <p:cNvSpPr txBox="1">
            <a:spLocks noChangeArrowheads="1"/>
          </p:cNvSpPr>
          <p:nvPr/>
        </p:nvSpPr>
        <p:spPr bwMode="auto">
          <a:xfrm>
            <a:off x="1403350" y="3768725"/>
            <a:ext cx="29527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811213" indent="-288925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2192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27188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/>
              <a:t>Experimental</a:t>
            </a:r>
            <a:endParaRPr lang="en-GB" altLang="en-US" u="sng">
              <a:solidFill>
                <a:srgbClr val="00B050"/>
              </a:solidFill>
            </a:endParaRPr>
          </a:p>
        </p:txBody>
      </p:sp>
      <p:sp>
        <p:nvSpPr>
          <p:cNvPr id="35849" name="Rectangle 15"/>
          <p:cNvSpPr txBox="1">
            <a:spLocks noChangeArrowheads="1"/>
          </p:cNvSpPr>
          <p:nvPr/>
        </p:nvSpPr>
        <p:spPr bwMode="auto">
          <a:xfrm>
            <a:off x="5940425" y="3775075"/>
            <a:ext cx="2951163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811213" indent="-288925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2192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27188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/>
              <a:t>Predicted</a:t>
            </a:r>
            <a:endParaRPr lang="en-GB" altLang="en-US" u="sng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Predictive Capabilities</a:t>
            </a:r>
          </a:p>
        </p:txBody>
      </p:sp>
      <p:pic>
        <p:nvPicPr>
          <p:cNvPr id="3686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628775"/>
            <a:ext cx="5078412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15"/>
          <p:cNvSpPr txBox="1">
            <a:spLocks noChangeArrowheads="1"/>
          </p:cNvSpPr>
          <p:nvPr/>
        </p:nvSpPr>
        <p:spPr bwMode="auto">
          <a:xfrm>
            <a:off x="179388" y="2060575"/>
            <a:ext cx="336708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811213" indent="-288925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2192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27188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/>
              <a:t>The trained NN can then be used to </a:t>
            </a:r>
            <a:r>
              <a:rPr lang="en-GB" altLang="en-US">
                <a:solidFill>
                  <a:srgbClr val="FF0000"/>
                </a:solidFill>
              </a:rPr>
              <a:t>predict</a:t>
            </a:r>
            <a:r>
              <a:rPr lang="en-GB" altLang="en-US"/>
              <a:t> almost any beam profile</a:t>
            </a:r>
          </a:p>
          <a:p>
            <a:pPr eaLnBrk="1" hangingPunct="1"/>
            <a:r>
              <a:rPr lang="en-GB" altLang="en-US"/>
              <a:t>Showing here, </a:t>
            </a:r>
            <a:r>
              <a:rPr lang="en-GB" altLang="en-US">
                <a:solidFill>
                  <a:srgbClr val="FF0000"/>
                </a:solidFill>
              </a:rPr>
              <a:t>prediction</a:t>
            </a:r>
            <a:r>
              <a:rPr lang="en-GB" altLang="en-US"/>
              <a:t> for laser machining with a circular beam profile with diameter a) 1 µm, b), 3 µm, c) 5 µm and d) 7 µm</a:t>
            </a:r>
            <a:endParaRPr lang="en-GB" altLang="en-US" u="sng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Predictive Capabilities</a:t>
            </a:r>
          </a:p>
        </p:txBody>
      </p:sp>
      <p:sp>
        <p:nvSpPr>
          <p:cNvPr id="38915" name="Rectangle 15"/>
          <p:cNvSpPr txBox="1">
            <a:spLocks noChangeArrowheads="1"/>
          </p:cNvSpPr>
          <p:nvPr/>
        </p:nvSpPr>
        <p:spPr bwMode="auto">
          <a:xfrm>
            <a:off x="395288" y="1844675"/>
            <a:ext cx="84963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811213" indent="-288925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2192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27188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/>
              <a:t>A neural network can be trained to predict the appearance of the sample, for different beam shapes, if it was imaged using an </a:t>
            </a:r>
            <a:r>
              <a:rPr lang="en-GB" altLang="en-US" dirty="0">
                <a:solidFill>
                  <a:srgbClr val="00B0F0"/>
                </a:solidFill>
              </a:rPr>
              <a:t>scanning electron microscope (SEM)</a:t>
            </a:r>
            <a:endParaRPr lang="en-GB" altLang="en-US" u="sng" dirty="0">
              <a:solidFill>
                <a:srgbClr val="00B0F0"/>
              </a:solidFill>
            </a:endParaRPr>
          </a:p>
        </p:txBody>
      </p:sp>
      <p:pic>
        <p:nvPicPr>
          <p:cNvPr id="38916" name="Picture 2"/>
          <p:cNvPicPr>
            <a:picLocks noChangeAspect="1"/>
          </p:cNvPicPr>
          <p:nvPr/>
        </p:nvPicPr>
        <p:blipFill>
          <a:blip r:embed="rId2">
            <a:lum bright="2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77" y="3357563"/>
            <a:ext cx="824071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Predictive Capabilities</a:t>
            </a:r>
          </a:p>
        </p:txBody>
      </p:sp>
      <p:sp>
        <p:nvSpPr>
          <p:cNvPr id="39939" name="Rectangle 15"/>
          <p:cNvSpPr txBox="1">
            <a:spLocks noChangeArrowheads="1"/>
          </p:cNvSpPr>
          <p:nvPr/>
        </p:nvSpPr>
        <p:spPr bwMode="auto">
          <a:xfrm>
            <a:off x="395288" y="1844675"/>
            <a:ext cx="84963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811213" indent="-288925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2192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27188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GB" altLang="en-US" u="sng"/>
          </a:p>
        </p:txBody>
      </p:sp>
      <p:sp>
        <p:nvSpPr>
          <p:cNvPr id="39940" name="Rectangle 15"/>
          <p:cNvSpPr txBox="1">
            <a:spLocks noChangeArrowheads="1"/>
          </p:cNvSpPr>
          <p:nvPr/>
        </p:nvSpPr>
        <p:spPr bwMode="auto">
          <a:xfrm>
            <a:off x="1691110" y="6381328"/>
            <a:ext cx="5904656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811213" indent="-288925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2192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27188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000" dirty="0"/>
              <a:t>All these images were created via a neural network</a:t>
            </a:r>
            <a:endParaRPr lang="en-GB" altLang="en-US" sz="2000" u="sng" dirty="0">
              <a:solidFill>
                <a:srgbClr val="00B050"/>
              </a:solidFill>
            </a:endParaRPr>
          </a:p>
        </p:txBody>
      </p:sp>
      <p:pic>
        <p:nvPicPr>
          <p:cNvPr id="39941" name="Picture 1"/>
          <p:cNvPicPr>
            <a:picLocks noChangeAspect="1"/>
          </p:cNvPicPr>
          <p:nvPr/>
        </p:nvPicPr>
        <p:blipFill>
          <a:blip r:embed="rId2">
            <a:lum bright="2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1557338"/>
            <a:ext cx="8140700" cy="463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Predictive Capabilities</a:t>
            </a:r>
          </a:p>
        </p:txBody>
      </p:sp>
      <p:sp>
        <p:nvSpPr>
          <p:cNvPr id="40963" name="Rectangle 15"/>
          <p:cNvSpPr txBox="1">
            <a:spLocks noChangeArrowheads="1"/>
          </p:cNvSpPr>
          <p:nvPr/>
        </p:nvSpPr>
        <p:spPr bwMode="auto">
          <a:xfrm>
            <a:off x="395288" y="1844675"/>
            <a:ext cx="84963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811213" indent="-288925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2192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27188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GB" altLang="en-US" u="sng"/>
          </a:p>
        </p:txBody>
      </p:sp>
      <p:pic>
        <p:nvPicPr>
          <p:cNvPr id="40964" name="Picture 1"/>
          <p:cNvPicPr>
            <a:picLocks noChangeAspect="1"/>
          </p:cNvPicPr>
          <p:nvPr/>
        </p:nvPicPr>
        <p:blipFill>
          <a:blip r:embed="rId2">
            <a:lum bright="2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1557338"/>
            <a:ext cx="8140700" cy="463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15"/>
          <p:cNvSpPr txBox="1">
            <a:spLocks noChangeArrowheads="1"/>
          </p:cNvSpPr>
          <p:nvPr/>
        </p:nvSpPr>
        <p:spPr bwMode="auto">
          <a:xfrm>
            <a:off x="250825" y="5949950"/>
            <a:ext cx="6553200" cy="792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811213" indent="-288925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2192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27188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/>
              <a:t>The neural network has </a:t>
            </a:r>
            <a:r>
              <a:rPr lang="en-GB" altLang="en-US">
                <a:solidFill>
                  <a:srgbClr val="0070C0"/>
                </a:solidFill>
              </a:rPr>
              <a:t>“discovered” </a:t>
            </a:r>
            <a:r>
              <a:rPr lang="en-GB" altLang="en-US"/>
              <a:t>a property that we refer to as </a:t>
            </a:r>
            <a:r>
              <a:rPr lang="en-GB" altLang="en-US">
                <a:solidFill>
                  <a:srgbClr val="00B050"/>
                </a:solidFill>
              </a:rPr>
              <a:t>the diffraction limit</a:t>
            </a:r>
            <a:endParaRPr lang="en-GB" altLang="en-US" u="sng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Extension to 3-pulse prediction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0C2FE2-C0AA-4CFC-A9B7-AE486DD2A86A}"/>
              </a:ext>
            </a:extLst>
          </p:cNvPr>
          <p:cNvGrpSpPr/>
          <p:nvPr/>
        </p:nvGrpSpPr>
        <p:grpSpPr>
          <a:xfrm>
            <a:off x="376934" y="1557338"/>
            <a:ext cx="5977231" cy="5178257"/>
            <a:chOff x="3733654" y="698183"/>
            <a:chExt cx="5977231" cy="517825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6ABEC47-91A2-4529-BC9B-FC8E8782D92C}"/>
                </a:ext>
              </a:extLst>
            </p:cNvPr>
            <p:cNvGrpSpPr/>
            <p:nvPr/>
          </p:nvGrpSpPr>
          <p:grpSpPr>
            <a:xfrm>
              <a:off x="3733689" y="698183"/>
              <a:ext cx="5977196" cy="5178257"/>
              <a:chOff x="5881429" y="1525909"/>
              <a:chExt cx="5977196" cy="5178257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124DF5B-F1B7-43B6-96E2-CC1F89FD9D3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881429" y="1895838"/>
                <a:ext cx="5977196" cy="4808328"/>
                <a:chOff x="-14229021" y="-27587212"/>
                <a:chExt cx="47200445" cy="37970179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FA29EC68-442C-4728-B873-2C646719FBBC}"/>
                    </a:ext>
                  </a:extLst>
                </p:cNvPr>
                <p:cNvSpPr/>
                <p:nvPr/>
              </p:nvSpPr>
              <p:spPr>
                <a:xfrm>
                  <a:off x="-14229021" y="-27587212"/>
                  <a:ext cx="47200445" cy="377186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A4E60C97-59BE-4619-A6D1-EEC9F6F787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87370" y="-2443818"/>
                  <a:ext cx="20270297" cy="12567582"/>
                </a:xfrm>
                <a:prstGeom prst="rect">
                  <a:avLst/>
                </a:prstGeom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7682F401-7A4C-4E50-94BC-FF5E792CC9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73612" y="-15016218"/>
                  <a:ext cx="20278068" cy="12572400"/>
                </a:xfrm>
                <a:prstGeom prst="rect">
                  <a:avLst/>
                </a:prstGeom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B76245E9-D181-41D4-A1E2-C75EB1AD5A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988078" y="-15019232"/>
                  <a:ext cx="20529592" cy="12830999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E50A4DD0-CE19-408C-9B94-881A905D53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572401" y="-2188233"/>
                  <a:ext cx="20113915" cy="12571200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0B4E70BC-AF00-4615-8830-05D2FF4431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67625" y="-27583800"/>
                  <a:ext cx="20279035" cy="12573000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A92DB26D-4E47-4C35-955B-7D57F2F848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572401" y="-27585206"/>
                  <a:ext cx="20113915" cy="12571200"/>
                </a:xfrm>
                <a:prstGeom prst="rect">
                  <a:avLst/>
                </a:prstGeom>
              </p:spPr>
            </p:pic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9D9373ED-19AB-445A-9D5D-BA2962DCD75A}"/>
                    </a:ext>
                  </a:extLst>
                </p:cNvPr>
                <p:cNvSpPr/>
                <p:nvPr/>
              </p:nvSpPr>
              <p:spPr>
                <a:xfrm>
                  <a:off x="-10035686" y="-10817794"/>
                  <a:ext cx="4190400" cy="4190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FD5DB970-AC96-4D82-9E2A-2D1B2E1AD725}"/>
                    </a:ext>
                  </a:extLst>
                </p:cNvPr>
                <p:cNvSpPr/>
                <p:nvPr/>
              </p:nvSpPr>
              <p:spPr>
                <a:xfrm>
                  <a:off x="-10035686" y="1755806"/>
                  <a:ext cx="4190400" cy="4190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48D5A4C-7E59-4B00-BDD5-30DA5FDE0A77}"/>
                    </a:ext>
                  </a:extLst>
                </p:cNvPr>
                <p:cNvSpPr/>
                <p:nvPr/>
              </p:nvSpPr>
              <p:spPr>
                <a:xfrm>
                  <a:off x="-5847371" y="5940994"/>
                  <a:ext cx="4190400" cy="4190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A5DB1165-65A8-4B22-8417-BDD440768358}"/>
                    </a:ext>
                  </a:extLst>
                </p:cNvPr>
                <p:cNvSpPr/>
                <p:nvPr/>
              </p:nvSpPr>
              <p:spPr>
                <a:xfrm>
                  <a:off x="-5842000" y="-6628800"/>
                  <a:ext cx="4190400" cy="41904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255D6AC-C11A-4D64-8BF8-C5F43B315CDD}"/>
                    </a:ext>
                  </a:extLst>
                </p:cNvPr>
                <p:cNvSpPr/>
                <p:nvPr/>
              </p:nvSpPr>
              <p:spPr>
                <a:xfrm>
                  <a:off x="-10032700" y="-23392200"/>
                  <a:ext cx="4190400" cy="41904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9C5961C5-C3F6-4BCD-920F-D82BE08CBE33}"/>
                    </a:ext>
                  </a:extLst>
                </p:cNvPr>
                <p:cNvSpPr/>
                <p:nvPr/>
              </p:nvSpPr>
              <p:spPr>
                <a:xfrm>
                  <a:off x="-5842000" y="-19201200"/>
                  <a:ext cx="4190400" cy="41904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4E65849E-5396-4521-8AE6-EB34DEDBB4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flipV="1">
                  <a:off x="-10055436" y="-10835356"/>
                  <a:ext cx="4188312" cy="4194416"/>
                </a:xfrm>
                <a:prstGeom prst="rect">
                  <a:avLst/>
                </a:prstGeom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6A63CF76-8A4E-4853-8101-21E4410FC5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flipV="1">
                  <a:off x="-10064565" y="1725504"/>
                  <a:ext cx="4188312" cy="4194416"/>
                </a:xfrm>
                <a:prstGeom prst="rect">
                  <a:avLst/>
                </a:prstGeom>
              </p:spPr>
            </p:pic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1C115D4-6ED4-4C74-A20F-4DB8081D8E05}"/>
                  </a:ext>
                </a:extLst>
              </p:cNvPr>
              <p:cNvSpPr txBox="1"/>
              <p:nvPr/>
            </p:nvSpPr>
            <p:spPr>
              <a:xfrm>
                <a:off x="5881746" y="1525909"/>
                <a:ext cx="15920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DMD Stack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9D9BDE8-F93F-45DE-B50D-AA59BBCC8921}"/>
                  </a:ext>
                </a:extLst>
              </p:cNvPr>
              <p:cNvSpPr txBox="1"/>
              <p:nvPr/>
            </p:nvSpPr>
            <p:spPr>
              <a:xfrm>
                <a:off x="7697446" y="1525909"/>
                <a:ext cx="20774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Experimental Profile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506B5B-B0A6-463B-9F67-00C418A21676}"/>
                  </a:ext>
                </a:extLst>
              </p:cNvPr>
              <p:cNvSpPr txBox="1"/>
              <p:nvPr/>
            </p:nvSpPr>
            <p:spPr>
              <a:xfrm>
                <a:off x="9778035" y="1525909"/>
                <a:ext cx="20774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Generated Profile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CC2AC2A-05B9-4B2E-84EC-7911D0F69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V="1">
              <a:off x="3739479" y="1071685"/>
              <a:ext cx="525569" cy="52556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678AB36-8ED2-47A5-872E-0DAE0CB0C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V="1">
              <a:off x="3736732" y="2668615"/>
              <a:ext cx="525569" cy="5255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10C3E7C-B5E3-4ABA-A329-6FC443AA8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V="1">
              <a:off x="3733654" y="4254497"/>
              <a:ext cx="525569" cy="52556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0345142-7A40-4CA8-AA96-3E002131C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V="1">
              <a:off x="4791436" y="5309359"/>
              <a:ext cx="529200" cy="529200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DBE6FE5-4E9B-444B-B8F5-9F0E5F1B4EE1}"/>
              </a:ext>
            </a:extLst>
          </p:cNvPr>
          <p:cNvSpPr/>
          <p:nvPr/>
        </p:nvSpPr>
        <p:spPr bwMode="auto">
          <a:xfrm>
            <a:off x="323850" y="3527770"/>
            <a:ext cx="6027179" cy="316988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7866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Extension to 3-pulse prediction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0C2FE2-C0AA-4CFC-A9B7-AE486DD2A86A}"/>
              </a:ext>
            </a:extLst>
          </p:cNvPr>
          <p:cNvGrpSpPr/>
          <p:nvPr/>
        </p:nvGrpSpPr>
        <p:grpSpPr>
          <a:xfrm>
            <a:off x="376934" y="1557338"/>
            <a:ext cx="5977231" cy="5178257"/>
            <a:chOff x="3733654" y="698183"/>
            <a:chExt cx="5977231" cy="517825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6ABEC47-91A2-4529-BC9B-FC8E8782D92C}"/>
                </a:ext>
              </a:extLst>
            </p:cNvPr>
            <p:cNvGrpSpPr/>
            <p:nvPr/>
          </p:nvGrpSpPr>
          <p:grpSpPr>
            <a:xfrm>
              <a:off x="3733689" y="698183"/>
              <a:ext cx="5977196" cy="5178257"/>
              <a:chOff x="5881429" y="1525909"/>
              <a:chExt cx="5977196" cy="5178257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124DF5B-F1B7-43B6-96E2-CC1F89FD9D3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881429" y="1895838"/>
                <a:ext cx="5977196" cy="4808328"/>
                <a:chOff x="-14229021" y="-27587212"/>
                <a:chExt cx="47200445" cy="37970179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FA29EC68-442C-4728-B873-2C646719FBBC}"/>
                    </a:ext>
                  </a:extLst>
                </p:cNvPr>
                <p:cNvSpPr/>
                <p:nvPr/>
              </p:nvSpPr>
              <p:spPr>
                <a:xfrm>
                  <a:off x="-14229021" y="-27587212"/>
                  <a:ext cx="47200445" cy="377186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A4E60C97-59BE-4619-A6D1-EEC9F6F787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87370" y="-2443818"/>
                  <a:ext cx="20270297" cy="12567582"/>
                </a:xfrm>
                <a:prstGeom prst="rect">
                  <a:avLst/>
                </a:prstGeom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7682F401-7A4C-4E50-94BC-FF5E792CC9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73612" y="-15016218"/>
                  <a:ext cx="20278068" cy="12572400"/>
                </a:xfrm>
                <a:prstGeom prst="rect">
                  <a:avLst/>
                </a:prstGeom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B76245E9-D181-41D4-A1E2-C75EB1AD5A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988078" y="-15019232"/>
                  <a:ext cx="20529592" cy="12830999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E50A4DD0-CE19-408C-9B94-881A905D53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572401" y="-2188233"/>
                  <a:ext cx="20113915" cy="12571200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0B4E70BC-AF00-4615-8830-05D2FF4431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67625" y="-27583800"/>
                  <a:ext cx="20279035" cy="12573000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A92DB26D-4E47-4C35-955B-7D57F2F848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572401" y="-27585206"/>
                  <a:ext cx="20113915" cy="12571200"/>
                </a:xfrm>
                <a:prstGeom prst="rect">
                  <a:avLst/>
                </a:prstGeom>
              </p:spPr>
            </p:pic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9D9373ED-19AB-445A-9D5D-BA2962DCD75A}"/>
                    </a:ext>
                  </a:extLst>
                </p:cNvPr>
                <p:cNvSpPr/>
                <p:nvPr/>
              </p:nvSpPr>
              <p:spPr>
                <a:xfrm>
                  <a:off x="-10035686" y="-10817794"/>
                  <a:ext cx="4190400" cy="4190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FD5DB970-AC96-4D82-9E2A-2D1B2E1AD725}"/>
                    </a:ext>
                  </a:extLst>
                </p:cNvPr>
                <p:cNvSpPr/>
                <p:nvPr/>
              </p:nvSpPr>
              <p:spPr>
                <a:xfrm>
                  <a:off x="-10035686" y="1755806"/>
                  <a:ext cx="4190400" cy="4190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48D5A4C-7E59-4B00-BDD5-30DA5FDE0A77}"/>
                    </a:ext>
                  </a:extLst>
                </p:cNvPr>
                <p:cNvSpPr/>
                <p:nvPr/>
              </p:nvSpPr>
              <p:spPr>
                <a:xfrm>
                  <a:off x="-5847371" y="5940994"/>
                  <a:ext cx="4190400" cy="4190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A5DB1165-65A8-4B22-8417-BDD440768358}"/>
                    </a:ext>
                  </a:extLst>
                </p:cNvPr>
                <p:cNvSpPr/>
                <p:nvPr/>
              </p:nvSpPr>
              <p:spPr>
                <a:xfrm>
                  <a:off x="-5842000" y="-6628800"/>
                  <a:ext cx="4190400" cy="41904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255D6AC-C11A-4D64-8BF8-C5F43B315CDD}"/>
                    </a:ext>
                  </a:extLst>
                </p:cNvPr>
                <p:cNvSpPr/>
                <p:nvPr/>
              </p:nvSpPr>
              <p:spPr>
                <a:xfrm>
                  <a:off x="-10032700" y="-23392200"/>
                  <a:ext cx="4190400" cy="41904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9C5961C5-C3F6-4BCD-920F-D82BE08CBE33}"/>
                    </a:ext>
                  </a:extLst>
                </p:cNvPr>
                <p:cNvSpPr/>
                <p:nvPr/>
              </p:nvSpPr>
              <p:spPr>
                <a:xfrm>
                  <a:off x="-5842000" y="-19201200"/>
                  <a:ext cx="4190400" cy="41904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4E65849E-5396-4521-8AE6-EB34DEDBB4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flipV="1">
                  <a:off x="-10055436" y="-10835356"/>
                  <a:ext cx="4188312" cy="4194416"/>
                </a:xfrm>
                <a:prstGeom prst="rect">
                  <a:avLst/>
                </a:prstGeom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6A63CF76-8A4E-4853-8101-21E4410FC5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flipV="1">
                  <a:off x="-10064565" y="1725504"/>
                  <a:ext cx="4188312" cy="4194416"/>
                </a:xfrm>
                <a:prstGeom prst="rect">
                  <a:avLst/>
                </a:prstGeom>
              </p:spPr>
            </p:pic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1C115D4-6ED4-4C74-A20F-4DB8081D8E05}"/>
                  </a:ext>
                </a:extLst>
              </p:cNvPr>
              <p:cNvSpPr txBox="1"/>
              <p:nvPr/>
            </p:nvSpPr>
            <p:spPr>
              <a:xfrm>
                <a:off x="5881746" y="1525909"/>
                <a:ext cx="15920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DMD Stack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9D9BDE8-F93F-45DE-B50D-AA59BBCC8921}"/>
                  </a:ext>
                </a:extLst>
              </p:cNvPr>
              <p:cNvSpPr txBox="1"/>
              <p:nvPr/>
            </p:nvSpPr>
            <p:spPr>
              <a:xfrm>
                <a:off x="7697446" y="1525909"/>
                <a:ext cx="20774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Experimental Profile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506B5B-B0A6-463B-9F67-00C418A21676}"/>
                  </a:ext>
                </a:extLst>
              </p:cNvPr>
              <p:cNvSpPr txBox="1"/>
              <p:nvPr/>
            </p:nvSpPr>
            <p:spPr>
              <a:xfrm>
                <a:off x="9778035" y="1525909"/>
                <a:ext cx="20774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Generated Profile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CC2AC2A-05B9-4B2E-84EC-7911D0F69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V="1">
              <a:off x="3739479" y="1071685"/>
              <a:ext cx="525569" cy="52556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678AB36-8ED2-47A5-872E-0DAE0CB0C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V="1">
              <a:off x="3736732" y="2668615"/>
              <a:ext cx="525569" cy="5255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10C3E7C-B5E3-4ABA-A329-6FC443AA8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V="1">
              <a:off x="3733654" y="4254497"/>
              <a:ext cx="525569" cy="52556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0345142-7A40-4CA8-AA96-3E002131C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V="1">
              <a:off x="4791436" y="5309359"/>
              <a:ext cx="529200" cy="529200"/>
            </a:xfrm>
            <a:prstGeom prst="rect">
              <a:avLst/>
            </a:prstGeom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E3A1C354-15C5-4E81-919F-6BB70053E801}"/>
              </a:ext>
            </a:extLst>
          </p:cNvPr>
          <p:cNvSpPr/>
          <p:nvPr/>
        </p:nvSpPr>
        <p:spPr bwMode="auto">
          <a:xfrm>
            <a:off x="376933" y="5120375"/>
            <a:ext cx="5974095" cy="157728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3527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Extension to 3-pulse prediction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0C2FE2-C0AA-4CFC-A9B7-AE486DD2A86A}"/>
              </a:ext>
            </a:extLst>
          </p:cNvPr>
          <p:cNvGrpSpPr/>
          <p:nvPr/>
        </p:nvGrpSpPr>
        <p:grpSpPr>
          <a:xfrm>
            <a:off x="376934" y="1557338"/>
            <a:ext cx="5977231" cy="5178257"/>
            <a:chOff x="3733654" y="698183"/>
            <a:chExt cx="5977231" cy="517825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6ABEC47-91A2-4529-BC9B-FC8E8782D92C}"/>
                </a:ext>
              </a:extLst>
            </p:cNvPr>
            <p:cNvGrpSpPr/>
            <p:nvPr/>
          </p:nvGrpSpPr>
          <p:grpSpPr>
            <a:xfrm>
              <a:off x="3733689" y="698183"/>
              <a:ext cx="5977196" cy="5178257"/>
              <a:chOff x="5881429" y="1525909"/>
              <a:chExt cx="5977196" cy="5178257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124DF5B-F1B7-43B6-96E2-CC1F89FD9D3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881429" y="1895838"/>
                <a:ext cx="5977196" cy="4808328"/>
                <a:chOff x="-14229021" y="-27587212"/>
                <a:chExt cx="47200445" cy="37970179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FA29EC68-442C-4728-B873-2C646719FBBC}"/>
                    </a:ext>
                  </a:extLst>
                </p:cNvPr>
                <p:cNvSpPr/>
                <p:nvPr/>
              </p:nvSpPr>
              <p:spPr>
                <a:xfrm>
                  <a:off x="-14229021" y="-27587212"/>
                  <a:ext cx="47200445" cy="377186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A4E60C97-59BE-4619-A6D1-EEC9F6F787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87370" y="-2443818"/>
                  <a:ext cx="20270297" cy="12567582"/>
                </a:xfrm>
                <a:prstGeom prst="rect">
                  <a:avLst/>
                </a:prstGeom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7682F401-7A4C-4E50-94BC-FF5E792CC9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73612" y="-15016218"/>
                  <a:ext cx="20278068" cy="12572400"/>
                </a:xfrm>
                <a:prstGeom prst="rect">
                  <a:avLst/>
                </a:prstGeom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B76245E9-D181-41D4-A1E2-C75EB1AD5A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988078" y="-15019232"/>
                  <a:ext cx="20529592" cy="12830999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E50A4DD0-CE19-408C-9B94-881A905D53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572401" y="-2188233"/>
                  <a:ext cx="20113915" cy="12571200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0B4E70BC-AF00-4615-8830-05D2FF4431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67625" y="-27583800"/>
                  <a:ext cx="20279035" cy="12573000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A92DB26D-4E47-4C35-955B-7D57F2F848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572401" y="-27585206"/>
                  <a:ext cx="20113915" cy="12571200"/>
                </a:xfrm>
                <a:prstGeom prst="rect">
                  <a:avLst/>
                </a:prstGeom>
              </p:spPr>
            </p:pic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9D9373ED-19AB-445A-9D5D-BA2962DCD75A}"/>
                    </a:ext>
                  </a:extLst>
                </p:cNvPr>
                <p:cNvSpPr/>
                <p:nvPr/>
              </p:nvSpPr>
              <p:spPr>
                <a:xfrm>
                  <a:off x="-10035686" y="-10817794"/>
                  <a:ext cx="4190400" cy="4190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FD5DB970-AC96-4D82-9E2A-2D1B2E1AD725}"/>
                    </a:ext>
                  </a:extLst>
                </p:cNvPr>
                <p:cNvSpPr/>
                <p:nvPr/>
              </p:nvSpPr>
              <p:spPr>
                <a:xfrm>
                  <a:off x="-10035686" y="1755806"/>
                  <a:ext cx="4190400" cy="4190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48D5A4C-7E59-4B00-BDD5-30DA5FDE0A77}"/>
                    </a:ext>
                  </a:extLst>
                </p:cNvPr>
                <p:cNvSpPr/>
                <p:nvPr/>
              </p:nvSpPr>
              <p:spPr>
                <a:xfrm>
                  <a:off x="-5847371" y="5940994"/>
                  <a:ext cx="4190400" cy="4190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A5DB1165-65A8-4B22-8417-BDD440768358}"/>
                    </a:ext>
                  </a:extLst>
                </p:cNvPr>
                <p:cNvSpPr/>
                <p:nvPr/>
              </p:nvSpPr>
              <p:spPr>
                <a:xfrm>
                  <a:off x="-5842000" y="-6628800"/>
                  <a:ext cx="4190400" cy="41904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255D6AC-C11A-4D64-8BF8-C5F43B315CDD}"/>
                    </a:ext>
                  </a:extLst>
                </p:cNvPr>
                <p:cNvSpPr/>
                <p:nvPr/>
              </p:nvSpPr>
              <p:spPr>
                <a:xfrm>
                  <a:off x="-10032700" y="-23392200"/>
                  <a:ext cx="4190400" cy="41904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9C5961C5-C3F6-4BCD-920F-D82BE08CBE33}"/>
                    </a:ext>
                  </a:extLst>
                </p:cNvPr>
                <p:cNvSpPr/>
                <p:nvPr/>
              </p:nvSpPr>
              <p:spPr>
                <a:xfrm>
                  <a:off x="-5842000" y="-19201200"/>
                  <a:ext cx="4190400" cy="41904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4E65849E-5396-4521-8AE6-EB34DEDBB4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flipV="1">
                  <a:off x="-10055436" y="-10835356"/>
                  <a:ext cx="4188312" cy="4194416"/>
                </a:xfrm>
                <a:prstGeom prst="rect">
                  <a:avLst/>
                </a:prstGeom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6A63CF76-8A4E-4853-8101-21E4410FC5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flipV="1">
                  <a:off x="-10064565" y="1725504"/>
                  <a:ext cx="4188312" cy="4194416"/>
                </a:xfrm>
                <a:prstGeom prst="rect">
                  <a:avLst/>
                </a:prstGeom>
              </p:spPr>
            </p:pic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1C115D4-6ED4-4C74-A20F-4DB8081D8E05}"/>
                  </a:ext>
                </a:extLst>
              </p:cNvPr>
              <p:cNvSpPr txBox="1"/>
              <p:nvPr/>
            </p:nvSpPr>
            <p:spPr>
              <a:xfrm>
                <a:off x="5881746" y="1525909"/>
                <a:ext cx="15920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DMD Stack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9D9BDE8-F93F-45DE-B50D-AA59BBCC8921}"/>
                  </a:ext>
                </a:extLst>
              </p:cNvPr>
              <p:cNvSpPr txBox="1"/>
              <p:nvPr/>
            </p:nvSpPr>
            <p:spPr>
              <a:xfrm>
                <a:off x="7697446" y="1525909"/>
                <a:ext cx="20774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Experimental Profile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506B5B-B0A6-463B-9F67-00C418A21676}"/>
                  </a:ext>
                </a:extLst>
              </p:cNvPr>
              <p:cNvSpPr txBox="1"/>
              <p:nvPr/>
            </p:nvSpPr>
            <p:spPr>
              <a:xfrm>
                <a:off x="9778035" y="1525909"/>
                <a:ext cx="20774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Generated Profile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CC2AC2A-05B9-4B2E-84EC-7911D0F69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V="1">
              <a:off x="3739479" y="1071685"/>
              <a:ext cx="525569" cy="52556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678AB36-8ED2-47A5-872E-0DAE0CB0C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V="1">
              <a:off x="3736732" y="2668615"/>
              <a:ext cx="525569" cy="5255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10C3E7C-B5E3-4ABA-A329-6FC443AA8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V="1">
              <a:off x="3733654" y="4254497"/>
              <a:ext cx="525569" cy="52556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0345142-7A40-4CA8-AA96-3E002131C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V="1">
              <a:off x="4791436" y="5309359"/>
              <a:ext cx="529200" cy="52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7569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fld id="{38273FD5-EC99-4EC0-8E78-D5EF3B156D0B}" type="slidenum">
              <a:rPr lang="en-GB" altLang="en-US" sz="1200" smtClean="0">
                <a:latin typeface="Lucida Sans" panose="020B0602030504020204" pitchFamily="34" charset="0"/>
              </a:rPr>
              <a:pPr>
                <a:spcAft>
                  <a:spcPct val="0"/>
                </a:spcAft>
                <a:buFontTx/>
                <a:buNone/>
              </a:pPr>
              <a:t>2</a:t>
            </a:fld>
            <a:endParaRPr lang="en-GB" altLang="en-US" sz="1200">
              <a:latin typeface="Lucida Sans" panose="020B0602030504020204" pitchFamily="34" charset="0"/>
            </a:endParaRPr>
          </a:p>
        </p:txBody>
      </p: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361950" y="1752600"/>
            <a:ext cx="8020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2800"/>
              </a:lnSpc>
              <a:spcAft>
                <a:spcPct val="0"/>
              </a:spcAft>
              <a:buFont typeface="Times" panose="02020603050405020304" pitchFamily="18" charset="0"/>
              <a:buChar char="•"/>
            </a:pPr>
            <a:endParaRPr lang="en-US" altLang="en-US">
              <a:solidFill>
                <a:srgbClr val="2D3F49"/>
              </a:solidFill>
            </a:endParaRPr>
          </a:p>
        </p:txBody>
      </p:sp>
      <p:sp>
        <p:nvSpPr>
          <p:cNvPr id="2253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Outline</a:t>
            </a:r>
          </a:p>
        </p:txBody>
      </p:sp>
      <p:sp>
        <p:nvSpPr>
          <p:cNvPr id="22533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Motivation</a:t>
            </a:r>
          </a:p>
          <a:p>
            <a:pPr eaLnBrk="1" hangingPunct="1"/>
            <a:r>
              <a:rPr lang="en-GB" altLang="en-US" dirty="0"/>
              <a:t>Introduction to neural networks</a:t>
            </a:r>
          </a:p>
          <a:p>
            <a:pPr eaLnBrk="1" hangingPunct="1"/>
            <a:r>
              <a:rPr lang="en-GB" altLang="en-US" dirty="0"/>
              <a:t>Using a digital micromirror device (DMD), as an </a:t>
            </a:r>
            <a:r>
              <a:rPr lang="en-GB" altLang="en-US" dirty="0">
                <a:solidFill>
                  <a:srgbClr val="0070C0"/>
                </a:solidFill>
              </a:rPr>
              <a:t>intensity spatial light modulator</a:t>
            </a:r>
            <a:r>
              <a:rPr lang="en-GB" altLang="en-US" dirty="0"/>
              <a:t>, for laser machining</a:t>
            </a:r>
          </a:p>
          <a:p>
            <a:pPr eaLnBrk="1" hangingPunct="1"/>
            <a:r>
              <a:rPr lang="en-GB" altLang="en-US" dirty="0"/>
              <a:t>Training a neural network to </a:t>
            </a:r>
            <a:r>
              <a:rPr lang="en-GB" altLang="en-US" dirty="0">
                <a:solidFill>
                  <a:srgbClr val="00B050"/>
                </a:solidFill>
              </a:rPr>
              <a:t>predict the outcome of laser machining</a:t>
            </a:r>
          </a:p>
          <a:p>
            <a:pPr eaLnBrk="1" hangingPunct="1"/>
            <a:r>
              <a:rPr lang="en-GB" altLang="en-US" dirty="0"/>
              <a:t>Conclusions</a:t>
            </a:r>
          </a:p>
          <a:p>
            <a:pPr eaLnBrk="1" hangingPunct="1"/>
            <a:endParaRPr lang="en-GB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Extension to 3-pulse prediction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D5AF119A-04F0-4CD9-AEBE-112A65133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6" y="2132856"/>
            <a:ext cx="2446363" cy="4248472"/>
          </a:xfrm>
          <a:prstGeom prst="rect">
            <a:avLst/>
          </a:prstGeom>
          <a:solidFill>
            <a:srgbClr val="7030A0">
              <a:alpha val="6000"/>
            </a:srgbClr>
          </a:solidFill>
          <a:ln>
            <a:noFill/>
          </a:ln>
        </p:spPr>
        <p:txBody>
          <a:bodyPr lIns="0"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811213" indent="-288925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2192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27188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en-GB" altLang="en-US" sz="1800" dirty="0"/>
              <a:t>The network has never seen this experimental data.</a:t>
            </a:r>
          </a:p>
          <a:p>
            <a:pPr eaLnBrk="1" hangingPunct="1">
              <a:buNone/>
            </a:pPr>
            <a:r>
              <a:rPr lang="en-GB" altLang="en-US" sz="1800" dirty="0"/>
              <a:t>However, the profiles generated by the neural network match the experimental results.</a:t>
            </a:r>
          </a:p>
          <a:p>
            <a:pPr eaLnBrk="1" hangingPunct="1">
              <a:buNone/>
            </a:pPr>
            <a:r>
              <a:rPr lang="en-GB" altLang="en-US" sz="1800" u="sng" dirty="0">
                <a:solidFill>
                  <a:srgbClr val="7030A0"/>
                </a:solidFill>
              </a:rPr>
              <a:t>Neural network confirmed to correctly simulate multiple pulse femtosecond ablation</a:t>
            </a:r>
          </a:p>
          <a:p>
            <a:pPr eaLnBrk="1" hangingPunct="1">
              <a:buNone/>
            </a:pPr>
            <a:endParaRPr lang="en-GB" altLang="en-US" sz="1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0C2FE2-C0AA-4CFC-A9B7-AE486DD2A86A}"/>
              </a:ext>
            </a:extLst>
          </p:cNvPr>
          <p:cNvGrpSpPr/>
          <p:nvPr/>
        </p:nvGrpSpPr>
        <p:grpSpPr>
          <a:xfrm>
            <a:off x="376934" y="1557338"/>
            <a:ext cx="5977231" cy="5178257"/>
            <a:chOff x="3733654" y="698183"/>
            <a:chExt cx="5977231" cy="517825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6ABEC47-91A2-4529-BC9B-FC8E8782D92C}"/>
                </a:ext>
              </a:extLst>
            </p:cNvPr>
            <p:cNvGrpSpPr/>
            <p:nvPr/>
          </p:nvGrpSpPr>
          <p:grpSpPr>
            <a:xfrm>
              <a:off x="3733689" y="698183"/>
              <a:ext cx="5977196" cy="5178257"/>
              <a:chOff x="5881429" y="1525909"/>
              <a:chExt cx="5977196" cy="5178257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124DF5B-F1B7-43B6-96E2-CC1F89FD9D3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881429" y="1895838"/>
                <a:ext cx="5977196" cy="4808328"/>
                <a:chOff x="-14229021" y="-27587212"/>
                <a:chExt cx="47200445" cy="37970179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FA29EC68-442C-4728-B873-2C646719FBBC}"/>
                    </a:ext>
                  </a:extLst>
                </p:cNvPr>
                <p:cNvSpPr/>
                <p:nvPr/>
              </p:nvSpPr>
              <p:spPr>
                <a:xfrm>
                  <a:off x="-14229021" y="-27587212"/>
                  <a:ext cx="47200445" cy="377186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A4E60C97-59BE-4619-A6D1-EEC9F6F787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87370" y="-2443818"/>
                  <a:ext cx="20270297" cy="12567582"/>
                </a:xfrm>
                <a:prstGeom prst="rect">
                  <a:avLst/>
                </a:prstGeom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7682F401-7A4C-4E50-94BC-FF5E792CC9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73612" y="-15016218"/>
                  <a:ext cx="20278068" cy="12572400"/>
                </a:xfrm>
                <a:prstGeom prst="rect">
                  <a:avLst/>
                </a:prstGeom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B76245E9-D181-41D4-A1E2-C75EB1AD5A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988078" y="-15019232"/>
                  <a:ext cx="20529592" cy="12830999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E50A4DD0-CE19-408C-9B94-881A905D53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572401" y="-2188233"/>
                  <a:ext cx="20113915" cy="12571200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0B4E70BC-AF00-4615-8830-05D2FF4431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67625" y="-27583800"/>
                  <a:ext cx="20279035" cy="12573000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A92DB26D-4E47-4C35-955B-7D57F2F848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572401" y="-27585206"/>
                  <a:ext cx="20113915" cy="12571200"/>
                </a:xfrm>
                <a:prstGeom prst="rect">
                  <a:avLst/>
                </a:prstGeom>
              </p:spPr>
            </p:pic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9D9373ED-19AB-445A-9D5D-BA2962DCD75A}"/>
                    </a:ext>
                  </a:extLst>
                </p:cNvPr>
                <p:cNvSpPr/>
                <p:nvPr/>
              </p:nvSpPr>
              <p:spPr>
                <a:xfrm>
                  <a:off x="-10035686" y="-10817794"/>
                  <a:ext cx="4190400" cy="4190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FD5DB970-AC96-4D82-9E2A-2D1B2E1AD725}"/>
                    </a:ext>
                  </a:extLst>
                </p:cNvPr>
                <p:cNvSpPr/>
                <p:nvPr/>
              </p:nvSpPr>
              <p:spPr>
                <a:xfrm>
                  <a:off x="-10035686" y="1755806"/>
                  <a:ext cx="4190400" cy="4190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48D5A4C-7E59-4B00-BDD5-30DA5FDE0A77}"/>
                    </a:ext>
                  </a:extLst>
                </p:cNvPr>
                <p:cNvSpPr/>
                <p:nvPr/>
              </p:nvSpPr>
              <p:spPr>
                <a:xfrm>
                  <a:off x="-5847371" y="5940994"/>
                  <a:ext cx="4190400" cy="4190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A5DB1165-65A8-4B22-8417-BDD440768358}"/>
                    </a:ext>
                  </a:extLst>
                </p:cNvPr>
                <p:cNvSpPr/>
                <p:nvPr/>
              </p:nvSpPr>
              <p:spPr>
                <a:xfrm>
                  <a:off x="-5842000" y="-6628800"/>
                  <a:ext cx="4190400" cy="41904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255D6AC-C11A-4D64-8BF8-C5F43B315CDD}"/>
                    </a:ext>
                  </a:extLst>
                </p:cNvPr>
                <p:cNvSpPr/>
                <p:nvPr/>
              </p:nvSpPr>
              <p:spPr>
                <a:xfrm>
                  <a:off x="-10032700" y="-23392200"/>
                  <a:ext cx="4190400" cy="41904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9C5961C5-C3F6-4BCD-920F-D82BE08CBE33}"/>
                    </a:ext>
                  </a:extLst>
                </p:cNvPr>
                <p:cNvSpPr/>
                <p:nvPr/>
              </p:nvSpPr>
              <p:spPr>
                <a:xfrm>
                  <a:off x="-5842000" y="-19201200"/>
                  <a:ext cx="4190400" cy="41904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4E65849E-5396-4521-8AE6-EB34DEDBB4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flipV="1">
                  <a:off x="-10055436" y="-10835356"/>
                  <a:ext cx="4188312" cy="4194416"/>
                </a:xfrm>
                <a:prstGeom prst="rect">
                  <a:avLst/>
                </a:prstGeom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6A63CF76-8A4E-4853-8101-21E4410FC5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flipV="1">
                  <a:off x="-10064565" y="1725504"/>
                  <a:ext cx="4188312" cy="4194416"/>
                </a:xfrm>
                <a:prstGeom prst="rect">
                  <a:avLst/>
                </a:prstGeom>
              </p:spPr>
            </p:pic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1C115D4-6ED4-4C74-A20F-4DB8081D8E05}"/>
                  </a:ext>
                </a:extLst>
              </p:cNvPr>
              <p:cNvSpPr txBox="1"/>
              <p:nvPr/>
            </p:nvSpPr>
            <p:spPr>
              <a:xfrm>
                <a:off x="5881746" y="1525909"/>
                <a:ext cx="15920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DMD Stack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9D9BDE8-F93F-45DE-B50D-AA59BBCC8921}"/>
                  </a:ext>
                </a:extLst>
              </p:cNvPr>
              <p:cNvSpPr txBox="1"/>
              <p:nvPr/>
            </p:nvSpPr>
            <p:spPr>
              <a:xfrm>
                <a:off x="7697446" y="1525909"/>
                <a:ext cx="20774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Experimental Profile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506B5B-B0A6-463B-9F67-00C418A21676}"/>
                  </a:ext>
                </a:extLst>
              </p:cNvPr>
              <p:cNvSpPr txBox="1"/>
              <p:nvPr/>
            </p:nvSpPr>
            <p:spPr>
              <a:xfrm>
                <a:off x="9778035" y="1525909"/>
                <a:ext cx="20774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Generated Profile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CC2AC2A-05B9-4B2E-84EC-7911D0F69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V="1">
              <a:off x="3739479" y="1071685"/>
              <a:ext cx="525569" cy="52556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678AB36-8ED2-47A5-872E-0DAE0CB0C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V="1">
              <a:off x="3736732" y="2668615"/>
              <a:ext cx="525569" cy="5255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10C3E7C-B5E3-4ABA-A329-6FC443AA8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V="1">
              <a:off x="3733654" y="4254497"/>
              <a:ext cx="525569" cy="52556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0345142-7A40-4CA8-AA96-3E002131C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V="1">
              <a:off x="4791436" y="5309359"/>
              <a:ext cx="529200" cy="52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2817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F6E215B8-6905-4876-803C-04801A114890}"/>
              </a:ext>
            </a:extLst>
          </p:cNvPr>
          <p:cNvGrpSpPr/>
          <p:nvPr/>
        </p:nvGrpSpPr>
        <p:grpSpPr>
          <a:xfrm>
            <a:off x="419767" y="4284305"/>
            <a:ext cx="5332279" cy="2304256"/>
            <a:chOff x="-8369300" y="-3174596"/>
            <a:chExt cx="45135971" cy="19504762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04875CB-4F6D-4DD5-B53F-4A2E5788F743}"/>
                </a:ext>
              </a:extLst>
            </p:cNvPr>
            <p:cNvSpPr/>
            <p:nvPr/>
          </p:nvSpPr>
          <p:spPr>
            <a:xfrm>
              <a:off x="-8369300" y="-3174595"/>
              <a:ext cx="45135970" cy="19504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0" name="Content Placeholder 11">
              <a:extLst>
                <a:ext uri="{FF2B5EF4-FFF2-40B4-BE49-F238E27FC236}">
                  <a16:creationId xmlns:a16="http://schemas.microsoft.com/office/drawing/2014/main" id="{DDEE56AA-BC4D-4F26-BC30-F1C6308E0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7373" y="-3174596"/>
              <a:ext cx="31459298" cy="19504762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C18079A-E3EC-4BC4-8014-A0B104638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8369300" y="-3174596"/>
              <a:ext cx="6501587" cy="6501587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54BC53C-DB08-47AC-9814-02C4B084F13B}"/>
                </a:ext>
              </a:extLst>
            </p:cNvPr>
            <p:cNvSpPr/>
            <p:nvPr/>
          </p:nvSpPr>
          <p:spPr>
            <a:xfrm>
              <a:off x="-1867713" y="3326993"/>
              <a:ext cx="6489297" cy="65015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02D88FC-7AC3-4476-BE6C-DFC6EB801041}"/>
                </a:ext>
              </a:extLst>
            </p:cNvPr>
            <p:cNvSpPr/>
            <p:nvPr/>
          </p:nvSpPr>
          <p:spPr>
            <a:xfrm>
              <a:off x="4621584" y="9828578"/>
              <a:ext cx="6489297" cy="65015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C413846-B17B-4816-9432-F923FC56BDEC}"/>
              </a:ext>
            </a:extLst>
          </p:cNvPr>
          <p:cNvGrpSpPr/>
          <p:nvPr/>
        </p:nvGrpSpPr>
        <p:grpSpPr>
          <a:xfrm>
            <a:off x="419766" y="1778139"/>
            <a:ext cx="5220868" cy="2256111"/>
            <a:chOff x="-8369300" y="-3174597"/>
            <a:chExt cx="45135970" cy="1950476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1262ABF-0F85-4925-9722-F63B0527D6C2}"/>
                </a:ext>
              </a:extLst>
            </p:cNvPr>
            <p:cNvSpPr/>
            <p:nvPr/>
          </p:nvSpPr>
          <p:spPr>
            <a:xfrm>
              <a:off x="-8369300" y="-3174595"/>
              <a:ext cx="45135970" cy="19504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4" name="Content Placeholder 11">
              <a:extLst>
                <a:ext uri="{FF2B5EF4-FFF2-40B4-BE49-F238E27FC236}">
                  <a16:creationId xmlns:a16="http://schemas.microsoft.com/office/drawing/2014/main" id="{5337B82A-3CE9-45DF-BF78-89033F3A9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7377" y="-3174597"/>
              <a:ext cx="31459293" cy="1950475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B9ADEAD-7223-40B6-BD62-83564358B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8369300" y="-3174596"/>
              <a:ext cx="6501587" cy="6501587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CB3D330-959C-4F2D-819E-8DACE26C9224}"/>
                </a:ext>
              </a:extLst>
            </p:cNvPr>
            <p:cNvSpPr/>
            <p:nvPr/>
          </p:nvSpPr>
          <p:spPr>
            <a:xfrm>
              <a:off x="-1867713" y="3326990"/>
              <a:ext cx="6489297" cy="65015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68EFA47-5B05-4375-B159-40983B5D322F}"/>
                </a:ext>
              </a:extLst>
            </p:cNvPr>
            <p:cNvSpPr/>
            <p:nvPr/>
          </p:nvSpPr>
          <p:spPr>
            <a:xfrm>
              <a:off x="4621584" y="9828575"/>
              <a:ext cx="6489297" cy="65015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Extension to 3-pulse prediction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D5AF119A-04F0-4CD9-AEBE-112A65133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6" y="2132856"/>
            <a:ext cx="2446363" cy="4248472"/>
          </a:xfrm>
          <a:prstGeom prst="rect">
            <a:avLst/>
          </a:prstGeom>
          <a:solidFill>
            <a:srgbClr val="7030A0">
              <a:alpha val="6000"/>
            </a:srgbClr>
          </a:solidFill>
          <a:ln>
            <a:noFill/>
          </a:ln>
        </p:spPr>
        <p:txBody>
          <a:bodyPr lIns="0"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811213" indent="-288925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2192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27188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en-GB" altLang="en-US" sz="2000" dirty="0"/>
              <a:t>The neural network can then used to simulate femtosecond ablation using any set of DMD patterns.</a:t>
            </a:r>
          </a:p>
          <a:p>
            <a:pPr eaLnBrk="1" hangingPunct="1">
              <a:buNone/>
            </a:pPr>
            <a:r>
              <a:rPr lang="en-GB" altLang="en-US" sz="2000" dirty="0"/>
              <a:t>Here, showing machining with a single pulse, with ring patterns</a:t>
            </a:r>
          </a:p>
        </p:txBody>
      </p:sp>
    </p:spTree>
    <p:extLst>
      <p:ext uri="{BB962C8B-B14F-4D97-AF65-F5344CB8AC3E}">
        <p14:creationId xmlns:p14="http://schemas.microsoft.com/office/powerpoint/2010/main" val="1672936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Extension to 3-pulse prediction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D5AF119A-04F0-4CD9-AEBE-112A65133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6" y="2132856"/>
            <a:ext cx="2446363" cy="4248472"/>
          </a:xfrm>
          <a:prstGeom prst="rect">
            <a:avLst/>
          </a:prstGeom>
          <a:solidFill>
            <a:srgbClr val="7030A0">
              <a:alpha val="6000"/>
            </a:srgbClr>
          </a:solidFill>
          <a:ln>
            <a:noFill/>
          </a:ln>
        </p:spPr>
        <p:txBody>
          <a:bodyPr lIns="0"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811213" indent="-288925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2192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27188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en-GB" altLang="en-US" dirty="0"/>
              <a:t>The prediction from</a:t>
            </a:r>
          </a:p>
          <a:p>
            <a:pPr eaLnBrk="1" hangingPunct="1">
              <a:buNone/>
            </a:pPr>
            <a:r>
              <a:rPr lang="en-GB" altLang="en-US" u="sng" dirty="0"/>
              <a:t>one pulse with three rings</a:t>
            </a:r>
          </a:p>
          <a:p>
            <a:pPr eaLnBrk="1" hangingPunct="1">
              <a:buNone/>
            </a:pPr>
            <a:r>
              <a:rPr lang="en-GB" altLang="en-US" dirty="0"/>
              <a:t>and</a:t>
            </a:r>
          </a:p>
          <a:p>
            <a:pPr eaLnBrk="1" hangingPunct="1">
              <a:buNone/>
            </a:pPr>
            <a:r>
              <a:rPr lang="en-GB" altLang="en-US" u="sng" dirty="0"/>
              <a:t>three pulses with one ring each</a:t>
            </a:r>
          </a:p>
          <a:p>
            <a:pPr eaLnBrk="1" hangingPunct="1">
              <a:buNone/>
            </a:pPr>
            <a:r>
              <a:rPr lang="en-GB" altLang="en-US" dirty="0">
                <a:solidFill>
                  <a:srgbClr val="7030A0"/>
                </a:solidFill>
              </a:rPr>
              <a:t>are identical</a:t>
            </a:r>
            <a:r>
              <a:rPr lang="en-GB" altLang="en-US" dirty="0"/>
              <a:t>.</a:t>
            </a:r>
          </a:p>
          <a:p>
            <a:pPr eaLnBrk="1" hangingPunct="1">
              <a:buNone/>
            </a:pPr>
            <a:endParaRPr lang="en-GB" altLang="en-US" sz="1800" dirty="0"/>
          </a:p>
          <a:p>
            <a:pPr eaLnBrk="1" hangingPunct="1">
              <a:buNone/>
            </a:pPr>
            <a:endParaRPr lang="en-GB" altLang="en-US" sz="1800" dirty="0"/>
          </a:p>
          <a:p>
            <a:pPr eaLnBrk="1" hangingPunct="1">
              <a:buNone/>
            </a:pPr>
            <a:endParaRPr lang="en-GB" altLang="en-US" sz="1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FE1D1E4-A8E8-49AF-BB80-8566989828D0}"/>
              </a:ext>
            </a:extLst>
          </p:cNvPr>
          <p:cNvGrpSpPr/>
          <p:nvPr/>
        </p:nvGrpSpPr>
        <p:grpSpPr>
          <a:xfrm>
            <a:off x="419766" y="4284306"/>
            <a:ext cx="5332280" cy="2304256"/>
            <a:chOff x="-8521700" y="-3326995"/>
            <a:chExt cx="45135970" cy="1950476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E28E943-F6B8-4C37-AF3D-67AEAD192475}"/>
                </a:ext>
              </a:extLst>
            </p:cNvPr>
            <p:cNvSpPr/>
            <p:nvPr/>
          </p:nvSpPr>
          <p:spPr>
            <a:xfrm>
              <a:off x="-8521700" y="-3326995"/>
              <a:ext cx="45135970" cy="19504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61E516D-0A1B-4CCA-B984-3408CB3AC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4973" y="-3326994"/>
              <a:ext cx="31459297" cy="1950476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99C8448-595B-4236-9427-AD8EF8E85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8521700" y="-3326994"/>
              <a:ext cx="6501587" cy="650158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412A9F4-7D95-4D98-87D8-44362FCE9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020113" y="3174593"/>
              <a:ext cx="6501587" cy="650158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26015E0-6276-4566-A192-C457B5CD2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81474" y="9676180"/>
              <a:ext cx="6501587" cy="6501587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46F363-FE95-4FA2-85E0-6FB29B4926C3}"/>
              </a:ext>
            </a:extLst>
          </p:cNvPr>
          <p:cNvGrpSpPr/>
          <p:nvPr/>
        </p:nvGrpSpPr>
        <p:grpSpPr>
          <a:xfrm>
            <a:off x="419767" y="1768694"/>
            <a:ext cx="5332279" cy="2304256"/>
            <a:chOff x="-8521700" y="4445405"/>
            <a:chExt cx="45135970" cy="1950476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A9EA32D-7D43-4E0B-89E2-155C880EF823}"/>
                </a:ext>
              </a:extLst>
            </p:cNvPr>
            <p:cNvSpPr/>
            <p:nvPr/>
          </p:nvSpPr>
          <p:spPr>
            <a:xfrm>
              <a:off x="-8521700" y="4445405"/>
              <a:ext cx="45135970" cy="19504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Content Placeholder 11">
              <a:extLst>
                <a:ext uri="{FF2B5EF4-FFF2-40B4-BE49-F238E27FC236}">
                  <a16:creationId xmlns:a16="http://schemas.microsoft.com/office/drawing/2014/main" id="{60191323-168F-4024-BB2B-2F575866C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4975" y="4445405"/>
              <a:ext cx="31459295" cy="1950476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3DC721-6E7F-4C6E-B5F4-841FA790503D}"/>
                </a:ext>
              </a:extLst>
            </p:cNvPr>
            <p:cNvSpPr/>
            <p:nvPr/>
          </p:nvSpPr>
          <p:spPr>
            <a:xfrm>
              <a:off x="-2020113" y="10946993"/>
              <a:ext cx="6489297" cy="65015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8885C6A-6572-4B90-8430-F033BA8CD119}"/>
                </a:ext>
              </a:extLst>
            </p:cNvPr>
            <p:cNvSpPr/>
            <p:nvPr/>
          </p:nvSpPr>
          <p:spPr>
            <a:xfrm>
              <a:off x="4469184" y="17448577"/>
              <a:ext cx="6489297" cy="65015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A9508E8-6C8E-4FD0-BD52-979BE8263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8521700" y="4445405"/>
              <a:ext cx="6501587" cy="6501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2892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“reverse” is also possible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A63D95-713A-4CB6-B1C6-132E4231E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98985"/>
            <a:ext cx="6234292" cy="469776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33506E7-3F32-4058-BAB1-8328636B0F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210" t="34525" r="28741" b="50465"/>
          <a:stretch/>
        </p:blipFill>
        <p:spPr>
          <a:xfrm>
            <a:off x="2339752" y="3573016"/>
            <a:ext cx="2088232" cy="50405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6204937-840B-4C54-850F-365E693615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210" t="34525" r="28741" b="50465"/>
          <a:stretch/>
        </p:blipFill>
        <p:spPr>
          <a:xfrm>
            <a:off x="2627784" y="5949949"/>
            <a:ext cx="1728192" cy="37586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0D0E9F8-AD02-4B8E-B8BE-B002390EAD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210" t="34525" r="28741" b="50465"/>
          <a:stretch/>
        </p:blipFill>
        <p:spPr>
          <a:xfrm>
            <a:off x="280492" y="1844824"/>
            <a:ext cx="1193275" cy="36004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DA8A911-B0CD-402F-85A0-5D1D0A8EAE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210" t="34525" r="28741" b="50465"/>
          <a:stretch/>
        </p:blipFill>
        <p:spPr>
          <a:xfrm>
            <a:off x="284287" y="4221088"/>
            <a:ext cx="1193275" cy="360040"/>
          </a:xfrm>
          <a:prstGeom prst="rect">
            <a:avLst/>
          </a:prstGeom>
        </p:spPr>
      </p:pic>
      <p:sp>
        <p:nvSpPr>
          <p:cNvPr id="40" name="Rectangle 15">
            <a:extLst>
              <a:ext uri="{FF2B5EF4-FFF2-40B4-BE49-F238E27FC236}">
                <a16:creationId xmlns:a16="http://schemas.microsoft.com/office/drawing/2014/main" id="{0B4E589C-32CB-414E-94A0-931B6360E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232" y="1836581"/>
            <a:ext cx="2199481" cy="4616755"/>
          </a:xfrm>
          <a:prstGeom prst="rect">
            <a:avLst/>
          </a:prstGeom>
          <a:solidFill>
            <a:srgbClr val="7030A0">
              <a:alpha val="6000"/>
            </a:srgbClr>
          </a:solidFill>
          <a:ln>
            <a:noFill/>
          </a:ln>
        </p:spPr>
        <p:txBody>
          <a:bodyPr lIns="0"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811213" indent="-288925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2192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27188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None/>
            </a:pPr>
            <a:r>
              <a:rPr lang="en-GB" altLang="en-US" sz="1800" dirty="0"/>
              <a:t>We can also train a neural network to perform the </a:t>
            </a:r>
            <a:r>
              <a:rPr lang="en-GB" altLang="en-US" sz="1800" dirty="0">
                <a:solidFill>
                  <a:srgbClr val="00B0F0"/>
                </a:solidFill>
              </a:rPr>
              <a:t>“reverse” </a:t>
            </a:r>
            <a:r>
              <a:rPr lang="en-GB" altLang="en-US" sz="1800" dirty="0"/>
              <a:t>calculation:</a:t>
            </a:r>
          </a:p>
          <a:p>
            <a:pPr eaLnBrk="1" hangingPunct="1">
              <a:buNone/>
            </a:pPr>
            <a:r>
              <a:rPr lang="en-GB" altLang="en-US" sz="1800" dirty="0"/>
              <a:t>i.e. for a desired sample profile, what beam shape do we need?</a:t>
            </a:r>
          </a:p>
          <a:p>
            <a:pPr eaLnBrk="1" hangingPunct="1">
              <a:buNone/>
            </a:pPr>
            <a:r>
              <a:rPr lang="en-GB" altLang="en-US" sz="1600" i="1" dirty="0"/>
              <a:t>McDonnell et al. "Identification of spatial intensity profiles from femtosecond", accepted Optics Express (2021)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07B827-D424-43FD-B3C7-D66A3DCE9D79}"/>
              </a:ext>
            </a:extLst>
          </p:cNvPr>
          <p:cNvSpPr/>
          <p:nvPr/>
        </p:nvSpPr>
        <p:spPr bwMode="auto">
          <a:xfrm>
            <a:off x="280492" y="4221088"/>
            <a:ext cx="6163716" cy="22322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A8B4C3-EE9B-48D2-96CF-9FC901BC1A04}"/>
              </a:ext>
            </a:extLst>
          </p:cNvPr>
          <p:cNvSpPr/>
          <p:nvPr/>
        </p:nvSpPr>
        <p:spPr bwMode="auto">
          <a:xfrm>
            <a:off x="6618627" y="1874038"/>
            <a:ext cx="2199481" cy="457929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9256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Conclusions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A CNN was trained in order to predict the outcome of laser machining. </a:t>
            </a:r>
          </a:p>
          <a:p>
            <a:r>
              <a:rPr lang="en-GB" altLang="en-US" dirty="0">
                <a:solidFill>
                  <a:srgbClr val="7030A0"/>
                </a:solidFill>
              </a:rPr>
              <a:t>Importantly, there was no need for any information regarding the underlying physical processes</a:t>
            </a:r>
            <a:r>
              <a:rPr lang="en-GB" altLang="en-US" dirty="0"/>
              <a:t>.</a:t>
            </a:r>
            <a:endParaRPr lang="en-GB" altLang="en-US" dirty="0">
              <a:solidFill>
                <a:srgbClr val="7030A0"/>
              </a:solidFill>
            </a:endParaRPr>
          </a:p>
          <a:p>
            <a:r>
              <a:rPr lang="en-GB" altLang="en-US" dirty="0"/>
              <a:t>Each prediction took </a:t>
            </a:r>
            <a:r>
              <a:rPr lang="en-GB" altLang="en-US" dirty="0">
                <a:solidFill>
                  <a:srgbClr val="00B050"/>
                </a:solidFill>
              </a:rPr>
              <a:t>~10 milliseconds</a:t>
            </a:r>
            <a:r>
              <a:rPr lang="en-GB" altLang="en-US" dirty="0"/>
              <a:t>.</a:t>
            </a:r>
          </a:p>
          <a:p>
            <a:r>
              <a:rPr lang="en-GB" altLang="en-US" dirty="0"/>
              <a:t>Industrial applications, e.g. for immediate optimisation of machining parameters for product design, via the </a:t>
            </a:r>
            <a:r>
              <a:rPr lang="en-GB" altLang="en-US" dirty="0">
                <a:solidFill>
                  <a:srgbClr val="00B0F0"/>
                </a:solidFill>
              </a:rPr>
              <a:t>“reverse” </a:t>
            </a:r>
            <a:r>
              <a:rPr lang="en-GB" altLang="en-US" dirty="0"/>
              <a:t>neural network approach.</a:t>
            </a:r>
          </a:p>
        </p:txBody>
      </p:sp>
      <p:pic>
        <p:nvPicPr>
          <p:cNvPr id="41988" name="Picture 6" descr="http://t1.gstatic.com/images?q=tbn:ANd9GcRfactxO5Qj_LfuQRrOZtYcF3urY8YbrdZz-ZrsK5v07u9aY12Hc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658" y="5815013"/>
            <a:ext cx="1875627" cy="71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69469AE-961D-4519-B4EE-34CBECD6F02B}"/>
              </a:ext>
            </a:extLst>
          </p:cNvPr>
          <p:cNvSpPr txBox="1">
            <a:spLocks/>
          </p:cNvSpPr>
          <p:nvPr/>
        </p:nvSpPr>
        <p:spPr bwMode="auto">
          <a:xfrm>
            <a:off x="4644008" y="5805264"/>
            <a:ext cx="3462683" cy="113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811213" indent="-28892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219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27188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altLang="en-US" sz="1600" kern="0" dirty="0">
                <a:solidFill>
                  <a:srgbClr val="000000"/>
                </a:solidFill>
              </a:rPr>
              <a:t>This work was supported via EPSRC:  grant numbers EP/N03368X/1, EP/N509747/1 and EP/T026197/1</a:t>
            </a:r>
            <a:endParaRPr lang="en-GB" altLang="en-US" sz="1600" b="1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fld id="{F2149361-8FFA-4148-A84A-AE715ADA79BB}" type="slidenum">
              <a:rPr lang="en-GB" altLang="en-US" sz="1200" smtClean="0">
                <a:latin typeface="Lucida Sans" panose="020B0602030504020204" pitchFamily="34" charset="0"/>
              </a:rPr>
              <a:pPr>
                <a:spcAft>
                  <a:spcPct val="0"/>
                </a:spcAft>
                <a:buFontTx/>
                <a:buNone/>
              </a:pPr>
              <a:t>3</a:t>
            </a:fld>
            <a:endParaRPr lang="en-GB" altLang="en-US" sz="1200">
              <a:latin typeface="Lucida Sans" panose="020B0602030504020204" pitchFamily="34" charset="0"/>
            </a:endParaRPr>
          </a:p>
        </p:txBody>
      </p:sp>
      <p:sp>
        <p:nvSpPr>
          <p:cNvPr id="24579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What is a Neural Network?</a:t>
            </a:r>
          </a:p>
        </p:txBody>
      </p:sp>
      <p:sp>
        <p:nvSpPr>
          <p:cNvPr id="2458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A network of nonlinear functions, with an input layer and an output layer</a:t>
            </a:r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r>
              <a:rPr lang="en-GB" altLang="en-US"/>
              <a:t>Transforms data from </a:t>
            </a:r>
            <a:r>
              <a:rPr lang="en-GB" altLang="en-US" u="sng"/>
              <a:t>one domain</a:t>
            </a:r>
            <a:r>
              <a:rPr lang="en-GB" altLang="en-US"/>
              <a:t> to </a:t>
            </a:r>
            <a:r>
              <a:rPr lang="en-GB" altLang="en-US" u="sng"/>
              <a:t>another domain</a:t>
            </a:r>
            <a:endParaRPr lang="en-GB" altLang="en-US" u="sng">
              <a:solidFill>
                <a:srgbClr val="00B050"/>
              </a:solidFill>
            </a:endParaRPr>
          </a:p>
        </p:txBody>
      </p:sp>
      <p:pic>
        <p:nvPicPr>
          <p:cNvPr id="24581" name="Picture 4" descr="Image result for neural 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565400"/>
            <a:ext cx="5473700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fld id="{B9CE889A-340E-4C2D-ACB6-2E6080EAA5F6}" type="slidenum">
              <a:rPr lang="en-GB" altLang="en-US" sz="1200" smtClean="0">
                <a:latin typeface="Lucida Sans" panose="020B0602030504020204" pitchFamily="34" charset="0"/>
              </a:rPr>
              <a:pPr>
                <a:spcAft>
                  <a:spcPct val="0"/>
                </a:spcAft>
                <a:buFontTx/>
                <a:buNone/>
              </a:pPr>
              <a:t>4</a:t>
            </a:fld>
            <a:endParaRPr lang="en-GB" altLang="en-US" sz="1200">
              <a:latin typeface="Lucida Sans" panose="020B0602030504020204" pitchFamily="34" charset="0"/>
            </a:endParaRPr>
          </a:p>
        </p:txBody>
      </p:sp>
      <p:sp>
        <p:nvSpPr>
          <p:cNvPr id="26627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What is a Neural Network?</a:t>
            </a:r>
          </a:p>
        </p:txBody>
      </p:sp>
      <p:sp>
        <p:nvSpPr>
          <p:cNvPr id="2662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We actually use variants of </a:t>
            </a:r>
            <a:r>
              <a:rPr lang="en-GB" altLang="en-US">
                <a:solidFill>
                  <a:srgbClr val="0070C0"/>
                </a:solidFill>
              </a:rPr>
              <a:t>convolutional neural networks</a:t>
            </a:r>
          </a:p>
          <a:p>
            <a:r>
              <a:rPr lang="en-GB" altLang="en-US"/>
              <a:t>As used in self-driving cars and medical diagnostics</a:t>
            </a:r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r>
              <a:rPr lang="en-GB" altLang="en-US"/>
              <a:t>The neurons in the network </a:t>
            </a:r>
            <a:r>
              <a:rPr lang="en-GB" altLang="en-US">
                <a:solidFill>
                  <a:srgbClr val="7030A0"/>
                </a:solidFill>
              </a:rPr>
              <a:t>learn</a:t>
            </a:r>
            <a:r>
              <a:rPr lang="en-GB" altLang="en-US"/>
              <a:t> to recognise objects</a:t>
            </a:r>
          </a:p>
          <a:p>
            <a:r>
              <a:rPr lang="en-GB" altLang="en-US"/>
              <a:t>Perfect for </a:t>
            </a:r>
            <a:r>
              <a:rPr lang="en-GB" altLang="en-US">
                <a:solidFill>
                  <a:srgbClr val="00B050"/>
                </a:solidFill>
              </a:rPr>
              <a:t>image data</a:t>
            </a:r>
            <a:endParaRPr lang="en-GB" altLang="en-US" u="sng">
              <a:solidFill>
                <a:srgbClr val="00B050"/>
              </a:solidFill>
            </a:endParaRPr>
          </a:p>
        </p:txBody>
      </p:sp>
      <p:pic>
        <p:nvPicPr>
          <p:cNvPr id="26629" name="Picture 2" descr="Image result for convolution neural 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4"/>
          <a:stretch>
            <a:fillRect/>
          </a:stretch>
        </p:blipFill>
        <p:spPr bwMode="auto">
          <a:xfrm>
            <a:off x="981075" y="2944813"/>
            <a:ext cx="6873875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Key Technology –Beam Shaping</a:t>
            </a:r>
          </a:p>
        </p:txBody>
      </p:sp>
      <p:pic>
        <p:nvPicPr>
          <p:cNvPr id="2867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44675"/>
            <a:ext cx="7667625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5"/>
          <p:cNvSpPr txBox="1">
            <a:spLocks noChangeArrowheads="1"/>
          </p:cNvSpPr>
          <p:nvPr/>
        </p:nvSpPr>
        <p:spPr bwMode="auto">
          <a:xfrm>
            <a:off x="350838" y="5156200"/>
            <a:ext cx="84963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811213" indent="-28892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219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27188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GB" altLang="en-US" kern="0" dirty="0"/>
              <a:t>Change the spatial intensity profile of </a:t>
            </a:r>
            <a:r>
              <a:rPr lang="en-GB" altLang="en-US" kern="0" dirty="0">
                <a:solidFill>
                  <a:srgbClr val="0070C0"/>
                </a:solidFill>
              </a:rPr>
              <a:t>every</a:t>
            </a:r>
            <a:r>
              <a:rPr lang="en-GB" altLang="en-US" kern="0" dirty="0"/>
              <a:t> laser pulse</a:t>
            </a:r>
          </a:p>
          <a:p>
            <a:pPr>
              <a:defRPr/>
            </a:pPr>
            <a:r>
              <a:rPr lang="en-GB" altLang="en-US" dirty="0"/>
              <a:t>Using a digital micromirror device (DMD), which is a spatial light modulator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Key Technology –Beam Shaping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fld id="{4FD6D4D6-4FC6-4946-A2C6-9C95F098FADD}" type="slidenum">
              <a:rPr lang="en-GB" altLang="en-US" sz="1200" smtClean="0">
                <a:latin typeface="Lucida Sans" panose="020B0602030504020204" pitchFamily="34" charset="0"/>
              </a:rPr>
              <a:pPr>
                <a:spcAft>
                  <a:spcPct val="0"/>
                </a:spcAft>
                <a:buFontTx/>
                <a:buNone/>
              </a:pPr>
              <a:t>6</a:t>
            </a:fld>
            <a:endParaRPr lang="en-GB" altLang="en-US" sz="1200">
              <a:latin typeface="Lucida Sans" panose="020B0602030504020204" pitchFamily="34" charset="0"/>
            </a:endParaRPr>
          </a:p>
        </p:txBody>
      </p:sp>
      <p:sp>
        <p:nvSpPr>
          <p:cNvPr id="29700" name="Slide Number Placeholder 3"/>
          <p:cNvSpPr txBox="1">
            <a:spLocks/>
          </p:cNvSpPr>
          <p:nvPr/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Aft>
                <a:spcPct val="0"/>
              </a:spcAft>
              <a:buFontTx/>
              <a:buNone/>
            </a:pPr>
            <a:fld id="{46791B2F-506A-4717-901F-FA50E09F101B}" type="slidenum">
              <a:rPr lang="en-GB" altLang="en-US" sz="1200">
                <a:latin typeface="Lucida Sans" panose="020B0602030504020204" pitchFamily="34" charset="0"/>
              </a:rPr>
              <a:pPr algn="ctr">
                <a:spcAft>
                  <a:spcPct val="0"/>
                </a:spcAft>
                <a:buFontTx/>
                <a:buNone/>
              </a:pPr>
              <a:t>6</a:t>
            </a:fld>
            <a:endParaRPr lang="en-GB" altLang="en-US" sz="1200">
              <a:latin typeface="Lucida Sans" panose="020B0602030504020204" pitchFamily="34" charset="0"/>
            </a:endParaRPr>
          </a:p>
        </p:txBody>
      </p:sp>
      <p:pic>
        <p:nvPicPr>
          <p:cNvPr id="2970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74"/>
          <a:stretch>
            <a:fillRect/>
          </a:stretch>
        </p:blipFill>
        <p:spPr bwMode="auto">
          <a:xfrm>
            <a:off x="504825" y="1773238"/>
            <a:ext cx="76676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Research Objective</a:t>
            </a:r>
          </a:p>
        </p:txBody>
      </p:sp>
      <p:sp>
        <p:nvSpPr>
          <p:cNvPr id="30723" name="Rectangle 15"/>
          <p:cNvSpPr txBox="1">
            <a:spLocks noChangeArrowheads="1"/>
          </p:cNvSpPr>
          <p:nvPr/>
        </p:nvSpPr>
        <p:spPr bwMode="auto">
          <a:xfrm>
            <a:off x="395288" y="1844675"/>
            <a:ext cx="84963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811213" indent="-288925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2192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27188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GB" altLang="en-US" u="sng"/>
          </a:p>
        </p:txBody>
      </p:sp>
      <p:pic>
        <p:nvPicPr>
          <p:cNvPr id="30724" name="Picture 2" descr="Fig_1_201804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1844675"/>
            <a:ext cx="74612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15"/>
          <p:cNvSpPr txBox="1">
            <a:spLocks noChangeArrowheads="1"/>
          </p:cNvSpPr>
          <p:nvPr/>
        </p:nvSpPr>
        <p:spPr bwMode="auto">
          <a:xfrm>
            <a:off x="862013" y="4575175"/>
            <a:ext cx="741997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811213" indent="-288925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2192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27188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/>
              <a:t>In order to achieve this, the NN needs to </a:t>
            </a:r>
            <a:r>
              <a:rPr lang="en-GB" altLang="en-US">
                <a:solidFill>
                  <a:srgbClr val="00B050"/>
                </a:solidFill>
              </a:rPr>
              <a:t>learn</a:t>
            </a:r>
            <a:r>
              <a:rPr lang="en-GB" altLang="en-US"/>
              <a:t> the complex </a:t>
            </a:r>
            <a:r>
              <a:rPr lang="en-GB" altLang="en-US">
                <a:solidFill>
                  <a:srgbClr val="0070C0"/>
                </a:solidFill>
              </a:rPr>
              <a:t>interaction of light and matter</a:t>
            </a:r>
          </a:p>
          <a:p>
            <a:pPr lvl="1" eaLnBrk="1" hangingPunct="1"/>
            <a:endParaRPr lang="en-GB" altLang="en-US" u="sng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Training Data Collection</a:t>
            </a:r>
          </a:p>
        </p:txBody>
      </p:sp>
      <p:sp>
        <p:nvSpPr>
          <p:cNvPr id="31747" name="Rectangle 15"/>
          <p:cNvSpPr txBox="1">
            <a:spLocks noChangeArrowheads="1"/>
          </p:cNvSpPr>
          <p:nvPr/>
        </p:nvSpPr>
        <p:spPr bwMode="auto">
          <a:xfrm>
            <a:off x="395288" y="1825625"/>
            <a:ext cx="84963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811213" indent="-288925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2192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27188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GB" altLang="en-US" u="sng"/>
          </a:p>
        </p:txBody>
      </p:sp>
      <p:sp>
        <p:nvSpPr>
          <p:cNvPr id="31748" name="Rectangle 15"/>
          <p:cNvSpPr txBox="1">
            <a:spLocks noChangeArrowheads="1"/>
          </p:cNvSpPr>
          <p:nvPr/>
        </p:nvSpPr>
        <p:spPr bwMode="auto">
          <a:xfrm>
            <a:off x="395288" y="2052638"/>
            <a:ext cx="252095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811213" indent="-288925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2192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27188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/>
              <a:t>Objective is to train a NN to convert </a:t>
            </a:r>
            <a:r>
              <a:rPr lang="en-GB" altLang="en-US">
                <a:solidFill>
                  <a:srgbClr val="00B050"/>
                </a:solidFill>
              </a:rPr>
              <a:t>DMD pattern</a:t>
            </a:r>
            <a:r>
              <a:rPr lang="en-GB" altLang="en-US"/>
              <a:t> into </a:t>
            </a:r>
            <a:r>
              <a:rPr lang="en-GB" altLang="en-US">
                <a:solidFill>
                  <a:srgbClr val="00B050"/>
                </a:solidFill>
              </a:rPr>
              <a:t>depth profile</a:t>
            </a:r>
          </a:p>
        </p:txBody>
      </p:sp>
      <p:pic>
        <p:nvPicPr>
          <p:cNvPr id="31749" name="Picture 2" descr="Fig_2_201804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63"/>
          <a:stretch>
            <a:fillRect/>
          </a:stretch>
        </p:blipFill>
        <p:spPr bwMode="auto">
          <a:xfrm>
            <a:off x="2608263" y="1827213"/>
            <a:ext cx="62103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2" descr="Fig_2_201804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49" b="2003"/>
          <a:stretch>
            <a:fillRect/>
          </a:stretch>
        </p:blipFill>
        <p:spPr bwMode="auto">
          <a:xfrm>
            <a:off x="323850" y="5084763"/>
            <a:ext cx="5830888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15"/>
          <p:cNvSpPr txBox="1">
            <a:spLocks noChangeArrowheads="1"/>
          </p:cNvSpPr>
          <p:nvPr/>
        </p:nvSpPr>
        <p:spPr bwMode="auto">
          <a:xfrm>
            <a:off x="6335713" y="4165600"/>
            <a:ext cx="280828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811213" indent="-288925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2192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27188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GB" altLang="en-US">
              <a:solidFill>
                <a:srgbClr val="00B050"/>
              </a:solidFill>
            </a:endParaRPr>
          </a:p>
          <a:p>
            <a:pPr eaLnBrk="1" hangingPunct="1">
              <a:buFontTx/>
              <a:buNone/>
            </a:pPr>
            <a:r>
              <a:rPr lang="en-GB" altLang="en-US" u="sng">
                <a:solidFill>
                  <a:srgbClr val="FF0000"/>
                </a:solidFill>
              </a:rPr>
              <a:t>INPUT data = </a:t>
            </a:r>
            <a:r>
              <a:rPr lang="en-GB" altLang="en-US" u="sng"/>
              <a:t> </a:t>
            </a:r>
            <a:r>
              <a:rPr lang="en-GB" altLang="en-US"/>
              <a:t>DMD pattern</a:t>
            </a:r>
          </a:p>
          <a:p>
            <a:pPr eaLnBrk="1" hangingPunct="1">
              <a:buFontTx/>
              <a:buNone/>
            </a:pPr>
            <a:r>
              <a:rPr lang="en-GB" altLang="en-US" u="sng">
                <a:solidFill>
                  <a:srgbClr val="FF0000"/>
                </a:solidFill>
              </a:rPr>
              <a:t>OUTPUT data = </a:t>
            </a:r>
            <a:r>
              <a:rPr lang="en-GB" altLang="en-US"/>
              <a:t>depth profile</a:t>
            </a:r>
          </a:p>
          <a:p>
            <a:pPr lvl="1" eaLnBrk="1" hangingPunct="1"/>
            <a:endParaRPr lang="en-GB" altLang="en-US" u="sng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Experimental or Predicted?</a:t>
            </a:r>
          </a:p>
        </p:txBody>
      </p:sp>
      <p:sp>
        <p:nvSpPr>
          <p:cNvPr id="32771" name="Rectangle 15"/>
          <p:cNvSpPr txBox="1">
            <a:spLocks noChangeArrowheads="1"/>
          </p:cNvSpPr>
          <p:nvPr/>
        </p:nvSpPr>
        <p:spPr bwMode="auto">
          <a:xfrm>
            <a:off x="395288" y="1844675"/>
            <a:ext cx="84963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811213" indent="-288925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2192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27188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GB" altLang="en-US" u="sng"/>
          </a:p>
        </p:txBody>
      </p:sp>
      <p:sp>
        <p:nvSpPr>
          <p:cNvPr id="32772" name="Rectangle 15"/>
          <p:cNvSpPr txBox="1">
            <a:spLocks noChangeArrowheads="1"/>
          </p:cNvSpPr>
          <p:nvPr/>
        </p:nvSpPr>
        <p:spPr bwMode="auto">
          <a:xfrm>
            <a:off x="5003800" y="1989138"/>
            <a:ext cx="295275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811213" indent="-288925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219200" indent="-2286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27188" indent="-2286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/>
              <a:t>The NN has never seen this beam shape</a:t>
            </a:r>
            <a:endParaRPr lang="en-GB" altLang="en-US">
              <a:solidFill>
                <a:srgbClr val="0070C0"/>
              </a:solidFill>
            </a:endParaRPr>
          </a:p>
          <a:p>
            <a:pPr lvl="1" eaLnBrk="1" hangingPunct="1"/>
            <a:endParaRPr lang="en-GB" altLang="en-US" u="sng">
              <a:solidFill>
                <a:srgbClr val="00B050"/>
              </a:solidFill>
            </a:endParaRPr>
          </a:p>
        </p:txBody>
      </p:sp>
      <p:pic>
        <p:nvPicPr>
          <p:cNvPr id="32773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8" t="24586" r="28802" b="23109"/>
          <a:stretch>
            <a:fillRect/>
          </a:stretch>
        </p:blipFill>
        <p:spPr bwMode="auto">
          <a:xfrm>
            <a:off x="3614738" y="1836738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3" y="3967163"/>
            <a:ext cx="4999037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4038600"/>
            <a:ext cx="4856163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os_ppt__template_v7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divider slide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OS full bleed image">
  <a:themeElements>
    <a:clrScheme name="UOS full bleed image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full bleed imag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full bleed image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5941</TotalTime>
  <Words>816</Words>
  <Application>Microsoft Office PowerPoint</Application>
  <PresentationFormat>On-screen Show (4:3)</PresentationFormat>
  <Paragraphs>115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Georgia</vt:lpstr>
      <vt:lpstr>Lucida Sans</vt:lpstr>
      <vt:lpstr>Times</vt:lpstr>
      <vt:lpstr>uos_ppt__template_v7</vt:lpstr>
      <vt:lpstr>UOS divider slide design</vt:lpstr>
      <vt:lpstr>UOS full bleed image</vt:lpstr>
      <vt:lpstr>Modelling and Optimising Femtosecond Laser Machining using Deep Learning</vt:lpstr>
      <vt:lpstr>Outline</vt:lpstr>
      <vt:lpstr>What is a Neural Network?</vt:lpstr>
      <vt:lpstr>What is a Neural Network?</vt:lpstr>
      <vt:lpstr>Key Technology –Beam Shaping</vt:lpstr>
      <vt:lpstr>Key Technology –Beam Shaping</vt:lpstr>
      <vt:lpstr>The Research Objective</vt:lpstr>
      <vt:lpstr>Training Data Collection</vt:lpstr>
      <vt:lpstr>Experimental or Predicted?</vt:lpstr>
      <vt:lpstr>Experimental or Predicted?</vt:lpstr>
      <vt:lpstr>Experimental or Predicted?</vt:lpstr>
      <vt:lpstr>Experimental or Predicted?</vt:lpstr>
      <vt:lpstr>Predictive Capabilities</vt:lpstr>
      <vt:lpstr>Predictive Capabilities</vt:lpstr>
      <vt:lpstr>Predictive Capabilities</vt:lpstr>
      <vt:lpstr>Predictive Capabilities</vt:lpstr>
      <vt:lpstr>Extension to 3-pulse prediction</vt:lpstr>
      <vt:lpstr>Extension to 3-pulse prediction</vt:lpstr>
      <vt:lpstr>Extension to 3-pulse prediction</vt:lpstr>
      <vt:lpstr>Extension to 3-pulse prediction</vt:lpstr>
      <vt:lpstr>Extension to 3-pulse prediction</vt:lpstr>
      <vt:lpstr>Extension to 3-pulse prediction</vt:lpstr>
      <vt:lpstr>The “reverse” is also possible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goes here.</dc:title>
  <dc:creator>Christoph Lutz</dc:creator>
  <cp:lastModifiedBy>Ben Mills</cp:lastModifiedBy>
  <cp:revision>362</cp:revision>
  <cp:lastPrinted>2013-05-02T10:44:52Z</cp:lastPrinted>
  <dcterms:created xsi:type="dcterms:W3CDTF">2008-01-18T13:45:32Z</dcterms:created>
  <dcterms:modified xsi:type="dcterms:W3CDTF">2021-10-05T11:44:34Z</dcterms:modified>
</cp:coreProperties>
</file>