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60" r:id="rId4"/>
  </p:sldIdLst>
  <p:sldSz cx="6858000" cy="9906000" type="A4"/>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09" autoAdjust="0"/>
    <p:restoredTop sz="94660"/>
  </p:normalViewPr>
  <p:slideViewPr>
    <p:cSldViewPr snapToGrid="0" snapToObjects="1">
      <p:cViewPr varScale="1">
        <p:scale>
          <a:sx n="44" d="100"/>
          <a:sy n="44" d="100"/>
        </p:scale>
        <p:origin x="2400" y="60"/>
      </p:cViewPr>
      <p:guideLst>
        <p:guide orient="horz" pos="312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2"/>
            <a:ext cx="5829300" cy="2123369"/>
          </a:xfrm>
        </p:spPr>
        <p:txBody>
          <a:bodyPr/>
          <a:lstStyle/>
          <a:p>
            <a:r>
              <a:rPr lang="en-US"/>
              <a:t>Click to edit Master title style</a:t>
            </a:r>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D49BE06-1EDD-C542-BF3F-8D28994D3506}" type="datetimeFigureOut">
              <a:rPr lang="en-US" smtClean="0"/>
              <a:pPr/>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EA933-D677-8B4C-824D-9CDBC0A9690E}" type="slidenum">
              <a:rPr lang="en-US" smtClean="0"/>
              <a:pPr/>
              <a:t>‹#›</a:t>
            </a:fld>
            <a:endParaRPr lang="en-US"/>
          </a:p>
        </p:txBody>
      </p:sp>
    </p:spTree>
    <p:extLst>
      <p:ext uri="{BB962C8B-B14F-4D97-AF65-F5344CB8AC3E}">
        <p14:creationId xmlns:p14="http://schemas.microsoft.com/office/powerpoint/2010/main" val="4154920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D49BE06-1EDD-C542-BF3F-8D28994D3506}" type="datetimeFigureOut">
              <a:rPr lang="en-US" smtClean="0"/>
              <a:pPr/>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EA933-D677-8B4C-824D-9CDBC0A9690E}" type="slidenum">
              <a:rPr lang="en-US" smtClean="0"/>
              <a:pPr/>
              <a:t>‹#›</a:t>
            </a:fld>
            <a:endParaRPr lang="en-US"/>
          </a:p>
        </p:txBody>
      </p:sp>
    </p:spTree>
    <p:extLst>
      <p:ext uri="{BB962C8B-B14F-4D97-AF65-F5344CB8AC3E}">
        <p14:creationId xmlns:p14="http://schemas.microsoft.com/office/powerpoint/2010/main" val="2823579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573264"/>
            <a:ext cx="1157288" cy="1220822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257175" y="573264"/>
            <a:ext cx="3357563" cy="1220822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D49BE06-1EDD-C542-BF3F-8D28994D3506}" type="datetimeFigureOut">
              <a:rPr lang="en-US" smtClean="0"/>
              <a:pPr/>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EA933-D677-8B4C-824D-9CDBC0A9690E}" type="slidenum">
              <a:rPr lang="en-US" smtClean="0"/>
              <a:pPr/>
              <a:t>‹#›</a:t>
            </a:fld>
            <a:endParaRPr lang="en-US"/>
          </a:p>
        </p:txBody>
      </p:sp>
    </p:spTree>
    <p:extLst>
      <p:ext uri="{BB962C8B-B14F-4D97-AF65-F5344CB8AC3E}">
        <p14:creationId xmlns:p14="http://schemas.microsoft.com/office/powerpoint/2010/main" val="2779520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D49BE06-1EDD-C542-BF3F-8D28994D3506}" type="datetimeFigureOut">
              <a:rPr lang="en-US" smtClean="0"/>
              <a:pPr/>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EA933-D677-8B4C-824D-9CDBC0A9690E}" type="slidenum">
              <a:rPr lang="en-US" smtClean="0"/>
              <a:pPr/>
              <a:t>‹#›</a:t>
            </a:fld>
            <a:endParaRPr lang="en-US"/>
          </a:p>
        </p:txBody>
      </p:sp>
    </p:spTree>
    <p:extLst>
      <p:ext uri="{BB962C8B-B14F-4D97-AF65-F5344CB8AC3E}">
        <p14:creationId xmlns:p14="http://schemas.microsoft.com/office/powerpoint/2010/main" val="2830265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3"/>
            <a:ext cx="5829300" cy="1967442"/>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D49BE06-1EDD-C542-BF3F-8D28994D3506}" type="datetimeFigureOut">
              <a:rPr lang="en-US" smtClean="0"/>
              <a:pPr/>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EA933-D677-8B4C-824D-9CDBC0A9690E}" type="slidenum">
              <a:rPr lang="en-US" smtClean="0"/>
              <a:pPr/>
              <a:t>‹#›</a:t>
            </a:fld>
            <a:endParaRPr lang="en-US"/>
          </a:p>
        </p:txBody>
      </p:sp>
    </p:spTree>
    <p:extLst>
      <p:ext uri="{BB962C8B-B14F-4D97-AF65-F5344CB8AC3E}">
        <p14:creationId xmlns:p14="http://schemas.microsoft.com/office/powerpoint/2010/main" val="3839154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257175"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2628900"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7D49BE06-1EDD-C542-BF3F-8D28994D3506}" type="datetimeFigureOut">
              <a:rPr lang="en-US" smtClean="0"/>
              <a:pPr/>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AEA933-D677-8B4C-824D-9CDBC0A9690E}" type="slidenum">
              <a:rPr lang="en-US" smtClean="0"/>
              <a:pPr/>
              <a:t>‹#›</a:t>
            </a:fld>
            <a:endParaRPr lang="en-US"/>
          </a:p>
        </p:txBody>
      </p:sp>
    </p:spTree>
    <p:extLst>
      <p:ext uri="{BB962C8B-B14F-4D97-AF65-F5344CB8AC3E}">
        <p14:creationId xmlns:p14="http://schemas.microsoft.com/office/powerpoint/2010/main" val="947543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699"/>
            <a:ext cx="6172200" cy="1651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7D49BE06-1EDD-C542-BF3F-8D28994D3506}" type="datetimeFigureOut">
              <a:rPr lang="en-US" smtClean="0"/>
              <a:pPr/>
              <a:t>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AEA933-D677-8B4C-824D-9CDBC0A9690E}" type="slidenum">
              <a:rPr lang="en-US" smtClean="0"/>
              <a:pPr/>
              <a:t>‹#›</a:t>
            </a:fld>
            <a:endParaRPr lang="en-US"/>
          </a:p>
        </p:txBody>
      </p:sp>
    </p:spTree>
    <p:extLst>
      <p:ext uri="{BB962C8B-B14F-4D97-AF65-F5344CB8AC3E}">
        <p14:creationId xmlns:p14="http://schemas.microsoft.com/office/powerpoint/2010/main" val="3748455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7D49BE06-1EDD-C542-BF3F-8D28994D3506}" type="datetimeFigureOut">
              <a:rPr lang="en-US" smtClean="0"/>
              <a:pPr/>
              <a:t>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AEA933-D677-8B4C-824D-9CDBC0A9690E}" type="slidenum">
              <a:rPr lang="en-US" smtClean="0"/>
              <a:pPr/>
              <a:t>‹#›</a:t>
            </a:fld>
            <a:endParaRPr lang="en-US"/>
          </a:p>
        </p:txBody>
      </p:sp>
    </p:spTree>
    <p:extLst>
      <p:ext uri="{BB962C8B-B14F-4D97-AF65-F5344CB8AC3E}">
        <p14:creationId xmlns:p14="http://schemas.microsoft.com/office/powerpoint/2010/main" val="2845016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49BE06-1EDD-C542-BF3F-8D28994D3506}" type="datetimeFigureOut">
              <a:rPr lang="en-US" smtClean="0"/>
              <a:pPr/>
              <a:t>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AEA933-D677-8B4C-824D-9CDBC0A9690E}" type="slidenum">
              <a:rPr lang="en-US" smtClean="0"/>
              <a:pPr/>
              <a:t>‹#›</a:t>
            </a:fld>
            <a:endParaRPr lang="en-US"/>
          </a:p>
        </p:txBody>
      </p:sp>
    </p:spTree>
    <p:extLst>
      <p:ext uri="{BB962C8B-B14F-4D97-AF65-F5344CB8AC3E}">
        <p14:creationId xmlns:p14="http://schemas.microsoft.com/office/powerpoint/2010/main" val="2950956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4405"/>
            <a:ext cx="2256235" cy="1678517"/>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D49BE06-1EDD-C542-BF3F-8D28994D3506}" type="datetimeFigureOut">
              <a:rPr lang="en-US" smtClean="0"/>
              <a:pPr/>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AEA933-D677-8B4C-824D-9CDBC0A9690E}" type="slidenum">
              <a:rPr lang="en-US" smtClean="0"/>
              <a:pPr/>
              <a:t>‹#›</a:t>
            </a:fld>
            <a:endParaRPr lang="en-US"/>
          </a:p>
        </p:txBody>
      </p:sp>
    </p:spTree>
    <p:extLst>
      <p:ext uri="{BB962C8B-B14F-4D97-AF65-F5344CB8AC3E}">
        <p14:creationId xmlns:p14="http://schemas.microsoft.com/office/powerpoint/2010/main" val="3172644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0"/>
            <a:ext cx="4114800" cy="818622"/>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D49BE06-1EDD-C542-BF3F-8D28994D3506}" type="datetimeFigureOut">
              <a:rPr lang="en-US" smtClean="0"/>
              <a:pPr/>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AEA933-D677-8B4C-824D-9CDBC0A9690E}" type="slidenum">
              <a:rPr lang="en-US" smtClean="0"/>
              <a:pPr/>
              <a:t>‹#›</a:t>
            </a:fld>
            <a:endParaRPr lang="en-US"/>
          </a:p>
        </p:txBody>
      </p:sp>
    </p:spTree>
    <p:extLst>
      <p:ext uri="{BB962C8B-B14F-4D97-AF65-F5344CB8AC3E}">
        <p14:creationId xmlns:p14="http://schemas.microsoft.com/office/powerpoint/2010/main" val="1798048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7D49BE06-1EDD-C542-BF3F-8D28994D3506}" type="datetimeFigureOut">
              <a:rPr lang="en-US" smtClean="0"/>
              <a:pPr/>
              <a:t>12/1/2021</a:t>
            </a:fld>
            <a:endParaRPr lang="en-US"/>
          </a:p>
        </p:txBody>
      </p:sp>
      <p:sp>
        <p:nvSpPr>
          <p:cNvPr id="5" name="Footer Placeholder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E9AEA933-D677-8B4C-824D-9CDBC0A9690E}" type="slidenum">
              <a:rPr lang="en-US" smtClean="0"/>
              <a:pPr/>
              <a:t>‹#›</a:t>
            </a:fld>
            <a:endParaRPr lang="en-US"/>
          </a:p>
        </p:txBody>
      </p:sp>
    </p:spTree>
    <p:extLst>
      <p:ext uri="{BB962C8B-B14F-4D97-AF65-F5344CB8AC3E}">
        <p14:creationId xmlns:p14="http://schemas.microsoft.com/office/powerpoint/2010/main" val="2338282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ndful info sheet Base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85384" cy="9921552"/>
          </a:xfrm>
          <a:prstGeom prst="rect">
            <a:avLst/>
          </a:prstGeom>
        </p:spPr>
      </p:pic>
      <p:sp>
        <p:nvSpPr>
          <p:cNvPr id="5" name="TextBox 4"/>
          <p:cNvSpPr txBox="1"/>
          <p:nvPr/>
        </p:nvSpPr>
        <p:spPr>
          <a:xfrm>
            <a:off x="142688" y="4451814"/>
            <a:ext cx="3239045" cy="1969770"/>
          </a:xfrm>
          <a:prstGeom prst="rect">
            <a:avLst/>
          </a:prstGeom>
          <a:noFill/>
        </p:spPr>
        <p:txBody>
          <a:bodyPr wrap="square" rtlCol="0">
            <a:spAutoFit/>
          </a:bodyPr>
          <a:lstStyle/>
          <a:p>
            <a:r>
              <a:rPr lang="en-US" sz="1600" dirty="0"/>
              <a:t>Why is the research being done?</a:t>
            </a:r>
          </a:p>
          <a:p>
            <a:endParaRPr lang="en-US" dirty="0"/>
          </a:p>
          <a:p>
            <a:r>
              <a:rPr lang="en-US" sz="1100" dirty="0"/>
              <a:t>DBT is being used to help young people with lots of different problems and in DBT young people learn mindfulness. No-one has looked into what young people think about the mindfulness they learn in DBT.  </a:t>
            </a:r>
          </a:p>
          <a:p>
            <a:endParaRPr lang="en-US" sz="1100" dirty="0"/>
          </a:p>
          <a:p>
            <a:r>
              <a:rPr lang="en-US" sz="1100" dirty="0"/>
              <a:t>It is important to understand  young people's </a:t>
            </a:r>
          </a:p>
          <a:p>
            <a:r>
              <a:rPr lang="en-US" sz="1100" dirty="0"/>
              <a:t>experiences so we can find out what works best </a:t>
            </a:r>
          </a:p>
          <a:p>
            <a:r>
              <a:rPr lang="en-US" sz="1100" dirty="0"/>
              <a:t>for them.</a:t>
            </a:r>
          </a:p>
        </p:txBody>
      </p:sp>
      <p:sp>
        <p:nvSpPr>
          <p:cNvPr id="6" name="TextBox 5"/>
          <p:cNvSpPr txBox="1"/>
          <p:nvPr/>
        </p:nvSpPr>
        <p:spPr>
          <a:xfrm>
            <a:off x="3534133" y="4451814"/>
            <a:ext cx="3239045" cy="1461939"/>
          </a:xfrm>
          <a:prstGeom prst="rect">
            <a:avLst/>
          </a:prstGeom>
          <a:noFill/>
        </p:spPr>
        <p:txBody>
          <a:bodyPr wrap="square" rtlCol="0">
            <a:spAutoFit/>
          </a:bodyPr>
          <a:lstStyle/>
          <a:p>
            <a:r>
              <a:rPr lang="en-US" sz="1600" dirty="0"/>
              <a:t>Why have I been asked to join?</a:t>
            </a:r>
          </a:p>
          <a:p>
            <a:endParaRPr lang="en-US" dirty="0"/>
          </a:p>
          <a:p>
            <a:r>
              <a:rPr lang="en-US" sz="1100" dirty="0"/>
              <a:t>You have been asked to join because you have been </a:t>
            </a:r>
          </a:p>
          <a:p>
            <a:r>
              <a:rPr lang="en-US" sz="1100" dirty="0"/>
              <a:t>taught some mindfulness as part of DBT.  I am </a:t>
            </a:r>
          </a:p>
          <a:p>
            <a:r>
              <a:rPr lang="en-US" sz="1100" dirty="0"/>
              <a:t>interested in talking to young people </a:t>
            </a:r>
          </a:p>
          <a:p>
            <a:r>
              <a:rPr lang="en-US" sz="1100" dirty="0"/>
              <a:t>aged 14-18 who have completed at least one skills </a:t>
            </a:r>
          </a:p>
          <a:p>
            <a:r>
              <a:rPr lang="en-US" sz="1100" dirty="0"/>
              <a:t>training module that included some mindfulness.</a:t>
            </a:r>
          </a:p>
        </p:txBody>
      </p:sp>
      <p:sp>
        <p:nvSpPr>
          <p:cNvPr id="8" name="TextBox 7"/>
          <p:cNvSpPr txBox="1"/>
          <p:nvPr/>
        </p:nvSpPr>
        <p:spPr>
          <a:xfrm>
            <a:off x="152398" y="7044149"/>
            <a:ext cx="3239045" cy="1800493"/>
          </a:xfrm>
          <a:prstGeom prst="rect">
            <a:avLst/>
          </a:prstGeom>
          <a:noFill/>
        </p:spPr>
        <p:txBody>
          <a:bodyPr wrap="square" rtlCol="0">
            <a:spAutoFit/>
          </a:bodyPr>
          <a:lstStyle/>
          <a:p>
            <a:r>
              <a:rPr lang="en-US" sz="1600" dirty="0"/>
              <a:t>Do I have to take part?</a:t>
            </a:r>
          </a:p>
          <a:p>
            <a:endParaRPr lang="en-US" dirty="0"/>
          </a:p>
          <a:p>
            <a:r>
              <a:rPr lang="en-US" sz="1100" dirty="0"/>
              <a:t>No. It is up to you.  If you decide you want to take </a:t>
            </a:r>
          </a:p>
          <a:p>
            <a:r>
              <a:rPr lang="en-US" sz="1100" dirty="0"/>
              <a:t>part I will ask you to sign a form to say you are </a:t>
            </a:r>
          </a:p>
          <a:p>
            <a:r>
              <a:rPr lang="en-US" sz="1100" dirty="0"/>
              <a:t>happy to be interviewed and for me to use the </a:t>
            </a:r>
          </a:p>
          <a:p>
            <a:r>
              <a:rPr lang="en-US" sz="1100" dirty="0"/>
              <a:t>interview in the research.  It is fine if you decide to </a:t>
            </a:r>
          </a:p>
          <a:p>
            <a:r>
              <a:rPr lang="en-US" sz="1100" dirty="0"/>
              <a:t>stop at any time during the interview without giving </a:t>
            </a:r>
          </a:p>
          <a:p>
            <a:r>
              <a:rPr lang="en-US" sz="1100" dirty="0"/>
              <a:t>a reason.  If you decide not to take part this will not </a:t>
            </a:r>
          </a:p>
          <a:p>
            <a:r>
              <a:rPr lang="en-US" sz="1100" dirty="0"/>
              <a:t>affect the care you receive. </a:t>
            </a:r>
          </a:p>
        </p:txBody>
      </p:sp>
      <p:sp>
        <p:nvSpPr>
          <p:cNvPr id="9" name="TextBox 8"/>
          <p:cNvSpPr txBox="1"/>
          <p:nvPr/>
        </p:nvSpPr>
        <p:spPr>
          <a:xfrm>
            <a:off x="3543843" y="7044149"/>
            <a:ext cx="3239045" cy="1461939"/>
          </a:xfrm>
          <a:prstGeom prst="rect">
            <a:avLst/>
          </a:prstGeom>
          <a:noFill/>
        </p:spPr>
        <p:txBody>
          <a:bodyPr wrap="square" rtlCol="0">
            <a:spAutoFit/>
          </a:bodyPr>
          <a:lstStyle/>
          <a:p>
            <a:r>
              <a:rPr lang="en-US" sz="1600" dirty="0"/>
              <a:t>What will I be asked to do?</a:t>
            </a:r>
          </a:p>
          <a:p>
            <a:endParaRPr lang="en-US" dirty="0"/>
          </a:p>
          <a:p>
            <a:r>
              <a:rPr lang="en-US" sz="1100" dirty="0"/>
              <a:t>I would like to meet you to ask you some questions </a:t>
            </a:r>
          </a:p>
          <a:p>
            <a:r>
              <a:rPr lang="en-US" sz="1100" dirty="0"/>
              <a:t>about your experience of mindfulness. I would </a:t>
            </a:r>
          </a:p>
          <a:p>
            <a:r>
              <a:rPr lang="en-US" sz="1100" dirty="0"/>
              <a:t>arrange to meet you at the clinic or ward that you </a:t>
            </a:r>
          </a:p>
          <a:p>
            <a:r>
              <a:rPr lang="en-US" sz="1100" dirty="0"/>
              <a:t>are receiving treatment from but no-one from your </a:t>
            </a:r>
          </a:p>
          <a:p>
            <a:r>
              <a:rPr lang="en-US" sz="1100" dirty="0"/>
              <a:t>care team will be part of the interview.</a:t>
            </a:r>
          </a:p>
        </p:txBody>
      </p:sp>
      <p:sp>
        <p:nvSpPr>
          <p:cNvPr id="10" name="Rectangle 9"/>
          <p:cNvSpPr/>
          <p:nvPr/>
        </p:nvSpPr>
        <p:spPr>
          <a:xfrm>
            <a:off x="116623" y="9530460"/>
            <a:ext cx="6741377" cy="369332"/>
          </a:xfrm>
          <a:prstGeom prst="rect">
            <a:avLst/>
          </a:prstGeom>
        </p:spPr>
        <p:txBody>
          <a:bodyPr wrap="square">
            <a:spAutoFit/>
          </a:bodyPr>
          <a:lstStyle/>
          <a:p>
            <a:r>
              <a:rPr lang="en-US" b="1" dirty="0">
                <a:solidFill>
                  <a:schemeClr val="bg1"/>
                </a:solidFill>
              </a:rPr>
              <a:t>Still interested………………….? Read the next page…………………………</a:t>
            </a:r>
          </a:p>
        </p:txBody>
      </p:sp>
      <p:pic>
        <p:nvPicPr>
          <p:cNvPr id="2" name="Picture 1"/>
          <p:cNvPicPr>
            <a:picLocks noChangeAspect="1"/>
          </p:cNvPicPr>
          <p:nvPr/>
        </p:nvPicPr>
        <p:blipFill>
          <a:blip r:embed="rId3"/>
          <a:stretch>
            <a:fillRect/>
          </a:stretch>
        </p:blipFill>
        <p:spPr>
          <a:xfrm>
            <a:off x="1574800" y="710595"/>
            <a:ext cx="3694176" cy="451104"/>
          </a:xfrm>
          <a:prstGeom prst="rect">
            <a:avLst/>
          </a:prstGeom>
        </p:spPr>
      </p:pic>
      <p:sp>
        <p:nvSpPr>
          <p:cNvPr id="11" name="TextBox 10"/>
          <p:cNvSpPr txBox="1"/>
          <p:nvPr/>
        </p:nvSpPr>
        <p:spPr>
          <a:xfrm>
            <a:off x="152398" y="1290419"/>
            <a:ext cx="6620780" cy="830997"/>
          </a:xfrm>
          <a:prstGeom prst="rect">
            <a:avLst/>
          </a:prstGeom>
          <a:noFill/>
        </p:spPr>
        <p:txBody>
          <a:bodyPr wrap="square" rtlCol="0">
            <a:spAutoFit/>
          </a:bodyPr>
          <a:lstStyle/>
          <a:p>
            <a:pPr algn="ctr"/>
            <a:r>
              <a:rPr lang="en-US" sz="1200" dirty="0"/>
              <a:t>My name is Jennie </a:t>
            </a:r>
            <a:r>
              <a:rPr lang="en-US" sz="1200" dirty="0" err="1"/>
              <a:t>Eeles</a:t>
            </a:r>
            <a:r>
              <a:rPr lang="en-US" sz="1200" dirty="0"/>
              <a:t>.  I am studying at University of Southampton for a PhD. </a:t>
            </a:r>
          </a:p>
          <a:p>
            <a:pPr algn="ctr"/>
            <a:r>
              <a:rPr lang="en-US" sz="1200" dirty="0"/>
              <a:t>That means I am doing some research on something that has not been explored in this way before.</a:t>
            </a:r>
          </a:p>
          <a:p>
            <a:pPr algn="ctr"/>
            <a:r>
              <a:rPr lang="en-US" sz="1200" dirty="0"/>
              <a:t>I am asking if you if you would consider participating in the research project so that we can</a:t>
            </a:r>
          </a:p>
          <a:p>
            <a:pPr algn="ctr"/>
            <a:r>
              <a:rPr lang="en-US" sz="1200" dirty="0"/>
              <a:t>answer the question: </a:t>
            </a:r>
          </a:p>
        </p:txBody>
      </p:sp>
      <p:sp>
        <p:nvSpPr>
          <p:cNvPr id="13" name="TextBox 12"/>
          <p:cNvSpPr txBox="1"/>
          <p:nvPr/>
        </p:nvSpPr>
        <p:spPr>
          <a:xfrm>
            <a:off x="81053" y="2197616"/>
            <a:ext cx="6620780" cy="461665"/>
          </a:xfrm>
          <a:prstGeom prst="rect">
            <a:avLst/>
          </a:prstGeom>
          <a:noFill/>
        </p:spPr>
        <p:txBody>
          <a:bodyPr wrap="square" rtlCol="0">
            <a:spAutoFit/>
          </a:bodyPr>
          <a:lstStyle/>
          <a:p>
            <a:pPr algn="ctr"/>
            <a:r>
              <a:rPr lang="en-US" sz="2400" b="1" dirty="0"/>
              <a:t>What is mindfulness like for young people in DBT?</a:t>
            </a:r>
          </a:p>
        </p:txBody>
      </p:sp>
      <p:sp>
        <p:nvSpPr>
          <p:cNvPr id="14" name="TextBox 13"/>
          <p:cNvSpPr txBox="1"/>
          <p:nvPr/>
        </p:nvSpPr>
        <p:spPr>
          <a:xfrm>
            <a:off x="152398" y="2865219"/>
            <a:ext cx="6620780" cy="1200329"/>
          </a:xfrm>
          <a:prstGeom prst="rect">
            <a:avLst/>
          </a:prstGeom>
          <a:noFill/>
        </p:spPr>
        <p:txBody>
          <a:bodyPr wrap="square" rtlCol="0">
            <a:spAutoFit/>
          </a:bodyPr>
          <a:lstStyle/>
          <a:p>
            <a:pPr algn="ctr"/>
            <a:r>
              <a:rPr lang="en-US" sz="1200" dirty="0"/>
              <a:t>Before you decide if you want to take part you need to understand what the research is about and why I am doing it.  It is important that you read this sheet or go through it with me or someone in your care team.  I will answer any questions you may have before you decide whether to take part. You can also take a look at a video of me explaining the research on the website</a:t>
            </a:r>
          </a:p>
          <a:p>
            <a:pPr algn="ctr"/>
            <a:r>
              <a:rPr lang="en-US" sz="1200" dirty="0"/>
              <a:t>www.youthmindfulness.blogspot.com</a:t>
            </a:r>
          </a:p>
          <a:p>
            <a:pPr algn="ctr"/>
            <a:r>
              <a:rPr lang="en-US" sz="1200" dirty="0"/>
              <a:t>.   </a:t>
            </a:r>
          </a:p>
        </p:txBody>
      </p:sp>
      <p:sp>
        <p:nvSpPr>
          <p:cNvPr id="15" name="Rectangle 14"/>
          <p:cNvSpPr/>
          <p:nvPr/>
        </p:nvSpPr>
        <p:spPr>
          <a:xfrm>
            <a:off x="4259169" y="0"/>
            <a:ext cx="2255489" cy="369332"/>
          </a:xfrm>
          <a:prstGeom prst="rect">
            <a:avLst/>
          </a:prstGeom>
        </p:spPr>
        <p:txBody>
          <a:bodyPr wrap="none">
            <a:spAutoFit/>
          </a:bodyPr>
          <a:lstStyle/>
          <a:p>
            <a:r>
              <a:rPr lang="en-US" b="1" dirty="0">
                <a:solidFill>
                  <a:schemeClr val="bg1"/>
                </a:solidFill>
              </a:rPr>
              <a:t>Version 5 08/04/2015</a:t>
            </a:r>
          </a:p>
        </p:txBody>
      </p:sp>
      <p:sp>
        <p:nvSpPr>
          <p:cNvPr id="3074" name="AutoShape 2" descr="Solent NHS Trust COL&#10;&#10;Solent NHS Trust CO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595623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85384" cy="9906000"/>
          </a:xfrm>
          <a:prstGeom prst="rect">
            <a:avLst/>
          </a:prstGeom>
        </p:spPr>
      </p:pic>
      <p:sp>
        <p:nvSpPr>
          <p:cNvPr id="3" name="TextBox 2"/>
          <p:cNvSpPr txBox="1"/>
          <p:nvPr/>
        </p:nvSpPr>
        <p:spPr>
          <a:xfrm>
            <a:off x="285378" y="699163"/>
            <a:ext cx="6363939" cy="1384995"/>
          </a:xfrm>
          <a:prstGeom prst="rect">
            <a:avLst/>
          </a:prstGeom>
          <a:noFill/>
        </p:spPr>
        <p:txBody>
          <a:bodyPr wrap="square" rtlCol="0">
            <a:spAutoFit/>
          </a:bodyPr>
          <a:lstStyle/>
          <a:p>
            <a:r>
              <a:rPr lang="en-US" dirty="0"/>
              <a:t>Who will know what they have said?</a:t>
            </a:r>
          </a:p>
          <a:p>
            <a:endParaRPr lang="en-US" dirty="0"/>
          </a:p>
          <a:p>
            <a:r>
              <a:rPr lang="en-US" sz="1200" dirty="0"/>
              <a:t>I will be recording what we talk about on a </a:t>
            </a:r>
            <a:r>
              <a:rPr lang="en-US" sz="1200" dirty="0" err="1"/>
              <a:t>dictaphone</a:t>
            </a:r>
            <a:r>
              <a:rPr lang="en-US" sz="1200" dirty="0"/>
              <a:t> because I would like to use some </a:t>
            </a:r>
          </a:p>
          <a:p>
            <a:r>
              <a:rPr lang="en-US" sz="1200" dirty="0"/>
              <a:t>of the things you say in the research report.  I will change your name and not give details </a:t>
            </a:r>
          </a:p>
          <a:p>
            <a:r>
              <a:rPr lang="en-US" sz="1200" dirty="0"/>
              <a:t>about who you are so people won't know they took part.  I will only use the recording for </a:t>
            </a:r>
          </a:p>
          <a:p>
            <a:r>
              <a:rPr lang="en-US" sz="1200" dirty="0"/>
              <a:t>this study.  The recording will be kept safe so that only I can use it.</a:t>
            </a:r>
          </a:p>
        </p:txBody>
      </p:sp>
      <p:sp>
        <p:nvSpPr>
          <p:cNvPr id="5" name="TextBox 4"/>
          <p:cNvSpPr txBox="1"/>
          <p:nvPr/>
        </p:nvSpPr>
        <p:spPr>
          <a:xfrm>
            <a:off x="285380" y="3063196"/>
            <a:ext cx="6363939" cy="1015663"/>
          </a:xfrm>
          <a:prstGeom prst="rect">
            <a:avLst/>
          </a:prstGeom>
          <a:noFill/>
        </p:spPr>
        <p:txBody>
          <a:bodyPr wrap="square" rtlCol="0">
            <a:spAutoFit/>
          </a:bodyPr>
          <a:lstStyle/>
          <a:p>
            <a:r>
              <a:rPr lang="en-US" dirty="0"/>
              <a:t>Is everything they say confidential?</a:t>
            </a:r>
          </a:p>
          <a:p>
            <a:endParaRPr lang="en-US" dirty="0"/>
          </a:p>
          <a:p>
            <a:r>
              <a:rPr lang="en-US" sz="1200" dirty="0"/>
              <a:t>If you tell me something that makes me think you or someone else is at risk I will have </a:t>
            </a:r>
          </a:p>
          <a:p>
            <a:r>
              <a:rPr lang="en-US" sz="1200" dirty="0"/>
              <a:t>to tell your key care worker. </a:t>
            </a:r>
          </a:p>
        </p:txBody>
      </p:sp>
      <p:sp>
        <p:nvSpPr>
          <p:cNvPr id="6" name="TextBox 5"/>
          <p:cNvSpPr txBox="1"/>
          <p:nvPr/>
        </p:nvSpPr>
        <p:spPr>
          <a:xfrm>
            <a:off x="280823" y="5285479"/>
            <a:ext cx="6363939" cy="1384995"/>
          </a:xfrm>
          <a:prstGeom prst="rect">
            <a:avLst/>
          </a:prstGeom>
          <a:noFill/>
        </p:spPr>
        <p:txBody>
          <a:bodyPr wrap="square" rtlCol="0">
            <a:spAutoFit/>
          </a:bodyPr>
          <a:lstStyle/>
          <a:p>
            <a:r>
              <a:rPr lang="en-US" dirty="0"/>
              <a:t>Are there any downsides to taking part?</a:t>
            </a:r>
          </a:p>
          <a:p>
            <a:endParaRPr lang="en-US" dirty="0"/>
          </a:p>
          <a:p>
            <a:r>
              <a:rPr lang="en-US" sz="1200" dirty="0"/>
              <a:t>I will meet you for around 1-1.5hours.  You can choose what to talk about but there </a:t>
            </a:r>
          </a:p>
          <a:p>
            <a:r>
              <a:rPr lang="en-US" sz="1200" dirty="0"/>
              <a:t>is a chance they might talk about something that you find upsetting.  If you feel too </a:t>
            </a:r>
          </a:p>
          <a:p>
            <a:r>
              <a:rPr lang="en-US" sz="1200" dirty="0"/>
              <a:t>upset they can stop at any time and ask me to tell my contact with your team that you</a:t>
            </a:r>
          </a:p>
          <a:p>
            <a:r>
              <a:rPr lang="en-US" sz="1200" dirty="0"/>
              <a:t>have been upset.</a:t>
            </a:r>
          </a:p>
        </p:txBody>
      </p:sp>
      <p:sp>
        <p:nvSpPr>
          <p:cNvPr id="7" name="Rectangle 6"/>
          <p:cNvSpPr/>
          <p:nvPr/>
        </p:nvSpPr>
        <p:spPr>
          <a:xfrm>
            <a:off x="4259169" y="0"/>
            <a:ext cx="2316403" cy="369332"/>
          </a:xfrm>
          <a:prstGeom prst="rect">
            <a:avLst/>
          </a:prstGeom>
        </p:spPr>
        <p:txBody>
          <a:bodyPr wrap="none">
            <a:spAutoFit/>
          </a:bodyPr>
          <a:lstStyle/>
          <a:p>
            <a:r>
              <a:rPr lang="en-US" b="1" dirty="0">
                <a:solidFill>
                  <a:schemeClr val="bg1"/>
                </a:solidFill>
              </a:rPr>
              <a:t>Version 5. 08/04/2015</a:t>
            </a:r>
          </a:p>
        </p:txBody>
      </p:sp>
      <p:sp>
        <p:nvSpPr>
          <p:cNvPr id="8" name="TextBox 7"/>
          <p:cNvSpPr txBox="1"/>
          <p:nvPr/>
        </p:nvSpPr>
        <p:spPr>
          <a:xfrm>
            <a:off x="276264" y="7549636"/>
            <a:ext cx="6363939" cy="1200329"/>
          </a:xfrm>
          <a:prstGeom prst="rect">
            <a:avLst/>
          </a:prstGeom>
          <a:noFill/>
        </p:spPr>
        <p:txBody>
          <a:bodyPr wrap="square" rtlCol="0">
            <a:spAutoFit/>
          </a:bodyPr>
          <a:lstStyle/>
          <a:p>
            <a:r>
              <a:rPr lang="en-US" dirty="0"/>
              <a:t>Are there any good things about taking part?</a:t>
            </a:r>
          </a:p>
          <a:p>
            <a:endParaRPr lang="en-US" dirty="0"/>
          </a:p>
          <a:p>
            <a:r>
              <a:rPr lang="en-US" sz="1200" dirty="0"/>
              <a:t>I cannot promise that the research will help you but the information we get from the </a:t>
            </a:r>
          </a:p>
          <a:p>
            <a:r>
              <a:rPr lang="en-US" sz="1200" dirty="0"/>
              <a:t>research may improve what we know about using mindfulness in DBT.  This might </a:t>
            </a:r>
          </a:p>
          <a:p>
            <a:r>
              <a:rPr lang="en-US" sz="1200" dirty="0"/>
              <a:t>help us to make it more useful or easier to understand for young people. </a:t>
            </a:r>
          </a:p>
        </p:txBody>
      </p:sp>
      <p:sp>
        <p:nvSpPr>
          <p:cNvPr id="9" name="Rectangle 8"/>
          <p:cNvSpPr/>
          <p:nvPr/>
        </p:nvSpPr>
        <p:spPr>
          <a:xfrm>
            <a:off x="116623" y="9530460"/>
            <a:ext cx="6741377" cy="369332"/>
          </a:xfrm>
          <a:prstGeom prst="rect">
            <a:avLst/>
          </a:prstGeom>
        </p:spPr>
        <p:txBody>
          <a:bodyPr wrap="square">
            <a:spAutoFit/>
          </a:bodyPr>
          <a:lstStyle/>
          <a:p>
            <a:r>
              <a:rPr lang="en-US" b="1" dirty="0">
                <a:solidFill>
                  <a:schemeClr val="bg1"/>
                </a:solidFill>
              </a:rPr>
              <a:t>Still interested………………….? Read the next page…………………………</a:t>
            </a:r>
          </a:p>
        </p:txBody>
      </p:sp>
    </p:spTree>
    <p:extLst>
      <p:ext uri="{BB962C8B-B14F-4D97-AF65-F5344CB8AC3E}">
        <p14:creationId xmlns:p14="http://schemas.microsoft.com/office/powerpoint/2010/main" val="514825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85384" cy="9906000"/>
          </a:xfrm>
          <a:prstGeom prst="rect">
            <a:avLst/>
          </a:prstGeom>
        </p:spPr>
      </p:pic>
      <p:sp>
        <p:nvSpPr>
          <p:cNvPr id="5" name="TextBox 4"/>
          <p:cNvSpPr txBox="1"/>
          <p:nvPr/>
        </p:nvSpPr>
        <p:spPr>
          <a:xfrm>
            <a:off x="285378" y="699163"/>
            <a:ext cx="6363939" cy="1200329"/>
          </a:xfrm>
          <a:prstGeom prst="rect">
            <a:avLst/>
          </a:prstGeom>
          <a:noFill/>
        </p:spPr>
        <p:txBody>
          <a:bodyPr wrap="square" rtlCol="0">
            <a:spAutoFit/>
          </a:bodyPr>
          <a:lstStyle/>
          <a:p>
            <a:r>
              <a:rPr lang="en-US" dirty="0"/>
              <a:t>What will happen afterwards?</a:t>
            </a:r>
          </a:p>
          <a:p>
            <a:endParaRPr lang="en-US" dirty="0"/>
          </a:p>
          <a:p>
            <a:r>
              <a:rPr lang="en-US" sz="1200" dirty="0"/>
              <a:t>I will write a research report that will be examined by the University. We will contact you when we are ready to publish the results of the study, to see if you wish to receive the feedback. I will try to share the research with lots of different people who work with young people in DBT.</a:t>
            </a:r>
          </a:p>
        </p:txBody>
      </p:sp>
      <p:sp>
        <p:nvSpPr>
          <p:cNvPr id="7" name="TextBox 6"/>
          <p:cNvSpPr txBox="1"/>
          <p:nvPr/>
        </p:nvSpPr>
        <p:spPr>
          <a:xfrm>
            <a:off x="280823" y="3098800"/>
            <a:ext cx="6363939" cy="1384995"/>
          </a:xfrm>
          <a:prstGeom prst="rect">
            <a:avLst/>
          </a:prstGeom>
          <a:noFill/>
        </p:spPr>
        <p:txBody>
          <a:bodyPr wrap="square" rtlCol="0">
            <a:spAutoFit/>
          </a:bodyPr>
          <a:lstStyle/>
          <a:p>
            <a:r>
              <a:rPr lang="en-US" dirty="0"/>
              <a:t>Who has reviewed the Research?</a:t>
            </a:r>
          </a:p>
          <a:p>
            <a:endParaRPr lang="en-US" dirty="0"/>
          </a:p>
          <a:p>
            <a:r>
              <a:rPr lang="en-US" sz="1200" dirty="0"/>
              <a:t>All research on NHS patients is reviewed by a group of people called a Research Ethics Committee. They try to make sure the research is safe and fair. </a:t>
            </a:r>
          </a:p>
          <a:p>
            <a:r>
              <a:rPr lang="en-US" sz="1200" dirty="0"/>
              <a:t>The South Central Southampton B Research Ethics Committee have looked at this research and think it is ok to ask young people to take part.</a:t>
            </a:r>
          </a:p>
        </p:txBody>
      </p:sp>
      <p:sp>
        <p:nvSpPr>
          <p:cNvPr id="8" name="Rectangle 7"/>
          <p:cNvSpPr/>
          <p:nvPr/>
        </p:nvSpPr>
        <p:spPr>
          <a:xfrm>
            <a:off x="4259169" y="0"/>
            <a:ext cx="2255489" cy="369332"/>
          </a:xfrm>
          <a:prstGeom prst="rect">
            <a:avLst/>
          </a:prstGeom>
        </p:spPr>
        <p:txBody>
          <a:bodyPr wrap="none">
            <a:spAutoFit/>
          </a:bodyPr>
          <a:lstStyle/>
          <a:p>
            <a:r>
              <a:rPr lang="en-US" b="1" dirty="0">
                <a:solidFill>
                  <a:schemeClr val="bg1"/>
                </a:solidFill>
              </a:rPr>
              <a:t>Version 5 08/04/2015</a:t>
            </a:r>
          </a:p>
        </p:txBody>
      </p:sp>
      <p:sp>
        <p:nvSpPr>
          <p:cNvPr id="9" name="TextBox 8"/>
          <p:cNvSpPr txBox="1"/>
          <p:nvPr/>
        </p:nvSpPr>
        <p:spPr>
          <a:xfrm>
            <a:off x="276264" y="5362957"/>
            <a:ext cx="6363939" cy="1200329"/>
          </a:xfrm>
          <a:prstGeom prst="rect">
            <a:avLst/>
          </a:prstGeom>
          <a:noFill/>
        </p:spPr>
        <p:txBody>
          <a:bodyPr wrap="square" rtlCol="0">
            <a:spAutoFit/>
          </a:bodyPr>
          <a:lstStyle/>
          <a:p>
            <a:r>
              <a:rPr lang="en-US" dirty="0"/>
              <a:t>I’m interested. What do I do now?</a:t>
            </a:r>
          </a:p>
          <a:p>
            <a:endParaRPr lang="en-US" dirty="0"/>
          </a:p>
          <a:p>
            <a:r>
              <a:rPr lang="en-US" sz="1200" dirty="0"/>
              <a:t>You need to let the person who gave you this information sheet know that you want to rake part. They will sign a form that you can send back to me so that I can contact you to arrange a time to meet you</a:t>
            </a:r>
            <a:r>
              <a:rPr lang="en-US" sz="1200" dirty="0">
                <a:solidFill>
                  <a:srgbClr val="FF0000"/>
                </a:solidFill>
              </a:rPr>
              <a:t>. </a:t>
            </a:r>
          </a:p>
        </p:txBody>
      </p:sp>
      <p:sp>
        <p:nvSpPr>
          <p:cNvPr id="10" name="Rectangle 9"/>
          <p:cNvSpPr/>
          <p:nvPr/>
        </p:nvSpPr>
        <p:spPr>
          <a:xfrm>
            <a:off x="116623" y="8407400"/>
            <a:ext cx="6741377" cy="923330"/>
          </a:xfrm>
          <a:prstGeom prst="rect">
            <a:avLst/>
          </a:prstGeom>
        </p:spPr>
        <p:txBody>
          <a:bodyPr wrap="square">
            <a:spAutoFit/>
          </a:bodyPr>
          <a:lstStyle/>
          <a:p>
            <a:pPr algn="ctr"/>
            <a:r>
              <a:rPr lang="en-US" b="1" dirty="0"/>
              <a:t>Thank you for reading this info sheet.</a:t>
            </a:r>
          </a:p>
          <a:p>
            <a:pPr algn="ctr"/>
            <a:r>
              <a:rPr lang="en-US" b="1" dirty="0"/>
              <a:t>There is a </a:t>
            </a:r>
            <a:r>
              <a:rPr lang="en-US" b="1" dirty="0" err="1"/>
              <a:t>vidcast</a:t>
            </a:r>
            <a:r>
              <a:rPr lang="en-US" b="1" dirty="0"/>
              <a:t> and more information available at </a:t>
            </a:r>
          </a:p>
          <a:p>
            <a:pPr algn="ctr"/>
            <a:r>
              <a:rPr lang="en-US" b="1" dirty="0"/>
              <a:t>www.youthmindfulness.blogspot.com</a:t>
            </a:r>
          </a:p>
        </p:txBody>
      </p:sp>
      <p:sp>
        <p:nvSpPr>
          <p:cNvPr id="11" name="TextBox 10"/>
          <p:cNvSpPr txBox="1"/>
          <p:nvPr/>
        </p:nvSpPr>
        <p:spPr>
          <a:xfrm>
            <a:off x="276264" y="7493000"/>
            <a:ext cx="6363939" cy="707886"/>
          </a:xfrm>
          <a:prstGeom prst="rect">
            <a:avLst/>
          </a:prstGeom>
          <a:noFill/>
        </p:spPr>
        <p:txBody>
          <a:bodyPr wrap="square" rtlCol="0">
            <a:spAutoFit/>
          </a:bodyPr>
          <a:lstStyle/>
          <a:p>
            <a:pPr algn="ctr"/>
            <a:r>
              <a:rPr lang="en-US" sz="1000" dirty="0"/>
              <a:t>If you have a concern about this study you should contact Diana </a:t>
            </a:r>
            <a:r>
              <a:rPr lang="en-US" sz="1000" dirty="0" err="1"/>
              <a:t>Galpin</a:t>
            </a:r>
            <a:r>
              <a:rPr lang="en-US" sz="1000" dirty="0"/>
              <a:t>, Head of the Governance Office at The research Governance Office (Address: University of Southampton, Building 37, </a:t>
            </a:r>
            <a:r>
              <a:rPr lang="en-US" sz="1000" dirty="0" err="1"/>
              <a:t>Highfield</a:t>
            </a:r>
            <a:r>
              <a:rPr lang="en-US" sz="1000" dirty="0"/>
              <a:t>, Southampton SO17 1BJ; Tel 02380595058; email rgoinfo@soton.ac.uk) If you remain unhappy and wish to complain formally, Diana can provide you with the University of Southampton Complaints Procedure.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161</TotalTime>
  <Words>946</Words>
  <Application>Microsoft Office PowerPoint</Application>
  <PresentationFormat>A4 Paper (210x297 mm)</PresentationFormat>
  <Paragraphs>78</Paragraphs>
  <Slides>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Calibri</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Salter</dc:creator>
  <cp:lastModifiedBy>EELES, Jennifer (SPFT)</cp:lastModifiedBy>
  <cp:revision>23</cp:revision>
  <cp:lastPrinted>2016-01-11T21:06:27Z</cp:lastPrinted>
  <dcterms:created xsi:type="dcterms:W3CDTF">2015-03-16T17:45:24Z</dcterms:created>
  <dcterms:modified xsi:type="dcterms:W3CDTF">2021-12-01T08:38:35Z</dcterms:modified>
</cp:coreProperties>
</file>