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4"/>
  </p:notesMasterIdLst>
  <p:handoutMasterIdLst>
    <p:handoutMasterId r:id="rId25"/>
  </p:handoutMasterIdLst>
  <p:sldIdLst>
    <p:sldId id="305" r:id="rId4"/>
    <p:sldId id="259" r:id="rId5"/>
    <p:sldId id="347" r:id="rId6"/>
    <p:sldId id="352" r:id="rId7"/>
    <p:sldId id="351" r:id="rId8"/>
    <p:sldId id="366" r:id="rId9"/>
    <p:sldId id="357" r:id="rId10"/>
    <p:sldId id="359" r:id="rId11"/>
    <p:sldId id="306" r:id="rId12"/>
    <p:sldId id="353" r:id="rId13"/>
    <p:sldId id="342" r:id="rId14"/>
    <p:sldId id="361" r:id="rId15"/>
    <p:sldId id="350" r:id="rId16"/>
    <p:sldId id="356" r:id="rId17"/>
    <p:sldId id="360" r:id="rId18"/>
    <p:sldId id="364" r:id="rId19"/>
    <p:sldId id="367" r:id="rId20"/>
    <p:sldId id="363" r:id="rId21"/>
    <p:sldId id="368" r:id="rId22"/>
    <p:sldId id="280" r:id="rId23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ea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3E14"/>
    <a:srgbClr val="F00F2C"/>
    <a:srgbClr val="A6D85F"/>
    <a:srgbClr val="615A20"/>
    <a:srgbClr val="FFB300"/>
    <a:srgbClr val="8A412B"/>
    <a:srgbClr val="CC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72" autoAdjust="0"/>
  </p:normalViewPr>
  <p:slideViewPr>
    <p:cSldViewPr>
      <p:cViewPr varScale="1">
        <p:scale>
          <a:sx n="67" d="100"/>
          <a:sy n="67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F45EC1-7492-4732-A240-DE50D45DE4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B846FE-1351-42A4-ADEF-0A28F1A7B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57A822B9-118B-4F5A-B73C-892CED17BD79}" type="slidenum">
              <a:rPr lang="en-GB" altLang="en-US" smtClean="0">
                <a:latin typeface="Arial" panose="020B0604020202020204" pitchFamily="34" charset="0"/>
              </a:rPr>
              <a:pPr/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309A94E0-C401-4E06-BEF5-2A5C82E3F414}" type="slidenum">
              <a:rPr lang="en-GB" altLang="en-US" smtClean="0">
                <a:latin typeface="Arial" panose="020B0604020202020204" pitchFamily="34" charset="0"/>
              </a:rPr>
              <a:pPr/>
              <a:t>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83EBF522-E21E-4AEE-ACFD-504A0D5EE87C}" type="slidenum">
              <a:rPr lang="en-GB" altLang="en-US" smtClean="0">
                <a:latin typeface="Arial" panose="020B0604020202020204" pitchFamily="34" charset="0"/>
              </a:rPr>
              <a:pPr/>
              <a:t>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548445-6A75-417E-8B10-739AC52E4A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1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F8848D5F-23FF-487D-9D8F-94AA702B9A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45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AB5D71E7-27E9-40AB-AF98-A96EF177F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28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83DF6A56-8125-43A1-BF85-A5FFAF8D7E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964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B7FF030C-2740-4EA7-8D1E-903C58C9F8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22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9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6237E-44F1-4E64-A24E-B167D0F7BC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26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9CA8-8C2E-42D5-9F41-66044A9CC1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41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1E6B-F9B4-48F9-9078-82C140EEAB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48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1BC5-5044-4FB0-9FEB-6E3F10A32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20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6194-D690-4721-919C-7D0F986290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2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C74E6F6F-772F-4F03-896D-B780A3842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8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F277-0CF4-4339-A359-759EF98DD8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165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E55A-B05D-4DAE-A80E-765840C0C9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77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7B6E-ED90-45A3-9AF0-66BD004814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343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E6E1-6271-4619-9DB1-A02722D68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02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716E-73AB-43AE-97A7-BF79DB3413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97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1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47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42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8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1D7B0954-B35C-4FCB-BF99-FAD56454C2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6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3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8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3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97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42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5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F8A22773-2F32-4010-A542-B953107534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81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AC8AA66E-092D-4EDA-A053-1418644633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2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63DBB7D1-2263-450C-BA1A-D8FFAFA4AF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468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F4323F27-C564-40E3-B22B-167414A48A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4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7A574CC-1042-4B77-91F3-403797E6F1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47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2ADF3FB-506D-4D22-9B56-D04413BB05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73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N:\FASTlab\CLEO 2012\presentation\figures\ORC Light logo_black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965200"/>
            <a:ext cx="74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5" r:id="rId1"/>
    <p:sldLayoutId id="2147487166" r:id="rId2"/>
    <p:sldLayoutId id="2147487167" r:id="rId3"/>
    <p:sldLayoutId id="2147487168" r:id="rId4"/>
    <p:sldLayoutId id="2147487169" r:id="rId5"/>
    <p:sldLayoutId id="2147487170" r:id="rId6"/>
    <p:sldLayoutId id="2147487171" r:id="rId7"/>
    <p:sldLayoutId id="2147487172" r:id="rId8"/>
    <p:sldLayoutId id="2147487173" r:id="rId9"/>
    <p:sldLayoutId id="2147487174" r:id="rId10"/>
    <p:sldLayoutId id="2147487175" r:id="rId11"/>
    <p:sldLayoutId id="2147487176" r:id="rId12"/>
    <p:sldLayoutId id="214748717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1B08494-BF2B-42C4-B747-3C94FE5163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78" r:id="rId1"/>
    <p:sldLayoutId id="2147487144" r:id="rId2"/>
    <p:sldLayoutId id="2147487145" r:id="rId3"/>
    <p:sldLayoutId id="2147487146" r:id="rId4"/>
    <p:sldLayoutId id="2147487147" r:id="rId5"/>
    <p:sldLayoutId id="2147487148" r:id="rId6"/>
    <p:sldLayoutId id="2147487149" r:id="rId7"/>
    <p:sldLayoutId id="2147487150" r:id="rId8"/>
    <p:sldLayoutId id="2147487151" r:id="rId9"/>
    <p:sldLayoutId id="2147487152" r:id="rId10"/>
    <p:sldLayoutId id="21474871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4" r:id="rId1"/>
    <p:sldLayoutId id="2147487155" r:id="rId2"/>
    <p:sldLayoutId id="2147487156" r:id="rId3"/>
    <p:sldLayoutId id="2147487157" r:id="rId4"/>
    <p:sldLayoutId id="2147487158" r:id="rId5"/>
    <p:sldLayoutId id="2147487159" r:id="rId6"/>
    <p:sldLayoutId id="2147487160" r:id="rId7"/>
    <p:sldLayoutId id="2147487161" r:id="rId8"/>
    <p:sldLayoutId id="2147487162" r:id="rId9"/>
    <p:sldLayoutId id="2147487163" r:id="rId10"/>
    <p:sldLayoutId id="21474871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29381" y="1628453"/>
            <a:ext cx="8496300" cy="2160587"/>
          </a:xfrm>
        </p:spPr>
        <p:txBody>
          <a:bodyPr/>
          <a:lstStyle/>
          <a:p>
            <a:pPr algn="ctr" eaLnBrk="1" hangingPunct="1"/>
            <a:r>
              <a:rPr lang="en-GB" altLang="en-US" sz="4000" dirty="0"/>
              <a:t>Predictive Visualisation of Fibre Laser Machining via Deep Learning</a:t>
            </a:r>
            <a:endParaRPr lang="en-GB" altLang="en-US" sz="4000" dirty="0" smtClean="0"/>
          </a:p>
        </p:txBody>
      </p:sp>
      <p:sp>
        <p:nvSpPr>
          <p:cNvPr id="20483" name="Text Box 25"/>
          <p:cNvSpPr txBox="1">
            <a:spLocks noChangeArrowheads="1"/>
          </p:cNvSpPr>
          <p:nvPr/>
        </p:nvSpPr>
        <p:spPr bwMode="auto">
          <a:xfrm>
            <a:off x="711721" y="5084763"/>
            <a:ext cx="7532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2000" u="sng" dirty="0" smtClean="0">
                <a:solidFill>
                  <a:srgbClr val="B2D5D5"/>
                </a:solidFill>
              </a:rPr>
              <a:t>Alexander F. Courtier</a:t>
            </a:r>
            <a:r>
              <a:rPr lang="en-GB" altLang="en-US" sz="2000" u="sng" baseline="30000" dirty="0" smtClean="0">
                <a:solidFill>
                  <a:srgbClr val="B2D5D5"/>
                </a:solidFill>
              </a:rPr>
              <a:t>1</a:t>
            </a:r>
            <a:r>
              <a:rPr lang="en-GB" altLang="en-US" sz="2000" dirty="0" smtClean="0">
                <a:solidFill>
                  <a:srgbClr val="B2D5D5"/>
                </a:solidFill>
              </a:rPr>
              <a:t>, Michael McDonnell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</a:t>
            </a:r>
            <a:r>
              <a:rPr lang="en-GB" altLang="en-US" sz="2000" dirty="0" smtClean="0">
                <a:solidFill>
                  <a:srgbClr val="B2D5D5"/>
                </a:solidFill>
              </a:rPr>
              <a:t>, Matt Praeger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</a:t>
            </a:r>
            <a:r>
              <a:rPr lang="en-GB" altLang="en-US" sz="2000" dirty="0" smtClean="0">
                <a:solidFill>
                  <a:srgbClr val="B2D5D5"/>
                </a:solidFill>
              </a:rPr>
              <a:t>, James A. Grant-Jacob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</a:t>
            </a:r>
            <a:r>
              <a:rPr lang="en-GB" altLang="en-US" sz="2000" dirty="0" smtClean="0">
                <a:solidFill>
                  <a:srgbClr val="B2D5D5"/>
                </a:solidFill>
              </a:rPr>
              <a:t>, Christophe Codemard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1,2</a:t>
            </a:r>
            <a:r>
              <a:rPr lang="en-GB" altLang="en-US" sz="2000" dirty="0" smtClean="0">
                <a:solidFill>
                  <a:srgbClr val="B2D5D5"/>
                </a:solidFill>
              </a:rPr>
              <a:t>, Paul Harrison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2</a:t>
            </a:r>
            <a:r>
              <a:rPr lang="en-GB" altLang="en-US" sz="2000" dirty="0" smtClean="0">
                <a:solidFill>
                  <a:srgbClr val="B2D5D5"/>
                </a:solidFill>
              </a:rPr>
              <a:t>, Ben Mills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</a:t>
            </a:r>
            <a:r>
              <a:rPr lang="en-GB" altLang="en-US" sz="2000" dirty="0" smtClean="0">
                <a:solidFill>
                  <a:srgbClr val="B2D5D5"/>
                </a:solidFill>
              </a:rPr>
              <a:t>, Michalis Zervas</a:t>
            </a:r>
            <a:r>
              <a:rPr lang="en-GB" altLang="en-US" sz="2000" baseline="30000" dirty="0" smtClean="0">
                <a:solidFill>
                  <a:srgbClr val="B2D5D5"/>
                </a:solidFill>
              </a:rPr>
              <a:t>1</a:t>
            </a: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rgbClr val="B2D5D5"/>
              </a:solidFill>
            </a:endParaRP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1800" baseline="30000" dirty="0">
                <a:solidFill>
                  <a:srgbClr val="B2D5D5"/>
                </a:solidFill>
              </a:rPr>
              <a:t>1</a:t>
            </a:r>
            <a:r>
              <a:rPr lang="en-GB" altLang="en-US" sz="1800" dirty="0">
                <a:solidFill>
                  <a:srgbClr val="B2D5D5"/>
                </a:solidFill>
              </a:rPr>
              <a:t> </a:t>
            </a:r>
            <a:r>
              <a:rPr lang="en-GB" altLang="en-US" sz="1800" dirty="0" smtClean="0">
                <a:solidFill>
                  <a:srgbClr val="B2D5D5"/>
                </a:solidFill>
              </a:rPr>
              <a:t>Optoelectronics Research Centre, University of Southampton, University Road, Southampton, SO17 1BJ, United Kingdom</a:t>
            </a: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1800" baseline="30000" dirty="0" smtClean="0">
                <a:solidFill>
                  <a:srgbClr val="B2D5D5"/>
                </a:solidFill>
              </a:rPr>
              <a:t>2</a:t>
            </a:r>
            <a:r>
              <a:rPr lang="en-GB" altLang="en-US" sz="1800" dirty="0" smtClean="0">
                <a:solidFill>
                  <a:srgbClr val="B2D5D5"/>
                </a:solidFill>
              </a:rPr>
              <a:t> TRUMPF Laser UK, 6 Wellington Park, Toolbar Way, Hedge End, Southampton, SO30 2QU, United Kingdom</a:t>
            </a:r>
            <a:r>
              <a:rPr lang="en-GB" altLang="en-US" sz="1800" dirty="0">
                <a:solidFill>
                  <a:srgbClr val="B2D5D5"/>
                </a:solidFill>
              </a:rPr>
              <a:t/>
            </a:r>
            <a:br>
              <a:rPr lang="en-GB" altLang="en-US" sz="1800" dirty="0">
                <a:solidFill>
                  <a:srgbClr val="B2D5D5"/>
                </a:solidFill>
              </a:rPr>
            </a:br>
            <a:endParaRPr lang="en-GB" altLang="en-US" sz="1800" dirty="0">
              <a:solidFill>
                <a:srgbClr val="B2D5D5"/>
              </a:solidFill>
            </a:endParaRP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25438"/>
            <a:ext cx="981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62744"/>
            <a:ext cx="6552728" cy="6795256"/>
          </a:xfrm>
          <a:ln w="22225"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20272" y="2348880"/>
            <a:ext cx="1656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15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16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17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18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19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20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21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22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23 m/min</a:t>
            </a:r>
          </a:p>
          <a:p>
            <a:pPr marL="342900" indent="-342900">
              <a:buAutoNum type="alphaUcParenR"/>
            </a:pPr>
            <a:r>
              <a:rPr lang="en-GB" sz="1600" dirty="0" smtClean="0">
                <a:latin typeface="+mn-lt"/>
              </a:rPr>
              <a:t>24 m/min</a:t>
            </a:r>
            <a:endParaRPr lang="en-GB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628800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  <a:latin typeface="+mn-lt"/>
              </a:rPr>
              <a:t>Experimental</a:t>
            </a:r>
            <a:endParaRPr lang="en-GB" sz="2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2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Identification of </a:t>
            </a:r>
            <a:r>
              <a:rPr lang="en-GB" altLang="en-US" dirty="0"/>
              <a:t>L</a:t>
            </a:r>
            <a:r>
              <a:rPr lang="en-GB" altLang="en-US" dirty="0" smtClean="0"/>
              <a:t>aser </a:t>
            </a:r>
            <a:r>
              <a:rPr lang="en-GB" altLang="en-US" dirty="0"/>
              <a:t>C</a:t>
            </a:r>
            <a:r>
              <a:rPr lang="en-GB" altLang="en-US" dirty="0" smtClean="0"/>
              <a:t>utting Speed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1" y="1700213"/>
            <a:ext cx="4644008" cy="4647583"/>
          </a:xfrm>
          <a:ln>
            <a:solidFill>
              <a:schemeClr val="accent1"/>
            </a:solidFill>
          </a:ln>
        </p:spPr>
      </p:pic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D8AC9A28-1999-4C25-8664-D7CCE9CE78A0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11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8676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2FFF2F96-05F9-4888-8D41-E1C149EB7F44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11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672086" cy="4114800"/>
          </a:xfrm>
        </p:spPr>
        <p:txBody>
          <a:bodyPr/>
          <a:lstStyle/>
          <a:p>
            <a:r>
              <a:rPr lang="en-GB" sz="2100" dirty="0" smtClean="0"/>
              <a:t>A CNN identifies the cutting speed using images of the laser cut.</a:t>
            </a:r>
          </a:p>
          <a:p>
            <a:r>
              <a:rPr lang="en-GB" sz="21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99.9% accuracy.</a:t>
            </a:r>
          </a:p>
          <a:p>
            <a:r>
              <a:rPr lang="en-GB" sz="2100" dirty="0" smtClean="0"/>
              <a:t>Trained for 10 epochs on ~90000 images and tested on ~10000 images.</a:t>
            </a:r>
          </a:p>
          <a:p>
            <a:r>
              <a:rPr lang="en-GB" sz="2100" dirty="0"/>
              <a:t>Demonstrates that each cutting speed produces unique </a:t>
            </a:r>
            <a:r>
              <a:rPr lang="en-GB" sz="2100" dirty="0" smtClean="0"/>
              <a:t>defects.</a:t>
            </a:r>
            <a:endParaRPr lang="en-GB" sz="21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Parameter to Image Visualisation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849" y="1700213"/>
            <a:ext cx="4104135" cy="4114800"/>
          </a:xfrm>
        </p:spPr>
        <p:txBody>
          <a:bodyPr/>
          <a:lstStyle/>
          <a:p>
            <a:r>
              <a:rPr lang="en-GB" sz="2400" dirty="0" smtClean="0"/>
              <a:t>Successfully reproduces defects from parameters</a:t>
            </a:r>
          </a:p>
          <a:p>
            <a:r>
              <a:rPr lang="en-GB" sz="2400" dirty="0"/>
              <a:t>Speed shown: </a:t>
            </a:r>
            <a:r>
              <a:rPr lang="en-GB" sz="2400" b="1" dirty="0" smtClean="0"/>
              <a:t>15 m/min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eproduces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angle of striations (22.5±2.2⁰ experimentally, 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26.8±2.2⁰ predicted)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2B1547C5-1E53-4FF2-92AB-170C8F903B06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68FFD9A6-E1B4-421E-90FE-DBD8A47DA243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01731"/>
            <a:ext cx="4585937" cy="4297887"/>
          </a:xfrm>
        </p:spPr>
      </p:pic>
    </p:spTree>
    <p:extLst>
      <p:ext uri="{BB962C8B-B14F-4D97-AF65-F5344CB8AC3E}">
        <p14:creationId xmlns:p14="http://schemas.microsoft.com/office/powerpoint/2010/main" val="25174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Parameter to Image Visualisation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2B1547C5-1E53-4FF2-92AB-170C8F903B06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13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68FFD9A6-E1B4-421E-90FE-DBD8A47DA243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13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01731"/>
            <a:ext cx="4585937" cy="4297887"/>
          </a:xfrm>
        </p:spPr>
      </p:pic>
      <p:sp>
        <p:nvSpPr>
          <p:cNvPr id="5" name="Rectangle 4"/>
          <p:cNvSpPr/>
          <p:nvPr/>
        </p:nvSpPr>
        <p:spPr bwMode="auto">
          <a:xfrm>
            <a:off x="4283968" y="1700213"/>
            <a:ext cx="4680520" cy="2232843"/>
          </a:xfrm>
          <a:prstGeom prst="rect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79539" y="3968293"/>
            <a:ext cx="4680520" cy="223284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275715"/>
            <a:ext cx="293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Experimental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4130" y="6269365"/>
            <a:ext cx="217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Predicted</a:t>
            </a: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032126" cy="4114800"/>
          </a:xfrm>
        </p:spPr>
        <p:txBody>
          <a:bodyPr/>
          <a:lstStyle/>
          <a:p>
            <a:r>
              <a:rPr lang="en-GB" sz="2400" dirty="0" smtClean="0"/>
              <a:t>Successfully reproduces defects from parameters</a:t>
            </a:r>
          </a:p>
          <a:p>
            <a:r>
              <a:rPr lang="en-GB" sz="2400" dirty="0"/>
              <a:t>Speed shown: </a:t>
            </a:r>
            <a:r>
              <a:rPr lang="en-GB" sz="2400" b="1" dirty="0" smtClean="0"/>
              <a:t>15 m/min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eproduces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angle of striations (22.5±2.2⁰ experimentally, 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26.8±2.2⁰ predicted)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Parameter to Image Visualisation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2B1547C5-1E53-4FF2-92AB-170C8F903B06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68FFD9A6-E1B4-421E-90FE-DBD8A47DA243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03227"/>
            <a:ext cx="4585937" cy="4297887"/>
          </a:xfrm>
        </p:spPr>
      </p:pic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960118" cy="4114800"/>
          </a:xfrm>
        </p:spPr>
        <p:txBody>
          <a:bodyPr/>
          <a:lstStyle/>
          <a:p>
            <a:r>
              <a:rPr lang="en-GB" sz="2400" dirty="0" smtClean="0"/>
              <a:t>Successfully reproduces defects from parameters</a:t>
            </a:r>
          </a:p>
          <a:p>
            <a:r>
              <a:rPr lang="en-GB" sz="2400" dirty="0"/>
              <a:t>Speed shown: </a:t>
            </a:r>
            <a:r>
              <a:rPr lang="en-GB" sz="2400" b="1" dirty="0"/>
              <a:t>20 </a:t>
            </a:r>
            <a:r>
              <a:rPr lang="en-GB" sz="2400" b="1" dirty="0" smtClean="0"/>
              <a:t>m/min</a:t>
            </a:r>
          </a:p>
          <a:p>
            <a:r>
              <a:rPr lang="en-GB" sz="2400" dirty="0" smtClean="0"/>
              <a:t>Reproduces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angle of striations (32.7±3.0⁰ experimentally, 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36.9 ±3.6⁰ predicted)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Parameter to Image Visualisation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2B1547C5-1E53-4FF2-92AB-170C8F903B06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15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68FFD9A6-E1B4-421E-90FE-DBD8A47DA243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15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03227"/>
            <a:ext cx="4585937" cy="4297887"/>
          </a:xfrm>
        </p:spPr>
      </p:pic>
      <p:sp>
        <p:nvSpPr>
          <p:cNvPr id="7" name="Rectangle 6"/>
          <p:cNvSpPr/>
          <p:nvPr/>
        </p:nvSpPr>
        <p:spPr bwMode="auto">
          <a:xfrm>
            <a:off x="4283968" y="1700213"/>
            <a:ext cx="4680520" cy="2232843"/>
          </a:xfrm>
          <a:prstGeom prst="rect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79539" y="3968293"/>
            <a:ext cx="4680520" cy="223284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146140"/>
            <a:ext cx="293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Experimental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4130" y="6146140"/>
            <a:ext cx="217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Predicted</a:t>
            </a: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032126" cy="4114800"/>
          </a:xfrm>
        </p:spPr>
        <p:txBody>
          <a:bodyPr/>
          <a:lstStyle/>
          <a:p>
            <a:r>
              <a:rPr lang="en-GB" sz="2400" dirty="0" smtClean="0"/>
              <a:t>Successfully reproduces defects from parameters</a:t>
            </a:r>
          </a:p>
          <a:p>
            <a:r>
              <a:rPr lang="en-GB" sz="2400" dirty="0"/>
              <a:t>Speed shown: </a:t>
            </a:r>
            <a:r>
              <a:rPr lang="en-GB" sz="2400" b="1" dirty="0"/>
              <a:t>20 </a:t>
            </a:r>
            <a:r>
              <a:rPr lang="en-GB" sz="2400" b="1" dirty="0" smtClean="0"/>
              <a:t>m/min</a:t>
            </a:r>
          </a:p>
          <a:p>
            <a:r>
              <a:rPr lang="en-GB" sz="2400" dirty="0" smtClean="0"/>
              <a:t>Reproduces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angle of striations (32.7±3.0⁰ experimentally, 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36.9 ±3.6⁰ predicted)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Adjacent Image Visualisation</a:t>
            </a:r>
            <a:endParaRPr lang="en-GB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90F0A472-52E0-4DB6-82FB-B53E60508454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16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30725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E52D041A-7CDE-4286-BF41-0D5CF9B3F5D9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16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88000"/>
            <a:ext cx="4977901" cy="3945410"/>
          </a:xfrm>
        </p:spPr>
      </p:pic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816102" cy="4114800"/>
          </a:xfrm>
        </p:spPr>
        <p:txBody>
          <a:bodyPr/>
          <a:lstStyle/>
          <a:p>
            <a:r>
              <a:rPr lang="en-GB" sz="2200" dirty="0" smtClean="0"/>
              <a:t>Successfully predicts defects from adjacent images</a:t>
            </a:r>
          </a:p>
          <a:p>
            <a:r>
              <a:rPr lang="en-GB" sz="2200" dirty="0" smtClean="0"/>
              <a:t>Can use a predicted image as an input</a:t>
            </a:r>
          </a:p>
          <a:p>
            <a:r>
              <a:rPr lang="en-GB" sz="2200" dirty="0" smtClean="0"/>
              <a:t>Can be chained to predict subsequent predicted images</a:t>
            </a:r>
          </a:p>
          <a:p>
            <a:r>
              <a:rPr lang="en-GB" sz="2200" dirty="0" smtClean="0"/>
              <a:t>Speed shown: </a:t>
            </a:r>
            <a:r>
              <a:rPr lang="en-GB" sz="2200" b="1" dirty="0" smtClean="0"/>
              <a:t>15 m/min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161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Adjacent Image Visualisation</a:t>
            </a:r>
            <a:endParaRPr lang="en-GB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90F0A472-52E0-4DB6-82FB-B53E60508454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30725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E52D041A-7CDE-4286-BF41-0D5CF9B3F5D9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88000"/>
            <a:ext cx="4977901" cy="3945410"/>
          </a:xfrm>
        </p:spPr>
      </p:pic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816102" cy="4114800"/>
          </a:xfrm>
        </p:spPr>
        <p:txBody>
          <a:bodyPr/>
          <a:lstStyle/>
          <a:p>
            <a:r>
              <a:rPr lang="en-GB" sz="2200" dirty="0" smtClean="0"/>
              <a:t>Successfully predicts defects from adjacent images</a:t>
            </a:r>
          </a:p>
          <a:p>
            <a:r>
              <a:rPr lang="en-GB" sz="2200" dirty="0" smtClean="0"/>
              <a:t>Can use a predicted image as an input</a:t>
            </a:r>
          </a:p>
          <a:p>
            <a:r>
              <a:rPr lang="en-GB" sz="2200" dirty="0" smtClean="0"/>
              <a:t>Can be chained to predict subsequent predicted images</a:t>
            </a:r>
          </a:p>
          <a:p>
            <a:r>
              <a:rPr lang="en-GB" sz="2200" dirty="0" smtClean="0"/>
              <a:t>Speed shown: </a:t>
            </a:r>
            <a:r>
              <a:rPr lang="en-GB" sz="2200" b="1" dirty="0" smtClean="0"/>
              <a:t>15 m/min</a:t>
            </a:r>
            <a:endParaRPr lang="en-GB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6146140"/>
            <a:ext cx="293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Experimental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4130" y="6146140"/>
            <a:ext cx="217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Predicted</a:t>
            </a: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57638" y="1916832"/>
            <a:ext cx="2414562" cy="302433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3339" y="1916832"/>
            <a:ext cx="2414562" cy="3024336"/>
          </a:xfrm>
          <a:prstGeom prst="rect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9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Adjacent Image Visualisation</a:t>
            </a:r>
            <a:endParaRPr lang="en-GB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90F0A472-52E0-4DB6-82FB-B53E60508454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18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30725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E52D041A-7CDE-4286-BF41-0D5CF9B3F5D9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18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816102" cy="4114800"/>
          </a:xfrm>
        </p:spPr>
        <p:txBody>
          <a:bodyPr/>
          <a:lstStyle/>
          <a:p>
            <a:r>
              <a:rPr lang="en-GB" sz="2200" dirty="0" smtClean="0"/>
              <a:t>Successfully predicts defects from adjacent images</a:t>
            </a:r>
          </a:p>
          <a:p>
            <a:r>
              <a:rPr lang="en-GB" sz="2200" dirty="0" smtClean="0"/>
              <a:t>Can use a predicted image as an input</a:t>
            </a:r>
          </a:p>
          <a:p>
            <a:r>
              <a:rPr lang="en-GB" sz="2200" dirty="0" smtClean="0"/>
              <a:t>Can be chained to predict subsequent predicted images</a:t>
            </a:r>
          </a:p>
          <a:p>
            <a:r>
              <a:rPr lang="en-GB" sz="2200" dirty="0" smtClean="0"/>
              <a:t>Speed shown: </a:t>
            </a:r>
            <a:r>
              <a:rPr lang="en-GB" sz="2200" b="1" dirty="0" smtClean="0"/>
              <a:t>20 m/min</a:t>
            </a:r>
            <a:endParaRPr lang="en-GB" sz="2200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88000"/>
            <a:ext cx="4987877" cy="3945410"/>
          </a:xfrm>
        </p:spPr>
      </p:pic>
    </p:spTree>
    <p:extLst>
      <p:ext uri="{BB962C8B-B14F-4D97-AF65-F5344CB8AC3E}">
        <p14:creationId xmlns:p14="http://schemas.microsoft.com/office/powerpoint/2010/main" val="1753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Adjacent Image Visualisation</a:t>
            </a:r>
            <a:endParaRPr lang="en-GB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90F0A472-52E0-4DB6-82FB-B53E60508454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30725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E52D041A-7CDE-4286-BF41-0D5CF9B3F5D9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888110" cy="4114800"/>
          </a:xfrm>
        </p:spPr>
        <p:txBody>
          <a:bodyPr/>
          <a:lstStyle/>
          <a:p>
            <a:r>
              <a:rPr lang="en-GB" sz="2200" dirty="0" smtClean="0"/>
              <a:t>Successfully predicts defects from adjacent images</a:t>
            </a:r>
          </a:p>
          <a:p>
            <a:r>
              <a:rPr lang="en-GB" sz="2200" dirty="0" smtClean="0"/>
              <a:t>Can use a predicted image as an input</a:t>
            </a:r>
          </a:p>
          <a:p>
            <a:r>
              <a:rPr lang="en-GB" sz="2200" dirty="0" smtClean="0"/>
              <a:t>Can be chained to predict subsequent predicted images</a:t>
            </a:r>
          </a:p>
          <a:p>
            <a:r>
              <a:rPr lang="en-GB" sz="2200" dirty="0" smtClean="0"/>
              <a:t>Speed shown: </a:t>
            </a:r>
            <a:r>
              <a:rPr lang="en-GB" sz="2200" b="1" dirty="0" smtClean="0"/>
              <a:t>20 m/min</a:t>
            </a:r>
            <a:endParaRPr lang="en-GB" sz="2200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88000"/>
            <a:ext cx="4987877" cy="3945410"/>
          </a:xfrm>
        </p:spPr>
      </p:pic>
      <p:sp>
        <p:nvSpPr>
          <p:cNvPr id="7" name="TextBox 6"/>
          <p:cNvSpPr txBox="1"/>
          <p:nvPr/>
        </p:nvSpPr>
        <p:spPr>
          <a:xfrm>
            <a:off x="2555776" y="6146140"/>
            <a:ext cx="293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Experimental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130" y="6146140"/>
            <a:ext cx="217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Predicted</a:t>
            </a:r>
            <a:r>
              <a:rPr lang="en-GB" sz="28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23339" y="1916832"/>
            <a:ext cx="2414562" cy="3024336"/>
          </a:xfrm>
          <a:prstGeom prst="rect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57638" y="1916832"/>
            <a:ext cx="2414562" cy="302433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A6C9F129-6B7E-430C-BA89-9C71C9317CFF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anose="02020603050405020304" pitchFamily="18" charset="0"/>
              <a:buChar char="•"/>
            </a:pPr>
            <a:endParaRPr lang="en-US" altLang="en-US">
              <a:solidFill>
                <a:srgbClr val="2D3F49"/>
              </a:solidFill>
            </a:endParaRPr>
          </a:p>
        </p:txBody>
      </p:sp>
      <p:sp>
        <p:nvSpPr>
          <p:cNvPr id="2253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Outline</a:t>
            </a:r>
          </a:p>
        </p:txBody>
      </p:sp>
      <p:sp>
        <p:nvSpPr>
          <p:cNvPr id="2253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Motivation</a:t>
            </a:r>
          </a:p>
          <a:p>
            <a:pPr eaLnBrk="1" hangingPunct="1"/>
            <a:r>
              <a:rPr lang="en-GB" altLang="en-US" dirty="0"/>
              <a:t>Introduction to </a:t>
            </a:r>
            <a:r>
              <a:rPr lang="en-GB" alt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laser </a:t>
            </a:r>
            <a:r>
              <a:rPr lang="en-GB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cutting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Introduction to </a:t>
            </a:r>
            <a:r>
              <a:rPr lang="en-GB" altLang="en-US" dirty="0" smtClean="0">
                <a:solidFill>
                  <a:schemeClr val="accent1"/>
                </a:solidFill>
              </a:rPr>
              <a:t>deep </a:t>
            </a:r>
            <a:r>
              <a:rPr lang="en-GB" altLang="en-US" dirty="0">
                <a:solidFill>
                  <a:schemeClr val="accent1"/>
                </a:solidFill>
              </a:rPr>
              <a:t>l</a:t>
            </a:r>
            <a:r>
              <a:rPr lang="en-GB" altLang="en-US" dirty="0" smtClean="0">
                <a:solidFill>
                  <a:schemeClr val="accent1"/>
                </a:solidFill>
              </a:rPr>
              <a:t>earning</a:t>
            </a:r>
          </a:p>
          <a:p>
            <a:pPr eaLnBrk="1" hangingPunct="1"/>
            <a:r>
              <a:rPr lang="en-GB" altLang="en-US" dirty="0" smtClean="0"/>
              <a:t>Imaging </a:t>
            </a:r>
            <a:r>
              <a:rPr lang="en-GB" altLang="en-US" dirty="0"/>
              <a:t>of </a:t>
            </a:r>
            <a:r>
              <a:rPr lang="en-GB" alt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laser cutting</a:t>
            </a:r>
          </a:p>
          <a:p>
            <a:pPr eaLnBrk="1" hangingPunct="1"/>
            <a:r>
              <a:rPr lang="en-GB" altLang="en-US" dirty="0" smtClean="0"/>
              <a:t>Using </a:t>
            </a:r>
            <a:r>
              <a:rPr lang="en-GB" altLang="en-US" dirty="0" smtClean="0">
                <a:solidFill>
                  <a:schemeClr val="accent1"/>
                </a:solidFill>
              </a:rPr>
              <a:t>deep </a:t>
            </a:r>
            <a:r>
              <a:rPr lang="en-GB" altLang="en-US" dirty="0">
                <a:solidFill>
                  <a:schemeClr val="accent1"/>
                </a:solidFill>
              </a:rPr>
              <a:t>l</a:t>
            </a:r>
            <a:r>
              <a:rPr lang="en-GB" altLang="en-US" dirty="0" smtClean="0">
                <a:solidFill>
                  <a:schemeClr val="accent1"/>
                </a:solidFill>
              </a:rPr>
              <a:t>earning </a:t>
            </a:r>
            <a:r>
              <a:rPr lang="en-GB" altLang="en-US" dirty="0" smtClean="0"/>
              <a:t>to model </a:t>
            </a:r>
            <a:r>
              <a:rPr lang="en-GB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laser cutting defects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Conclusions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Conclusions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CNNs can distinguish laser cutting defects by cutting speed</a:t>
            </a:r>
            <a:r>
              <a:rPr lang="en-GB" altLang="en-US" dirty="0" smtClean="0">
                <a:solidFill>
                  <a:srgbClr val="000000"/>
                </a:solidFill>
              </a:rPr>
              <a:t> with </a:t>
            </a:r>
            <a:r>
              <a:rPr lang="en-GB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99.9% accuracy.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CGANs can accurately visualise laser cutting defects </a:t>
            </a:r>
            <a:r>
              <a:rPr lang="en-GB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from laser cutting parameters and adjacent images.</a:t>
            </a:r>
          </a:p>
          <a:p>
            <a:pPr>
              <a:defRPr/>
            </a:pPr>
            <a:r>
              <a:rPr lang="en-GB" altLang="en-US" dirty="0" smtClean="0"/>
              <a:t>May have applications in real-time monitoring and real-time predictions of laser cutting defects, to optimise the laser cutting process.</a:t>
            </a:r>
          </a:p>
          <a:p>
            <a:pPr>
              <a:buFontTx/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 This work was supported under EPSRC (grant numbers EP/N03368X/1 </a:t>
            </a:r>
            <a:r>
              <a:rPr lang="en-GB" altLang="en-US" sz="1600" dirty="0">
                <a:solidFill>
                  <a:srgbClr val="000000"/>
                </a:solidFill>
              </a:rPr>
              <a:t>and EP/N509747/1</a:t>
            </a:r>
            <a:r>
              <a:rPr lang="en-GB" altLang="en-US" sz="1600" dirty="0" smtClean="0">
                <a:solidFill>
                  <a:srgbClr val="000000"/>
                </a:solidFill>
              </a:rPr>
              <a:t>)</a:t>
            </a:r>
            <a:endParaRPr lang="en-GB" alt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31748" name="Picture 6" descr="http://t1.gstatic.com/images?q=tbn:ANd9GcRfactxO5Qj_LfuQRrOZtYcF3urY8YbrdZz-ZrsK5v07u9aY12H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57888"/>
            <a:ext cx="10144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64E01D56-1BF2-45AC-AC32-3649BBBEF7C1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200" smtClean="0">
              <a:latin typeface="Lucida Sans" panose="020B0602030504020204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anose="02020603050405020304" pitchFamily="18" charset="0"/>
              <a:buChar char="•"/>
            </a:pPr>
            <a:endParaRPr lang="en-US" altLang="en-US">
              <a:solidFill>
                <a:srgbClr val="2D3F49"/>
              </a:solidFill>
            </a:endParaRPr>
          </a:p>
        </p:txBody>
      </p:sp>
      <p:sp>
        <p:nvSpPr>
          <p:cNvPr id="2458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Motivation</a:t>
            </a:r>
          </a:p>
        </p:txBody>
      </p:sp>
      <p:sp>
        <p:nvSpPr>
          <p:cNvPr id="2458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844824"/>
            <a:ext cx="8496300" cy="4114800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Laser cutting enables fast, precise, contact-free cutting of materials.</a:t>
            </a:r>
          </a:p>
          <a:p>
            <a:pPr eaLnBrk="1" hangingPunct="1"/>
            <a:r>
              <a:rPr lang="en-GB" altLang="en-US" sz="2000" dirty="0" smtClean="0"/>
              <a:t>However, modelling of light-matter interactions can be challenging.</a:t>
            </a:r>
          </a:p>
          <a:p>
            <a:pPr eaLnBrk="1" hangingPunct="1"/>
            <a:r>
              <a:rPr lang="en-GB" altLang="en-US" sz="2000" dirty="0" smtClean="0"/>
              <a:t>Can Deep Learning model and predict laser cutting defects based on laser parameters? 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3702"/>
            <a:ext cx="4171950" cy="276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</a:t>
            </a:r>
            <a:r>
              <a:rPr lang="en-GB" dirty="0"/>
              <a:t>L</a:t>
            </a:r>
            <a:r>
              <a:rPr lang="en-GB" dirty="0" smtClean="0"/>
              <a:t>aser Cutting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456062" cy="4114800"/>
          </a:xfrm>
        </p:spPr>
        <p:txBody>
          <a:bodyPr/>
          <a:lstStyle/>
          <a:p>
            <a:r>
              <a:rPr lang="en-GB" sz="2200" dirty="0" smtClean="0"/>
              <a:t>Continuous wave laser cutting is achieved by irradiating and locally melting the </a:t>
            </a:r>
            <a:r>
              <a:rPr lang="en-GB" sz="2200" dirty="0" err="1" smtClean="0"/>
              <a:t>workpiece</a:t>
            </a:r>
            <a:r>
              <a:rPr lang="en-GB" sz="2200" dirty="0" smtClean="0"/>
              <a:t>, and removing the molten material with an assist gas.</a:t>
            </a:r>
          </a:p>
          <a:p>
            <a:r>
              <a:rPr lang="en-GB" sz="2200" dirty="0" smtClean="0"/>
              <a:t>Fast, precise, and contact-free.</a:t>
            </a:r>
          </a:p>
          <a:p>
            <a:r>
              <a:rPr lang="en-GB" sz="2200" dirty="0" smtClean="0"/>
              <a:t>However, </a:t>
            </a:r>
            <a:r>
              <a:rPr lang="en-GB" sz="2200" b="1" dirty="0"/>
              <a:t>d</a:t>
            </a:r>
            <a:r>
              <a:rPr lang="en-GB" sz="2200" b="1" dirty="0" smtClean="0"/>
              <a:t>efects</a:t>
            </a:r>
            <a:r>
              <a:rPr lang="en-GB" sz="2200" dirty="0" smtClean="0"/>
              <a:t> can be formed at the edge of the cut, negatively impacting cut quality.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2773-2F32-4010-A542-B9531075340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1916832"/>
            <a:ext cx="5247402" cy="424847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600078" cy="4114800"/>
          </a:xfrm>
        </p:spPr>
        <p:txBody>
          <a:bodyPr/>
          <a:lstStyle/>
          <a:p>
            <a:r>
              <a:rPr lang="en-GB" sz="2200" dirty="0" smtClean="0"/>
              <a:t>Deep Learning is a subset of machine learning using deep Neural Networks (NNs).</a:t>
            </a:r>
          </a:p>
          <a:p>
            <a:r>
              <a:rPr lang="en-GB" sz="2200" dirty="0" smtClean="0"/>
              <a:t>NNs can act as universal function </a:t>
            </a:r>
            <a:r>
              <a:rPr lang="en-GB" sz="2200" dirty="0" err="1" smtClean="0"/>
              <a:t>approximators</a:t>
            </a:r>
            <a:r>
              <a:rPr lang="en-GB" sz="2200" dirty="0" smtClean="0"/>
              <a:t>, and therefore can be used to model any complex system.</a:t>
            </a:r>
          </a:p>
          <a:p>
            <a:r>
              <a:rPr lang="en-GB" sz="2200" dirty="0" smtClean="0"/>
              <a:t>Used for tasks such as classification, regression, and image generation.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2773-2F32-4010-A542-B9531075340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19301"/>
            <a:ext cx="4896222" cy="408018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87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600078" cy="4114800"/>
          </a:xfrm>
        </p:spPr>
        <p:txBody>
          <a:bodyPr/>
          <a:lstStyle/>
          <a:p>
            <a:r>
              <a:rPr lang="en-GB" sz="2200" dirty="0" smtClean="0"/>
              <a:t>Deep Learning is a subset of machine learning using deep Neural Networks (NNs).</a:t>
            </a:r>
          </a:p>
          <a:p>
            <a:r>
              <a:rPr lang="en-GB" sz="2200" dirty="0" smtClean="0"/>
              <a:t>NNs can act as universal function </a:t>
            </a:r>
            <a:r>
              <a:rPr lang="en-GB" sz="2200" dirty="0" err="1" smtClean="0"/>
              <a:t>approximators</a:t>
            </a:r>
            <a:r>
              <a:rPr lang="en-GB" sz="2200" dirty="0" smtClean="0"/>
              <a:t>, and therefore can be used to model any complex system.</a:t>
            </a:r>
          </a:p>
          <a:p>
            <a:r>
              <a:rPr lang="en-GB" sz="2200" dirty="0" smtClean="0"/>
              <a:t>Used for tasks such as classification, regression, and image generation.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2773-2F32-4010-A542-B9531075340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5184576" cy="3898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2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168030" cy="4114800"/>
          </a:xfrm>
        </p:spPr>
        <p:txBody>
          <a:bodyPr/>
          <a:lstStyle/>
          <a:p>
            <a:r>
              <a:rPr lang="en-GB" sz="2400" dirty="0"/>
              <a:t>Extracts features from </a:t>
            </a:r>
            <a:r>
              <a:rPr lang="en-GB" sz="2400" dirty="0" smtClean="0"/>
              <a:t>datasets using convolutional filters</a:t>
            </a:r>
          </a:p>
          <a:p>
            <a:r>
              <a:rPr lang="en-GB" sz="2400" dirty="0" smtClean="0"/>
              <a:t>Can be used to transform images into a numerical label</a:t>
            </a:r>
            <a:endParaRPr lang="en-GB" sz="2400" dirty="0"/>
          </a:p>
          <a:p>
            <a:r>
              <a:rPr lang="en-GB" sz="2400" dirty="0"/>
              <a:t>Highly suitable for image analysis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2773-2F32-4010-A542-B9531075340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6" name="Content Placeholder 5" descr="A close up of text on a white background&#10;&#10;Description automatically generated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25165"/>
            <a:ext cx="5472286" cy="3889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37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62065"/>
            <a:ext cx="8640638" cy="2995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Generative Adversarial </a:t>
            </a:r>
            <a:r>
              <a:rPr lang="en-GB" dirty="0" smtClean="0"/>
              <a:t>Networks (GAN)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50" y="1599084"/>
            <a:ext cx="8496300" cy="4525962"/>
          </a:xfrm>
        </p:spPr>
        <p:txBody>
          <a:bodyPr/>
          <a:lstStyle/>
          <a:p>
            <a:r>
              <a:rPr lang="en-GB" sz="2200" dirty="0" smtClean="0"/>
              <a:t>Formed of a generator network and a discriminator network working in opposition</a:t>
            </a:r>
          </a:p>
          <a:p>
            <a:r>
              <a:rPr lang="en-GB" sz="2200" dirty="0" smtClean="0"/>
              <a:t>The generator predicts an output, </a:t>
            </a:r>
            <a:r>
              <a:rPr lang="en-GB" sz="2200" smtClean="0"/>
              <a:t>if </a:t>
            </a:r>
            <a:r>
              <a:rPr lang="en-GB" sz="2200" smtClean="0"/>
              <a:t>a labelled </a:t>
            </a:r>
            <a:r>
              <a:rPr lang="en-GB" sz="2200" dirty="0" smtClean="0"/>
              <a:t>input is used they are called Conditional GANs (CGANs)</a:t>
            </a:r>
          </a:p>
          <a:p>
            <a:r>
              <a:rPr lang="en-GB" sz="2200" dirty="0" smtClean="0"/>
              <a:t>The discriminator determines if an output is experimental or predicted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6237E-44F1-4E64-A24E-B167D0F7BC61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83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Imaging of Laser Cutting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032126" cy="4114800"/>
          </a:xfrm>
        </p:spPr>
        <p:txBody>
          <a:bodyPr/>
          <a:lstStyle/>
          <a:p>
            <a:r>
              <a:rPr lang="en-GB" sz="2400" dirty="0" smtClean="0"/>
              <a:t>2mm thick stainless steel sheets were cut by fibre laser a 2kW, 1075nm at ten </a:t>
            </a:r>
            <a:r>
              <a:rPr lang="en-GB" sz="2400" dirty="0" smtClean="0"/>
              <a:t>cutting</a:t>
            </a:r>
            <a:r>
              <a:rPr lang="en-GB" sz="2400" dirty="0" smtClean="0"/>
              <a:t> </a:t>
            </a:r>
            <a:r>
              <a:rPr lang="en-GB" sz="2400" dirty="0" smtClean="0"/>
              <a:t>speeds, 15 m/min to  24 m/min.</a:t>
            </a:r>
          </a:p>
          <a:p>
            <a:r>
              <a:rPr lang="en-GB" sz="2400" dirty="0" smtClean="0"/>
              <a:t>Imaged after machining using 5x optical microscope</a:t>
            </a:r>
          </a:p>
          <a:p>
            <a:r>
              <a:rPr lang="en-GB" sz="2400" dirty="0" smtClean="0"/>
              <a:t>Experimental image of laser cut edge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7338"/>
            <a:ext cx="2982039" cy="5180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10870</TotalTime>
  <Words>807</Words>
  <Application>Microsoft Office PowerPoint</Application>
  <PresentationFormat>On-screen Show (4:3)</PresentationFormat>
  <Paragraphs>133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Georgia</vt:lpstr>
      <vt:lpstr>Lucida Sans</vt:lpstr>
      <vt:lpstr>Times</vt:lpstr>
      <vt:lpstr>uos_ppt__template_v7</vt:lpstr>
      <vt:lpstr>UOS divider slide design</vt:lpstr>
      <vt:lpstr>UOS full bleed image</vt:lpstr>
      <vt:lpstr>Predictive Visualisation of Fibre Laser Machining via Deep Learning</vt:lpstr>
      <vt:lpstr>Outline</vt:lpstr>
      <vt:lpstr>Motivation</vt:lpstr>
      <vt:lpstr>Fibre Laser Cutting</vt:lpstr>
      <vt:lpstr>Deep Learning</vt:lpstr>
      <vt:lpstr>Deep Learning</vt:lpstr>
      <vt:lpstr>Convolutional Neural Networks</vt:lpstr>
      <vt:lpstr>Generative Adversarial Networks (GAN)</vt:lpstr>
      <vt:lpstr>Imaging of Laser Cutting</vt:lpstr>
      <vt:lpstr>PowerPoint Presentation</vt:lpstr>
      <vt:lpstr>Identification of Laser Cutting Speed</vt:lpstr>
      <vt:lpstr>Parameter to Image Visualisation</vt:lpstr>
      <vt:lpstr>Parameter to Image Visualisation</vt:lpstr>
      <vt:lpstr>Parameter to Image Visualisation</vt:lpstr>
      <vt:lpstr>Parameter to Image Visualisation</vt:lpstr>
      <vt:lpstr>Adjacent Image Visualisation</vt:lpstr>
      <vt:lpstr>Adjacent Image Visualisation</vt:lpstr>
      <vt:lpstr>Adjacent Image Visualisation</vt:lpstr>
      <vt:lpstr>Adjacent Image Visualisation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fastlab</cp:lastModifiedBy>
  <cp:revision>382</cp:revision>
  <cp:lastPrinted>2013-05-02T10:44:52Z</cp:lastPrinted>
  <dcterms:created xsi:type="dcterms:W3CDTF">2008-01-18T13:45:32Z</dcterms:created>
  <dcterms:modified xsi:type="dcterms:W3CDTF">2021-06-25T09:30:35Z</dcterms:modified>
</cp:coreProperties>
</file>