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9" r:id="rId3"/>
    <p:sldId id="260" r:id="rId4"/>
    <p:sldId id="258" r:id="rId5"/>
    <p:sldId id="268" r:id="rId6"/>
    <p:sldId id="267" r:id="rId7"/>
    <p:sldId id="269" r:id="rId8"/>
    <p:sldId id="270" r:id="rId9"/>
    <p:sldId id="271" r:id="rId10"/>
    <p:sldId id="272" r:id="rId11"/>
    <p:sldId id="257" r:id="rId12"/>
    <p:sldId id="264" r:id="rId13"/>
    <p:sldId id="273" r:id="rId14"/>
    <p:sldId id="261" r:id="rId15"/>
    <p:sldId id="265" r:id="rId16"/>
  </p:sldIdLst>
  <p:sldSz cx="12192000" cy="6858000"/>
  <p:notesSz cx="6858000" cy="9144000"/>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322" autoAdjust="0"/>
  </p:normalViewPr>
  <p:slideViewPr>
    <p:cSldViewPr snapToGrid="0">
      <p:cViewPr varScale="1">
        <p:scale>
          <a:sx n="76" d="100"/>
          <a:sy n="76" d="100"/>
        </p:scale>
        <p:origin x="21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none" baseline="0">
                <a:solidFill>
                  <a:schemeClr val="lt1">
                    <a:lumMod val="85000"/>
                  </a:schemeClr>
                </a:solidFill>
                <a:latin typeface="+mn-lt"/>
                <a:ea typeface="+mn-ea"/>
                <a:cs typeface="+mn-cs"/>
              </a:defRPr>
            </a:pPr>
            <a:r>
              <a:rPr lang="en-GB" dirty="0"/>
              <a:t>The percentage of teachers reporting this amount of online teaching during these periods (as a percentage of total teaching activity)</a:t>
            </a:r>
          </a:p>
        </c:rich>
      </c:tx>
      <c:overlay val="0"/>
      <c:spPr>
        <a:noFill/>
        <a:ln>
          <a:noFill/>
        </a:ln>
        <a:effectLst/>
      </c:spPr>
      <c:txPr>
        <a:bodyPr rot="0" spcFirstLastPara="1" vertOverflow="ellipsis" vert="horz" wrap="square" anchor="ctr" anchorCtr="1"/>
        <a:lstStyle/>
        <a:p>
          <a:pPr>
            <a:defRPr sz="1862" b="1" i="0" u="none" strike="noStrike" kern="1200" cap="none" baseline="0">
              <a:solidFill>
                <a:schemeClr val="lt1">
                  <a:lumMod val="8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None</c:v>
                </c:pt>
              </c:strCache>
            </c:strRef>
          </c:tx>
          <c:spPr>
            <a:noFill/>
            <a:ln w="9525" cap="flat" cmpd="sng" algn="ctr">
              <a:solidFill>
                <a:schemeClr val="accent1"/>
              </a:solidFill>
              <a:miter lim="800000"/>
            </a:ln>
            <a:effectLst>
              <a:glow rad="63500">
                <a:schemeClr val="accent1">
                  <a:satMod val="175000"/>
                  <a:alpha val="25000"/>
                </a:schemeClr>
              </a:glo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7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Sheet1!$A$2:$A$4</c:f>
              <c:strCache>
                <c:ptCount val="3"/>
                <c:pt idx="0">
                  <c:v>Pre-covid</c:v>
                </c:pt>
                <c:pt idx="1">
                  <c:v>During lockdown</c:v>
                </c:pt>
                <c:pt idx="2">
                  <c:v>Post-lockdown</c:v>
                </c:pt>
              </c:strCache>
            </c:strRef>
          </c:cat>
          <c:val>
            <c:numRef>
              <c:f>Sheet1!$B$2:$B$4</c:f>
              <c:numCache>
                <c:formatCode>General</c:formatCode>
                <c:ptCount val="3"/>
                <c:pt idx="0">
                  <c:v>46</c:v>
                </c:pt>
                <c:pt idx="1">
                  <c:v>4</c:v>
                </c:pt>
                <c:pt idx="2">
                  <c:v>4</c:v>
                </c:pt>
              </c:numCache>
            </c:numRef>
          </c:val>
          <c:extLst>
            <c:ext xmlns:c16="http://schemas.microsoft.com/office/drawing/2014/chart" uri="{C3380CC4-5D6E-409C-BE32-E72D297353CC}">
              <c16:uniqueId val="{00000000-64FB-4523-B42B-8B054119C79F}"/>
            </c:ext>
          </c:extLst>
        </c:ser>
        <c:ser>
          <c:idx val="1"/>
          <c:order val="1"/>
          <c:tx>
            <c:strRef>
              <c:f>Sheet1!$C$1</c:f>
              <c:strCache>
                <c:ptCount val="1"/>
                <c:pt idx="0">
                  <c:v>&lt;10%</c:v>
                </c:pt>
              </c:strCache>
            </c:strRef>
          </c:tx>
          <c:spPr>
            <a:noFill/>
            <a:ln w="9525" cap="flat" cmpd="sng" algn="ctr">
              <a:solidFill>
                <a:schemeClr val="accent2"/>
              </a:solidFill>
              <a:miter lim="800000"/>
            </a:ln>
            <a:effectLst>
              <a:glow rad="63500">
                <a:schemeClr val="accent2">
                  <a:satMod val="175000"/>
                  <a:alpha val="25000"/>
                </a:schemeClr>
              </a:glo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7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Sheet1!$A$2:$A$4</c:f>
              <c:strCache>
                <c:ptCount val="3"/>
                <c:pt idx="0">
                  <c:v>Pre-covid</c:v>
                </c:pt>
                <c:pt idx="1">
                  <c:v>During lockdown</c:v>
                </c:pt>
                <c:pt idx="2">
                  <c:v>Post-lockdown</c:v>
                </c:pt>
              </c:strCache>
            </c:strRef>
          </c:cat>
          <c:val>
            <c:numRef>
              <c:f>Sheet1!$C$2:$C$4</c:f>
              <c:numCache>
                <c:formatCode>General</c:formatCode>
                <c:ptCount val="3"/>
                <c:pt idx="0">
                  <c:v>25</c:v>
                </c:pt>
                <c:pt idx="1">
                  <c:v>0</c:v>
                </c:pt>
                <c:pt idx="2">
                  <c:v>29</c:v>
                </c:pt>
              </c:numCache>
            </c:numRef>
          </c:val>
          <c:extLst>
            <c:ext xmlns:c16="http://schemas.microsoft.com/office/drawing/2014/chart" uri="{C3380CC4-5D6E-409C-BE32-E72D297353CC}">
              <c16:uniqueId val="{00000001-64FB-4523-B42B-8B054119C79F}"/>
            </c:ext>
          </c:extLst>
        </c:ser>
        <c:ser>
          <c:idx val="2"/>
          <c:order val="2"/>
          <c:tx>
            <c:strRef>
              <c:f>Sheet1!$D$1</c:f>
              <c:strCache>
                <c:ptCount val="1"/>
                <c:pt idx="0">
                  <c:v>10-25%</c:v>
                </c:pt>
              </c:strCache>
            </c:strRef>
          </c:tx>
          <c:spPr>
            <a:noFill/>
            <a:ln w="9525" cap="flat" cmpd="sng" algn="ctr">
              <a:solidFill>
                <a:schemeClr val="accent3"/>
              </a:solidFill>
              <a:miter lim="800000"/>
            </a:ln>
            <a:effectLst>
              <a:glow rad="63500">
                <a:schemeClr val="accent3">
                  <a:satMod val="175000"/>
                  <a:alpha val="25000"/>
                </a:schemeClr>
              </a:glo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7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Sheet1!$A$2:$A$4</c:f>
              <c:strCache>
                <c:ptCount val="3"/>
                <c:pt idx="0">
                  <c:v>Pre-covid</c:v>
                </c:pt>
                <c:pt idx="1">
                  <c:v>During lockdown</c:v>
                </c:pt>
                <c:pt idx="2">
                  <c:v>Post-lockdown</c:v>
                </c:pt>
              </c:strCache>
            </c:strRef>
          </c:cat>
          <c:val>
            <c:numRef>
              <c:f>Sheet1!$D$2:$D$4</c:f>
              <c:numCache>
                <c:formatCode>General</c:formatCode>
                <c:ptCount val="3"/>
                <c:pt idx="0">
                  <c:v>17</c:v>
                </c:pt>
                <c:pt idx="1">
                  <c:v>4</c:v>
                </c:pt>
                <c:pt idx="2">
                  <c:v>21</c:v>
                </c:pt>
              </c:numCache>
            </c:numRef>
          </c:val>
          <c:extLst>
            <c:ext xmlns:c16="http://schemas.microsoft.com/office/drawing/2014/chart" uri="{C3380CC4-5D6E-409C-BE32-E72D297353CC}">
              <c16:uniqueId val="{00000002-64FB-4523-B42B-8B054119C79F}"/>
            </c:ext>
          </c:extLst>
        </c:ser>
        <c:ser>
          <c:idx val="3"/>
          <c:order val="3"/>
          <c:tx>
            <c:strRef>
              <c:f>Sheet1!$E$1</c:f>
              <c:strCache>
                <c:ptCount val="1"/>
                <c:pt idx="0">
                  <c:v>25-50%</c:v>
                </c:pt>
              </c:strCache>
            </c:strRef>
          </c:tx>
          <c:spPr>
            <a:noFill/>
            <a:ln w="9525" cap="flat" cmpd="sng" algn="ctr">
              <a:solidFill>
                <a:schemeClr val="accent4"/>
              </a:solidFill>
              <a:miter lim="800000"/>
            </a:ln>
            <a:effectLst>
              <a:glow rad="63500">
                <a:schemeClr val="accent4">
                  <a:satMod val="175000"/>
                  <a:alpha val="25000"/>
                </a:schemeClr>
              </a:glo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7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Sheet1!$A$2:$A$4</c:f>
              <c:strCache>
                <c:ptCount val="3"/>
                <c:pt idx="0">
                  <c:v>Pre-covid</c:v>
                </c:pt>
                <c:pt idx="1">
                  <c:v>During lockdown</c:v>
                </c:pt>
                <c:pt idx="2">
                  <c:v>Post-lockdown</c:v>
                </c:pt>
              </c:strCache>
            </c:strRef>
          </c:cat>
          <c:val>
            <c:numRef>
              <c:f>Sheet1!$E$2:$E$4</c:f>
              <c:numCache>
                <c:formatCode>General</c:formatCode>
                <c:ptCount val="3"/>
                <c:pt idx="0">
                  <c:v>8</c:v>
                </c:pt>
                <c:pt idx="1">
                  <c:v>0</c:v>
                </c:pt>
                <c:pt idx="2">
                  <c:v>17</c:v>
                </c:pt>
              </c:numCache>
            </c:numRef>
          </c:val>
          <c:extLst>
            <c:ext xmlns:c16="http://schemas.microsoft.com/office/drawing/2014/chart" uri="{C3380CC4-5D6E-409C-BE32-E72D297353CC}">
              <c16:uniqueId val="{00000004-64FB-4523-B42B-8B054119C79F}"/>
            </c:ext>
          </c:extLst>
        </c:ser>
        <c:ser>
          <c:idx val="4"/>
          <c:order val="4"/>
          <c:tx>
            <c:strRef>
              <c:f>Sheet1!$F$1</c:f>
              <c:strCache>
                <c:ptCount val="1"/>
                <c:pt idx="0">
                  <c:v>50-75%</c:v>
                </c:pt>
              </c:strCache>
            </c:strRef>
          </c:tx>
          <c:spPr>
            <a:noFill/>
            <a:ln w="9525" cap="flat" cmpd="sng" algn="ctr">
              <a:solidFill>
                <a:schemeClr val="accent5"/>
              </a:solidFill>
              <a:miter lim="800000"/>
            </a:ln>
            <a:effectLst>
              <a:glow rad="63500">
                <a:schemeClr val="accent5">
                  <a:satMod val="175000"/>
                  <a:alpha val="25000"/>
                </a:schemeClr>
              </a:glo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7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Sheet1!$A$2:$A$4</c:f>
              <c:strCache>
                <c:ptCount val="3"/>
                <c:pt idx="0">
                  <c:v>Pre-covid</c:v>
                </c:pt>
                <c:pt idx="1">
                  <c:v>During lockdown</c:v>
                </c:pt>
                <c:pt idx="2">
                  <c:v>Post-lockdown</c:v>
                </c:pt>
              </c:strCache>
            </c:strRef>
          </c:cat>
          <c:val>
            <c:numRef>
              <c:f>Sheet1!$F$2:$F$4</c:f>
              <c:numCache>
                <c:formatCode>General</c:formatCode>
                <c:ptCount val="3"/>
                <c:pt idx="0">
                  <c:v>4</c:v>
                </c:pt>
                <c:pt idx="1">
                  <c:v>8</c:v>
                </c:pt>
                <c:pt idx="2">
                  <c:v>21</c:v>
                </c:pt>
              </c:numCache>
            </c:numRef>
          </c:val>
          <c:extLst>
            <c:ext xmlns:c16="http://schemas.microsoft.com/office/drawing/2014/chart" uri="{C3380CC4-5D6E-409C-BE32-E72D297353CC}">
              <c16:uniqueId val="{00000005-64FB-4523-B42B-8B054119C79F}"/>
            </c:ext>
          </c:extLst>
        </c:ser>
        <c:ser>
          <c:idx val="5"/>
          <c:order val="5"/>
          <c:tx>
            <c:strRef>
              <c:f>Sheet1!$G$1</c:f>
              <c:strCache>
                <c:ptCount val="1"/>
                <c:pt idx="0">
                  <c:v>75-100%</c:v>
                </c:pt>
              </c:strCache>
            </c:strRef>
          </c:tx>
          <c:spPr>
            <a:noFill/>
            <a:ln w="9525" cap="flat" cmpd="sng" algn="ctr">
              <a:solidFill>
                <a:schemeClr val="accent6"/>
              </a:solidFill>
              <a:miter lim="800000"/>
            </a:ln>
            <a:effectLst>
              <a:glow rad="63500">
                <a:schemeClr val="accent6">
                  <a:satMod val="175000"/>
                  <a:alpha val="25000"/>
                </a:schemeClr>
              </a:glo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7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Sheet1!$A$2:$A$4</c:f>
              <c:strCache>
                <c:ptCount val="3"/>
                <c:pt idx="0">
                  <c:v>Pre-covid</c:v>
                </c:pt>
                <c:pt idx="1">
                  <c:v>During lockdown</c:v>
                </c:pt>
                <c:pt idx="2">
                  <c:v>Post-lockdown</c:v>
                </c:pt>
              </c:strCache>
            </c:strRef>
          </c:cat>
          <c:val>
            <c:numRef>
              <c:f>Sheet1!$G$2:$G$4</c:f>
              <c:numCache>
                <c:formatCode>General</c:formatCode>
                <c:ptCount val="3"/>
                <c:pt idx="0">
                  <c:v>0</c:v>
                </c:pt>
                <c:pt idx="1">
                  <c:v>83</c:v>
                </c:pt>
                <c:pt idx="2">
                  <c:v>8</c:v>
                </c:pt>
              </c:numCache>
            </c:numRef>
          </c:val>
          <c:extLst>
            <c:ext xmlns:c16="http://schemas.microsoft.com/office/drawing/2014/chart" uri="{C3380CC4-5D6E-409C-BE32-E72D297353CC}">
              <c16:uniqueId val="{00000006-64FB-4523-B42B-8B054119C79F}"/>
            </c:ext>
          </c:extLst>
        </c:ser>
        <c:dLbls>
          <c:dLblPos val="outEnd"/>
          <c:showLegendKey val="0"/>
          <c:showVal val="1"/>
          <c:showCatName val="0"/>
          <c:showSerName val="0"/>
          <c:showPercent val="0"/>
          <c:showBubbleSize val="0"/>
        </c:dLbls>
        <c:gapWidth val="315"/>
        <c:overlap val="-40"/>
        <c:axId val="82565679"/>
        <c:axId val="82551951"/>
      </c:barChart>
      <c:catAx>
        <c:axId val="82565679"/>
        <c:scaling>
          <c:orientation val="minMax"/>
        </c:scaling>
        <c:delete val="0"/>
        <c:axPos val="b"/>
        <c:majorGridlines>
          <c:spPr>
            <a:ln w="9525" cap="flat" cmpd="sng" algn="ctr">
              <a:gradFill>
                <a:gsLst>
                  <a:gs pos="100000">
                    <a:schemeClr val="dk1">
                      <a:lumMod val="75000"/>
                      <a:lumOff val="25000"/>
                    </a:schemeClr>
                  </a:gs>
                  <a:gs pos="0">
                    <a:schemeClr val="dk1">
                      <a:lumMod val="65000"/>
                      <a:lumOff val="35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crossAx val="82551951"/>
        <c:crosses val="autoZero"/>
        <c:auto val="1"/>
        <c:lblAlgn val="ctr"/>
        <c:lblOffset val="100"/>
        <c:noMultiLvlLbl val="0"/>
      </c:catAx>
      <c:valAx>
        <c:axId val="82551951"/>
        <c:scaling>
          <c:orientation val="minMax"/>
        </c:scaling>
        <c:delete val="0"/>
        <c:axPos val="l"/>
        <c:majorGridlines>
          <c:spPr>
            <a:ln w="9525" cap="flat" cmpd="sng" algn="ctr">
              <a:gradFill>
                <a:gsLst>
                  <a:gs pos="100000">
                    <a:schemeClr val="dk1">
                      <a:lumMod val="75000"/>
                      <a:lumOff val="25000"/>
                    </a:schemeClr>
                  </a:gs>
                  <a:gs pos="0">
                    <a:schemeClr val="dk1">
                      <a:lumMod val="65000"/>
                      <a:lumOff val="35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crossAx val="8256567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dk1">
        <a:lumMod val="75000"/>
        <a:lumOff val="25000"/>
      </a:schemeClr>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GB" sz="1600" dirty="0"/>
              <a:t>Percentage of teachers who do NOT know what this is or who have some knowledge/awareness of it but NO experience of using/applying it in their teaching…. </a:t>
            </a:r>
          </a:p>
        </c:rich>
      </c:tx>
      <c:layout>
        <c:manualLayout>
          <c:xMode val="edge"/>
          <c:yMode val="edge"/>
          <c:x val="0.15533786233044519"/>
          <c:y val="2.0953698513401085E-2"/>
        </c:manualLayout>
      </c:layout>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I do NOT know what this is</c:v>
                </c:pt>
              </c:strCache>
            </c:strRef>
          </c:tx>
          <c:spPr>
            <a:gradFill rotWithShape="1">
              <a:gsLst>
                <a:gs pos="0">
                  <a:schemeClr val="accent1">
                    <a:tint val="94000"/>
                    <a:satMod val="103000"/>
                    <a:lumMod val="102000"/>
                  </a:schemeClr>
                </a:gs>
                <a:gs pos="50000">
                  <a:schemeClr val="accent1">
                    <a:shade val="100000"/>
                    <a:satMod val="110000"/>
                    <a:lumMod val="100000"/>
                  </a:schemeClr>
                </a:gs>
                <a:gs pos="100000">
                  <a:schemeClr val="accent1">
                    <a:shade val="78000"/>
                    <a:satMod val="120000"/>
                    <a:lumMod val="99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Sheet1!$A$2:$A$8</c:f>
              <c:strCache>
                <c:ptCount val="7"/>
                <c:pt idx="0">
                  <c:v>Networked Learning</c:v>
                </c:pt>
                <c:pt idx="1">
                  <c:v>Effective online learning design</c:v>
                </c:pt>
                <c:pt idx="2">
                  <c:v>Online inclusivity, equality and accessibility</c:v>
                </c:pt>
                <c:pt idx="3">
                  <c:v>Universal Design for Learning</c:v>
                </c:pt>
                <c:pt idx="4">
                  <c:v>Cognitive Load Theory</c:v>
                </c:pt>
                <c:pt idx="5">
                  <c:v>Online assessment design</c:v>
                </c:pt>
                <c:pt idx="6">
                  <c:v>Open Educational Resources</c:v>
                </c:pt>
              </c:strCache>
            </c:strRef>
          </c:cat>
          <c:val>
            <c:numRef>
              <c:f>Sheet1!$B$2:$B$8</c:f>
              <c:numCache>
                <c:formatCode>General</c:formatCode>
                <c:ptCount val="7"/>
                <c:pt idx="0">
                  <c:v>75</c:v>
                </c:pt>
                <c:pt idx="1">
                  <c:v>67</c:v>
                </c:pt>
                <c:pt idx="2">
                  <c:v>71</c:v>
                </c:pt>
                <c:pt idx="3">
                  <c:v>75</c:v>
                </c:pt>
                <c:pt idx="4">
                  <c:v>79</c:v>
                </c:pt>
                <c:pt idx="5">
                  <c:v>38</c:v>
                </c:pt>
                <c:pt idx="6">
                  <c:v>54</c:v>
                </c:pt>
              </c:numCache>
            </c:numRef>
          </c:val>
          <c:extLst>
            <c:ext xmlns:c16="http://schemas.microsoft.com/office/drawing/2014/chart" uri="{C3380CC4-5D6E-409C-BE32-E72D297353CC}">
              <c16:uniqueId val="{00000000-64FB-4523-B42B-8B054119C79F}"/>
            </c:ext>
          </c:extLst>
        </c:ser>
        <c:dLbls>
          <c:dLblPos val="outEnd"/>
          <c:showLegendKey val="0"/>
          <c:showVal val="1"/>
          <c:showCatName val="0"/>
          <c:showSerName val="0"/>
          <c:showPercent val="0"/>
          <c:showBubbleSize val="0"/>
        </c:dLbls>
        <c:gapWidth val="100"/>
        <c:overlap val="-24"/>
        <c:axId val="82565679"/>
        <c:axId val="82551951"/>
      </c:barChart>
      <c:catAx>
        <c:axId val="82565679"/>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82551951"/>
        <c:crosses val="autoZero"/>
        <c:auto val="1"/>
        <c:lblAlgn val="ctr"/>
        <c:lblOffset val="100"/>
        <c:noMultiLvlLbl val="0"/>
      </c:catAx>
      <c:valAx>
        <c:axId val="82551951"/>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82565679"/>
        <c:crosses val="autoZero"/>
        <c:crossBetween val="between"/>
      </c:valAx>
      <c:spPr>
        <a:solidFill>
          <a:schemeClr val="bg1"/>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GB" sz="2000" dirty="0"/>
              <a:t>Percentage of teachers who have received NO formal training in…. </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I received formal training from my department / faculty / institution in…</c:v>
                </c:pt>
              </c:strCache>
            </c:strRef>
          </c:tx>
          <c:spPr>
            <a:gradFill rotWithShape="1">
              <a:gsLst>
                <a:gs pos="0">
                  <a:schemeClr val="accent1">
                    <a:tint val="94000"/>
                    <a:satMod val="103000"/>
                    <a:lumMod val="102000"/>
                  </a:schemeClr>
                </a:gs>
                <a:gs pos="50000">
                  <a:schemeClr val="accent1">
                    <a:shade val="100000"/>
                    <a:satMod val="110000"/>
                    <a:lumMod val="100000"/>
                  </a:schemeClr>
                </a:gs>
                <a:gs pos="100000">
                  <a:schemeClr val="accent1">
                    <a:shade val="78000"/>
                    <a:satMod val="120000"/>
                    <a:lumMod val="99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Sheet1!$A$2:$A$8</c:f>
              <c:strCache>
                <c:ptCount val="7"/>
                <c:pt idx="0">
                  <c:v>Networked Learning</c:v>
                </c:pt>
                <c:pt idx="1">
                  <c:v>Online learning design</c:v>
                </c:pt>
                <c:pt idx="2">
                  <c:v>Online inclusivity, equality and accessibility</c:v>
                </c:pt>
                <c:pt idx="3">
                  <c:v>Universal Design for Learning</c:v>
                </c:pt>
                <c:pt idx="4">
                  <c:v>Cognitive Load Theory</c:v>
                </c:pt>
                <c:pt idx="5">
                  <c:v>Online assessment design</c:v>
                </c:pt>
                <c:pt idx="6">
                  <c:v>Open Educational Resources</c:v>
                </c:pt>
              </c:strCache>
            </c:strRef>
          </c:cat>
          <c:val>
            <c:numRef>
              <c:f>Sheet1!$B$2:$B$8</c:f>
              <c:numCache>
                <c:formatCode>General</c:formatCode>
                <c:ptCount val="7"/>
                <c:pt idx="0">
                  <c:v>92</c:v>
                </c:pt>
                <c:pt idx="1">
                  <c:v>71</c:v>
                </c:pt>
                <c:pt idx="2">
                  <c:v>67</c:v>
                </c:pt>
                <c:pt idx="3">
                  <c:v>88</c:v>
                </c:pt>
                <c:pt idx="4">
                  <c:v>88</c:v>
                </c:pt>
                <c:pt idx="5">
                  <c:v>46</c:v>
                </c:pt>
                <c:pt idx="6">
                  <c:v>79</c:v>
                </c:pt>
              </c:numCache>
            </c:numRef>
          </c:val>
          <c:extLst>
            <c:ext xmlns:c16="http://schemas.microsoft.com/office/drawing/2014/chart" uri="{C3380CC4-5D6E-409C-BE32-E72D297353CC}">
              <c16:uniqueId val="{00000000-64FB-4523-B42B-8B054119C79F}"/>
            </c:ext>
          </c:extLst>
        </c:ser>
        <c:dLbls>
          <c:dLblPos val="outEnd"/>
          <c:showLegendKey val="0"/>
          <c:showVal val="1"/>
          <c:showCatName val="0"/>
          <c:showSerName val="0"/>
          <c:showPercent val="0"/>
          <c:showBubbleSize val="0"/>
        </c:dLbls>
        <c:gapWidth val="100"/>
        <c:overlap val="-24"/>
        <c:axId val="82565679"/>
        <c:axId val="82551951"/>
      </c:barChart>
      <c:catAx>
        <c:axId val="82565679"/>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82551951"/>
        <c:crosses val="autoZero"/>
        <c:auto val="1"/>
        <c:lblAlgn val="ctr"/>
        <c:lblOffset val="100"/>
        <c:noMultiLvlLbl val="0"/>
      </c:catAx>
      <c:valAx>
        <c:axId val="82551951"/>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82565679"/>
        <c:crosses val="autoZero"/>
        <c:crossBetween val="between"/>
      </c:valAx>
      <c:spPr>
        <a:solidFill>
          <a:schemeClr val="bg1"/>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GB" sz="2000" dirty="0"/>
              <a:t>Percentage of teachers who received AND used guidelines / frameworks / policy docs to help with online teaching…. </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Received AND used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Sheet1!$A$2:$A$6</c:f>
              <c:strCache>
                <c:ptCount val="5"/>
                <c:pt idx="0">
                  <c:v>Department guidelines</c:v>
                </c:pt>
                <c:pt idx="1">
                  <c:v>Institutional frameworks</c:v>
                </c:pt>
                <c:pt idx="2">
                  <c:v>Regional frameworks</c:v>
                </c:pt>
                <c:pt idx="3">
                  <c:v>National frameworks / policy docs</c:v>
                </c:pt>
                <c:pt idx="4">
                  <c:v>International policy docs</c:v>
                </c:pt>
              </c:strCache>
            </c:strRef>
          </c:cat>
          <c:val>
            <c:numRef>
              <c:f>Sheet1!$B$2:$B$6</c:f>
              <c:numCache>
                <c:formatCode>General</c:formatCode>
                <c:ptCount val="5"/>
                <c:pt idx="0">
                  <c:v>42</c:v>
                </c:pt>
                <c:pt idx="1">
                  <c:v>29</c:v>
                </c:pt>
                <c:pt idx="2">
                  <c:v>0</c:v>
                </c:pt>
                <c:pt idx="3">
                  <c:v>4</c:v>
                </c:pt>
                <c:pt idx="4">
                  <c:v>8</c:v>
                </c:pt>
              </c:numCache>
            </c:numRef>
          </c:val>
          <c:extLst>
            <c:ext xmlns:c16="http://schemas.microsoft.com/office/drawing/2014/chart" uri="{C3380CC4-5D6E-409C-BE32-E72D297353CC}">
              <c16:uniqueId val="{00000000-64FB-4523-B42B-8B054119C79F}"/>
            </c:ext>
          </c:extLst>
        </c:ser>
        <c:dLbls>
          <c:dLblPos val="outEnd"/>
          <c:showLegendKey val="0"/>
          <c:showVal val="1"/>
          <c:showCatName val="0"/>
          <c:showSerName val="0"/>
          <c:showPercent val="0"/>
          <c:showBubbleSize val="0"/>
        </c:dLbls>
        <c:gapWidth val="100"/>
        <c:overlap val="-24"/>
        <c:axId val="82565679"/>
        <c:axId val="82551951"/>
      </c:barChart>
      <c:catAx>
        <c:axId val="82565679"/>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82551951"/>
        <c:crosses val="autoZero"/>
        <c:auto val="1"/>
        <c:lblAlgn val="ctr"/>
        <c:lblOffset val="100"/>
        <c:noMultiLvlLbl val="0"/>
      </c:catAx>
      <c:valAx>
        <c:axId val="82551951"/>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82565679"/>
        <c:crosses val="autoZero"/>
        <c:crossBetween val="between"/>
      </c:valAx>
      <c:spPr>
        <a:solidFill>
          <a:schemeClr val="bg1"/>
        </a:solidFill>
        <a:ln>
          <a:noFill/>
        </a:ln>
        <a:effectLst/>
      </c:spPr>
    </c:plotArea>
    <c:legend>
      <c:legendPos val="b"/>
      <c:layout>
        <c:manualLayout>
          <c:xMode val="edge"/>
          <c:yMode val="edge"/>
          <c:x val="0.25986383240726157"/>
          <c:y val="0.9325266159405674"/>
          <c:w val="0.50419972854654838"/>
          <c:h val="5.1758110174381797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3">
  <cs:axisTitle>
    <cs:lnRef idx="0"/>
    <cs:fillRef idx="0"/>
    <cs:effectRef idx="0"/>
    <cs:fontRef idx="minor">
      <a:schemeClr val="lt1">
        <a:lumMod val="75000"/>
      </a:schemeClr>
    </cs:fontRef>
    <cs:defRPr sz="1197" b="1" kern="1200"/>
  </cs:axisTitle>
  <cs:categoryAxis>
    <cs:lnRef idx="0"/>
    <cs:fillRef idx="0"/>
    <cs:effectRef idx="0"/>
    <cs:fontRef idx="minor">
      <a:schemeClr val="lt1">
        <a:lumMod val="75000"/>
      </a:schemeClr>
    </cs:fontRef>
    <cs:defRPr sz="1197" kern="1200"/>
  </cs:categoryAxis>
  <cs:chartArea>
    <cs:lnRef idx="0"/>
    <cs:fillRef idx="0"/>
    <cs:effectRef idx="0"/>
    <cs:fontRef idx="minor">
      <a:schemeClr val="dk1"/>
    </cs:fontRef>
    <cs:spPr>
      <a:solidFill>
        <a:schemeClr val="dk1">
          <a:lumMod val="75000"/>
          <a:lumOff val="25000"/>
        </a:schemeClr>
      </a:solidFill>
      <a:ln w="9525" cap="flat" cmpd="sng" algn="ctr">
        <a:solidFill>
          <a:schemeClr val="dk1">
            <a:lumMod val="15000"/>
            <a:lumOff val="85000"/>
          </a:schemeClr>
        </a:solidFill>
        <a:round/>
      </a:ln>
    </cs:spPr>
    <cs:defRPr sz="1197" kern="1200"/>
  </cs:chartArea>
  <cs:dataLabel>
    <cs:lnRef idx="0"/>
    <cs:fillRef idx="0"/>
    <cs:effectRef idx="0"/>
    <cs:fontRef idx="minor">
      <a:schemeClr val="lt1">
        <a:lumMod val="75000"/>
      </a:schemeClr>
    </cs:fontRef>
    <cs:defRPr sz="1197" kern="1200"/>
  </cs:dataLabel>
  <cs:dataLabelCallout>
    <cs:lnRef idx="0"/>
    <cs:fillRef idx="0"/>
    <cs:effectRef idx="0"/>
    <cs:fontRef idx="minor">
      <a:schemeClr val="lt1">
        <a:lumMod val="15000"/>
        <a:lumOff val="85000"/>
      </a:schemeClr>
    </cs:fontRef>
    <cs:spPr>
      <a:solidFill>
        <a:schemeClr val="dk1">
          <a:lumMod val="65000"/>
          <a:lumOff val="35000"/>
        </a:schemeClr>
      </a:solidFill>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0"/>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
  <cs:dataPoint3D>
    <cs:lnRef idx="0">
      <cs:styleClr val="auto"/>
    </cs:lnRef>
    <cs:fillRef idx="0">
      <cs:styleClr val="auto"/>
    </cs:fillRef>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3D>
  <cs:dataPointLine>
    <cs:lnRef idx="0">
      <cs:styleClr val="auto"/>
    </cs:lnRef>
    <cs:fillRef idx="0">
      <cs:styleClr val="auto"/>
    </cs:fillRef>
    <cs:effectRef idx="0">
      <cs:styleClr val="auto"/>
    </cs:effectRef>
    <cs:fontRef idx="minor">
      <a:schemeClr val="dk1"/>
    </cs:fontRef>
    <cs:spPr>
      <a:ln w="22225" cap="rnd">
        <a:solidFill>
          <a:schemeClr val="phClr"/>
        </a:solidFill>
      </a:ln>
      <a:effectLst>
        <a:glow rad="139700">
          <a:schemeClr val="phClr">
            <a:satMod val="175000"/>
            <a:alpha val="14000"/>
          </a:schemeClr>
        </a:glow>
      </a:effectLst>
    </cs:spPr>
  </cs:dataPointLine>
  <cs:dataPointMarker>
    <cs:lnRef idx="0">
      <cs:styleClr val="auto"/>
    </cs:lnRef>
    <cs:fillRef idx="0">
      <cs:styleClr val="auto"/>
    </cs:fillRef>
    <cs:effectRef idx="0">
      <cs:styleClr val="auto"/>
    </cs:effectRef>
    <cs:fontRef idx="minor">
      <a:schemeClr val="dk1"/>
    </cs:fontRef>
    <cs:spPr>
      <a:solidFill>
        <a:schemeClr val="phClr">
          <a:lumMod val="60000"/>
          <a:lumOff val="40000"/>
        </a:schemeClr>
      </a:solidFill>
      <a:effectLst>
        <a:glow rad="63500">
          <a:schemeClr val="phClr">
            <a:satMod val="175000"/>
            <a:alpha val="25000"/>
          </a:schemeClr>
        </a:glow>
      </a:effectLst>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1197"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75000"/>
                <a:lumOff val="25000"/>
              </a:schemeClr>
            </a:gs>
            <a:gs pos="0">
              <a:schemeClr val="dk1">
                <a:lumMod val="65000"/>
                <a:lumOff val="3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dk1">
                <a:lumMod val="75000"/>
                <a:lumOff val="25000"/>
                <a:alpha val="25000"/>
              </a:schemeClr>
            </a:gs>
            <a:gs pos="0">
              <a:schemeClr val="dk1">
                <a:lumMod val="65000"/>
                <a:lumOff val="35000"/>
                <a:alpha val="25000"/>
              </a:schemeClr>
            </a:gs>
          </a:gsLst>
          <a:lin ang="5400000" scaled="0"/>
        </a:gradFill>
        <a:round/>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lt1">
        <a:lumMod val="75000"/>
      </a:schemeClr>
    </cs:fontRef>
    <cs:defRPr sz="1197"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a:lumMod val="85000"/>
      </a:schemeClr>
    </cs:fontRef>
    <cs:defRPr sz="1862" b="1" kern="1200" cap="none" baseline="0"/>
  </cs:title>
  <cs:trendline>
    <cs:lnRef idx="0">
      <cs:styleClr val="auto"/>
    </cs:lnRef>
    <cs:fillRef idx="0"/>
    <cs:effectRef idx="0"/>
    <cs:fontRef idx="minor">
      <a:schemeClr val="lt1"/>
    </cs:fontRef>
    <cs:spPr>
      <a:ln w="25400" cap="rnd">
        <a:solidFill>
          <a:schemeClr val="phClr">
            <a:alpha val="50000"/>
          </a:schemeClr>
        </a:solidFill>
      </a:ln>
    </cs:spPr>
  </cs:trendline>
  <cs:trendlineLabel>
    <cs:lnRef idx="0"/>
    <cs:fillRef idx="0"/>
    <cs:effectRef idx="0"/>
    <cs:fontRef idx="minor">
      <a:schemeClr val="lt1">
        <a:lumMod val="75000"/>
      </a:schemeClr>
    </cs:fontRef>
    <cs:defRPr sz="1197"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CEFD86-8B31-470F-A83C-105385FD8FDD}" type="datetimeFigureOut">
              <a:rPr lang="en-GB" smtClean="0"/>
              <a:t>12/05/2022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CC46C8-8B03-4DC7-9E03-B59A88917226}" type="slidenum">
              <a:rPr lang="en-GB" smtClean="0"/>
              <a:t>‹#›</a:t>
            </a:fld>
            <a:endParaRPr lang="en-GB"/>
          </a:p>
        </p:txBody>
      </p:sp>
    </p:spTree>
    <p:extLst>
      <p:ext uri="{BB962C8B-B14F-4D97-AF65-F5344CB8AC3E}">
        <p14:creationId xmlns:p14="http://schemas.microsoft.com/office/powerpoint/2010/main" val="3818042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outerShdw blurRad="38100" dist="38100" dir="2700000" algn="tl">
                    <a:srgbClr val="000000">
                      <a:alpha val="43137"/>
                    </a:srgbClr>
                  </a:outerShdw>
                </a:effectLst>
              </a:rPr>
              <a:t>24 respondents to date / 7 different countries – so far these are descriptive data only as sample currently too small for stats analysis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outerShdw blurRad="38100" dist="38100" dir="2700000" algn="tl">
                    <a:srgbClr val="000000">
                      <a:alpha val="43137"/>
                    </a:srgbClr>
                  </a:outerShdw>
                </a:effectLst>
              </a:rPr>
              <a:t>PATTERN – low levels of online before covid, very high levels during covid, and a more even split after lockdown – overall the amount of online teaching has increased as a result of ERT and is now more normalised – we are in a post-digital landscape</a:t>
            </a:r>
          </a:p>
        </p:txBody>
      </p:sp>
      <p:sp>
        <p:nvSpPr>
          <p:cNvPr id="4" name="Slide Number Placeholder 3"/>
          <p:cNvSpPr>
            <a:spLocks noGrp="1"/>
          </p:cNvSpPr>
          <p:nvPr>
            <p:ph type="sldNum" sz="quarter" idx="5"/>
          </p:nvPr>
        </p:nvSpPr>
        <p:spPr/>
        <p:txBody>
          <a:bodyPr/>
          <a:lstStyle/>
          <a:p>
            <a:fld id="{E6CC46C8-8B03-4DC7-9E03-B59A88917226}" type="slidenum">
              <a:rPr lang="en-GB" smtClean="0"/>
              <a:t>4</a:t>
            </a:fld>
            <a:endParaRPr lang="en-GB"/>
          </a:p>
        </p:txBody>
      </p:sp>
    </p:spTree>
    <p:extLst>
      <p:ext uri="{BB962C8B-B14F-4D97-AF65-F5344CB8AC3E}">
        <p14:creationId xmlns:p14="http://schemas.microsoft.com/office/powerpoint/2010/main" val="4002919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outerShdw blurRad="38100" dist="38100" dir="2700000" algn="tl">
                    <a:srgbClr val="000000">
                      <a:alpha val="43137"/>
                    </a:srgbClr>
                  </a:outerShdw>
                </a:effectLst>
              </a:rPr>
              <a:t>Post-lockdown online teaching has increased, but formal training &amp; support has decreased!!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outerShdw blurRad="38100" dist="38100" dir="2700000" algn="tl">
                    <a:srgbClr val="000000">
                      <a:alpha val="43137"/>
                    </a:srgbClr>
                  </a:outerShdw>
                </a:effectLst>
              </a:rPr>
              <a:t>57% rated formal training and 71% rated journals as moderately useful or not useful at all.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outerShdw blurRad="38100" dist="38100" dir="2700000" algn="tl">
                    <a:srgbClr val="000000">
                      <a:alpha val="43137"/>
                    </a:srgbClr>
                  </a:outerShdw>
                </a:effectLst>
              </a:rPr>
              <a:t>NO teachers report NOT sharing knowledge/skills/best practice/materials.</a:t>
            </a:r>
          </a:p>
          <a:p>
            <a:endParaRPr lang="en-GB" dirty="0"/>
          </a:p>
        </p:txBody>
      </p:sp>
      <p:sp>
        <p:nvSpPr>
          <p:cNvPr id="4" name="Slide Number Placeholder 3"/>
          <p:cNvSpPr>
            <a:spLocks noGrp="1"/>
          </p:cNvSpPr>
          <p:nvPr>
            <p:ph type="sldNum" sz="quarter" idx="5"/>
          </p:nvPr>
        </p:nvSpPr>
        <p:spPr/>
        <p:txBody>
          <a:bodyPr/>
          <a:lstStyle/>
          <a:p>
            <a:fld id="{E6CC46C8-8B03-4DC7-9E03-B59A88917226}" type="slidenum">
              <a:rPr lang="en-GB" smtClean="0"/>
              <a:t>5</a:t>
            </a:fld>
            <a:endParaRPr lang="en-GB"/>
          </a:p>
        </p:txBody>
      </p:sp>
    </p:spTree>
    <p:extLst>
      <p:ext uri="{BB962C8B-B14F-4D97-AF65-F5344CB8AC3E}">
        <p14:creationId xmlns:p14="http://schemas.microsoft.com/office/powerpoint/2010/main" val="99409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outerShdw blurRad="38100" dist="38100" dir="2700000" algn="tl">
                    <a:srgbClr val="000000">
                      <a:alpha val="43137"/>
                    </a:srgbClr>
                  </a:outerShdw>
                </a:effectLst>
              </a:rPr>
              <a:t>Only web searches, </a:t>
            </a:r>
            <a:r>
              <a:rPr lang="en-GB" dirty="0" err="1">
                <a:effectLst>
                  <a:outerShdw blurRad="38100" dist="38100" dir="2700000" algn="tl">
                    <a:srgbClr val="000000">
                      <a:alpha val="43137"/>
                    </a:srgbClr>
                  </a:outerShdw>
                </a:effectLst>
              </a:rPr>
              <a:t>powerpoint</a:t>
            </a:r>
            <a:r>
              <a:rPr lang="en-GB" dirty="0">
                <a:effectLst>
                  <a:outerShdw blurRad="38100" dist="38100" dir="2700000" algn="tl">
                    <a:srgbClr val="000000">
                      <a:alpha val="43137"/>
                    </a:srgbClr>
                  </a:outerShdw>
                </a:effectLst>
              </a:rPr>
              <a:t> slides, VLEs and Communication software (Skype/Teams/Zoom) are used daily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outerShdw blurRad="38100" dist="38100" dir="2700000" algn="tl">
                    <a:srgbClr val="000000">
                      <a:alpha val="43137"/>
                    </a:srgbClr>
                  </a:outerShdw>
                </a:effectLst>
              </a:rPr>
              <a:t>Not only does online teaching NOT reflect teachers own learning behaviours, it also does NOT reflect student norms of digital behaviour – SERIOUS MISMATCH ON 2 FRONTS!</a:t>
            </a:r>
          </a:p>
          <a:p>
            <a:endParaRPr lang="en-GB" dirty="0"/>
          </a:p>
        </p:txBody>
      </p:sp>
      <p:sp>
        <p:nvSpPr>
          <p:cNvPr id="4" name="Slide Number Placeholder 3"/>
          <p:cNvSpPr>
            <a:spLocks noGrp="1"/>
          </p:cNvSpPr>
          <p:nvPr>
            <p:ph type="sldNum" sz="quarter" idx="5"/>
          </p:nvPr>
        </p:nvSpPr>
        <p:spPr/>
        <p:txBody>
          <a:bodyPr/>
          <a:lstStyle/>
          <a:p>
            <a:fld id="{E6CC46C8-8B03-4DC7-9E03-B59A88917226}" type="slidenum">
              <a:rPr lang="en-GB" smtClean="0"/>
              <a:t>6</a:t>
            </a:fld>
            <a:endParaRPr lang="en-GB"/>
          </a:p>
        </p:txBody>
      </p:sp>
    </p:spTree>
    <p:extLst>
      <p:ext uri="{BB962C8B-B14F-4D97-AF65-F5344CB8AC3E}">
        <p14:creationId xmlns:p14="http://schemas.microsoft.com/office/powerpoint/2010/main" val="2537641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outerShdw blurRad="38100" dist="38100" dir="2700000" algn="tl">
                    <a:srgbClr val="000000">
                      <a:alpha val="43137"/>
                    </a:srgbClr>
                  </a:outerShdw>
                </a:effectLst>
              </a:rPr>
              <a:t>Low levels of knowledge about network learning (50% don’t know what it is), UDL and Cog Load</a:t>
            </a:r>
          </a:p>
          <a:p>
            <a:endParaRPr lang="en-GB" dirty="0"/>
          </a:p>
        </p:txBody>
      </p:sp>
      <p:sp>
        <p:nvSpPr>
          <p:cNvPr id="4" name="Slide Number Placeholder 3"/>
          <p:cNvSpPr>
            <a:spLocks noGrp="1"/>
          </p:cNvSpPr>
          <p:nvPr>
            <p:ph type="sldNum" sz="quarter" idx="5"/>
          </p:nvPr>
        </p:nvSpPr>
        <p:spPr/>
        <p:txBody>
          <a:bodyPr/>
          <a:lstStyle/>
          <a:p>
            <a:fld id="{E6CC46C8-8B03-4DC7-9E03-B59A88917226}" type="slidenum">
              <a:rPr lang="en-GB" smtClean="0"/>
              <a:t>7</a:t>
            </a:fld>
            <a:endParaRPr lang="en-GB"/>
          </a:p>
        </p:txBody>
      </p:sp>
    </p:spTree>
    <p:extLst>
      <p:ext uri="{BB962C8B-B14F-4D97-AF65-F5344CB8AC3E}">
        <p14:creationId xmlns:p14="http://schemas.microsoft.com/office/powerpoint/2010/main" val="2752873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Low levels of formal training in network learning, UDL and cog load</a:t>
            </a:r>
          </a:p>
        </p:txBody>
      </p:sp>
      <p:sp>
        <p:nvSpPr>
          <p:cNvPr id="4" name="Slide Number Placeholder 3"/>
          <p:cNvSpPr>
            <a:spLocks noGrp="1"/>
          </p:cNvSpPr>
          <p:nvPr>
            <p:ph type="sldNum" sz="quarter" idx="5"/>
          </p:nvPr>
        </p:nvSpPr>
        <p:spPr/>
        <p:txBody>
          <a:bodyPr/>
          <a:lstStyle/>
          <a:p>
            <a:fld id="{E6CC46C8-8B03-4DC7-9E03-B59A88917226}" type="slidenum">
              <a:rPr lang="en-GB" smtClean="0"/>
              <a:t>8</a:t>
            </a:fld>
            <a:endParaRPr lang="en-GB"/>
          </a:p>
        </p:txBody>
      </p:sp>
    </p:spTree>
    <p:extLst>
      <p:ext uri="{BB962C8B-B14F-4D97-AF65-F5344CB8AC3E}">
        <p14:creationId xmlns:p14="http://schemas.microsoft.com/office/powerpoint/2010/main" val="2062187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Formal training was ‘replaced’ with guidelines and frameworks, but these were not used by many teachers</a:t>
            </a:r>
          </a:p>
        </p:txBody>
      </p:sp>
      <p:sp>
        <p:nvSpPr>
          <p:cNvPr id="4" name="Slide Number Placeholder 3"/>
          <p:cNvSpPr>
            <a:spLocks noGrp="1"/>
          </p:cNvSpPr>
          <p:nvPr>
            <p:ph type="sldNum" sz="quarter" idx="5"/>
          </p:nvPr>
        </p:nvSpPr>
        <p:spPr/>
        <p:txBody>
          <a:bodyPr/>
          <a:lstStyle/>
          <a:p>
            <a:fld id="{E6CC46C8-8B03-4DC7-9E03-B59A88917226}" type="slidenum">
              <a:rPr lang="en-GB" smtClean="0"/>
              <a:t>9</a:t>
            </a:fld>
            <a:endParaRPr lang="en-GB"/>
          </a:p>
        </p:txBody>
      </p:sp>
    </p:spTree>
    <p:extLst>
      <p:ext uri="{BB962C8B-B14F-4D97-AF65-F5344CB8AC3E}">
        <p14:creationId xmlns:p14="http://schemas.microsoft.com/office/powerpoint/2010/main" val="80719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means online T&amp;L is likely to be less effective than it could/should be – and is exactly why we need a European Digital Education Hub to provide a comprehensive ‘one-stop-shop’ to support teachers</a:t>
            </a:r>
          </a:p>
        </p:txBody>
      </p:sp>
      <p:sp>
        <p:nvSpPr>
          <p:cNvPr id="4" name="Slide Number Placeholder 3"/>
          <p:cNvSpPr>
            <a:spLocks noGrp="1"/>
          </p:cNvSpPr>
          <p:nvPr>
            <p:ph type="sldNum" sz="quarter" idx="5"/>
          </p:nvPr>
        </p:nvSpPr>
        <p:spPr/>
        <p:txBody>
          <a:bodyPr/>
          <a:lstStyle/>
          <a:p>
            <a:fld id="{E6CC46C8-8B03-4DC7-9E03-B59A88917226}" type="slidenum">
              <a:rPr lang="en-GB" smtClean="0"/>
              <a:t>10</a:t>
            </a:fld>
            <a:endParaRPr lang="en-GB"/>
          </a:p>
        </p:txBody>
      </p:sp>
    </p:spTree>
    <p:extLst>
      <p:ext uri="{BB962C8B-B14F-4D97-AF65-F5344CB8AC3E}">
        <p14:creationId xmlns:p14="http://schemas.microsoft.com/office/powerpoint/2010/main" val="13694123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93B690C-A545-4FE2-87E0-CC4A9931BB69}" type="datetimeFigureOut">
              <a:rPr lang="en-GB" smtClean="0"/>
              <a:t>09/05/2022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255346" y="2750337"/>
            <a:ext cx="1171888" cy="1356442"/>
          </a:xfrm>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517849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3B690C-A545-4FE2-87E0-CC4A9931BB69}" type="datetimeFigureOut">
              <a:rPr lang="en-GB" smtClean="0"/>
              <a:t>09/05/2022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11309"/>
            <a:ext cx="1154151" cy="1090789"/>
          </a:xfrm>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3978927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3B690C-A545-4FE2-87E0-CC4A9931BB69}" type="datetimeFigureOut">
              <a:rPr lang="en-GB" smtClean="0"/>
              <a:t>09/05/2022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11615"/>
            <a:ext cx="1154151" cy="1090789"/>
          </a:xfrm>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4018332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3B690C-A545-4FE2-87E0-CC4A9931BB69}" type="datetimeFigureOut">
              <a:rPr lang="en-GB" smtClean="0"/>
              <a:t>09/05/2022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09925"/>
            <a:ext cx="1154151" cy="1090789"/>
          </a:xfrm>
        </p:spPr>
        <p:txBody>
          <a:bodyPr/>
          <a:lstStyle/>
          <a:p>
            <a:fld id="{CC64FED2-FE8F-4EF4-80BD-87F6BB7CFDBB}" type="slidenum">
              <a:rPr lang="en-GB" smtClean="0"/>
              <a:t>‹#›</a:t>
            </a:fld>
            <a:endParaRPr lang="en-GB"/>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8063437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3B690C-A545-4FE2-87E0-CC4A9931BB69}" type="datetimeFigureOut">
              <a:rPr lang="en-GB" smtClean="0"/>
              <a:t>09/05/2022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09925"/>
            <a:ext cx="1154151" cy="1090789"/>
          </a:xfrm>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4189222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93B690C-A545-4FE2-87E0-CC4A9931BB69}" type="datetimeFigureOut">
              <a:rPr lang="en-GB" smtClean="0"/>
              <a:t>09/05/2022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3882366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93B690C-A545-4FE2-87E0-CC4A9931BB69}" type="datetimeFigureOut">
              <a:rPr lang="en-GB" smtClean="0"/>
              <a:t>09/05/2022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358750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3B690C-A545-4FE2-87E0-CC4A9931BB69}" type="datetimeFigureOut">
              <a:rPr lang="en-GB" smtClean="0"/>
              <a:t>09/05/2022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3889519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93B690C-A545-4FE2-87E0-CC4A9931BB69}" type="datetimeFigureOut">
              <a:rPr lang="en-GB" smtClean="0"/>
              <a:t>09/05/2022</a:t>
            </a:fld>
            <a:endParaRPr lang="en-GB"/>
          </a:p>
        </p:txBody>
      </p:sp>
      <p:sp>
        <p:nvSpPr>
          <p:cNvPr id="5" name="Footer Placeholder 4"/>
          <p:cNvSpPr>
            <a:spLocks noGrp="1"/>
          </p:cNvSpPr>
          <p:nvPr>
            <p:ph type="ftr" sz="quarter" idx="11"/>
          </p:nvPr>
        </p:nvSpPr>
        <p:spPr>
          <a:xfrm>
            <a:off x="680321" y="5936188"/>
            <a:ext cx="6126805" cy="365125"/>
          </a:xfrm>
        </p:spPr>
        <p:txBody>
          <a:bodyPr/>
          <a:lstStyle/>
          <a:p>
            <a:endParaRPr lang="en-GB"/>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CC64FED2-FE8F-4EF4-80BD-87F6BB7CFDBB}" type="slidenum">
              <a:rPr lang="en-GB" smtClean="0"/>
              <a:t>‹#›</a:t>
            </a:fld>
            <a:endParaRPr lang="en-GB"/>
          </a:p>
        </p:txBody>
      </p:sp>
    </p:spTree>
    <p:extLst>
      <p:ext uri="{BB962C8B-B14F-4D97-AF65-F5344CB8AC3E}">
        <p14:creationId xmlns:p14="http://schemas.microsoft.com/office/powerpoint/2010/main" val="119114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3B690C-A545-4FE2-87E0-CC4A9931BB69}" type="datetimeFigureOut">
              <a:rPr lang="en-GB" smtClean="0"/>
              <a:t>09/05/2022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3645613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3B690C-A545-4FE2-87E0-CC4A9931BB69}" type="datetimeFigureOut">
              <a:rPr lang="en-GB" smtClean="0"/>
              <a:t>09/05/2022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729455" y="2869895"/>
            <a:ext cx="1154151" cy="1090789"/>
          </a:xfrm>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2944652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3B690C-A545-4FE2-87E0-CC4A9931BB69}" type="datetimeFigureOut">
              <a:rPr lang="en-GB" smtClean="0"/>
              <a:t>09/05/2022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361099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3B690C-A545-4FE2-87E0-CC4A9931BB69}" type="datetimeFigureOut">
              <a:rPr lang="en-GB" smtClean="0"/>
              <a:t>09/05/2022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1944748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3B690C-A545-4FE2-87E0-CC4A9931BB69}" type="datetimeFigureOut">
              <a:rPr lang="en-GB" smtClean="0"/>
              <a:t>09/05/2022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705187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93B690C-A545-4FE2-87E0-CC4A9931BB69}" type="datetimeFigureOut">
              <a:rPr lang="en-GB" smtClean="0"/>
              <a:t>09/05/2022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2916163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3B690C-A545-4FE2-87E0-CC4A9931BB69}" type="datetimeFigureOut">
              <a:rPr lang="en-GB" smtClean="0"/>
              <a:t>09/05/2022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303401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3B690C-A545-4FE2-87E0-CC4A9931BB69}" type="datetimeFigureOut">
              <a:rPr lang="en-GB" smtClean="0"/>
              <a:t>09/05/2022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64FED2-FE8F-4EF4-80BD-87F6BB7CFDBB}" type="slidenum">
              <a:rPr lang="en-GB" smtClean="0"/>
              <a:t>‹#›</a:t>
            </a:fld>
            <a:endParaRPr lang="en-GB"/>
          </a:p>
        </p:txBody>
      </p:sp>
    </p:spTree>
    <p:extLst>
      <p:ext uri="{BB962C8B-B14F-4D97-AF65-F5344CB8AC3E}">
        <p14:creationId xmlns:p14="http://schemas.microsoft.com/office/powerpoint/2010/main" val="509770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93B690C-A545-4FE2-87E0-CC4A9931BB69}" type="datetimeFigureOut">
              <a:rPr lang="en-GB" smtClean="0"/>
              <a:t>09/05/2022</a:t>
            </a:fld>
            <a:endParaRPr lang="en-GB"/>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C64FED2-FE8F-4EF4-80BD-87F6BB7CFDBB}" type="slidenum">
              <a:rPr lang="en-GB" smtClean="0"/>
              <a:t>‹#›</a:t>
            </a:fld>
            <a:endParaRPr lang="en-GB"/>
          </a:p>
        </p:txBody>
      </p:sp>
    </p:spTree>
    <p:extLst>
      <p:ext uri="{BB962C8B-B14F-4D97-AF65-F5344CB8AC3E}">
        <p14:creationId xmlns:p14="http://schemas.microsoft.com/office/powerpoint/2010/main" val="404440294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octaedro.com/bridges/" TargetMode="External"/><Relationship Id="rId5" Type="http://schemas.openxmlformats.org/officeDocument/2006/relationships/hyperlink" Target="mailto:n.s.fair@soton.ac.uk" TargetMode="External"/><Relationship Id="rId10" Type="http://schemas.openxmlformats.org/officeDocument/2006/relationships/image" Target="../media/image7.png"/><Relationship Id="rId4" Type="http://schemas.openxmlformats.org/officeDocument/2006/relationships/hyperlink" Target="https://forms.gle/mbYqUiEJ3GziUgX5A" TargetMode="External"/><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1DAE9B-30D2-4000-A54B-27B8CFA384D4}"/>
              </a:ext>
            </a:extLst>
          </p:cNvPr>
          <p:cNvSpPr>
            <a:spLocks noGrp="1"/>
          </p:cNvSpPr>
          <p:nvPr>
            <p:ph type="subTitle" idx="1"/>
          </p:nvPr>
        </p:nvSpPr>
        <p:spPr>
          <a:xfrm>
            <a:off x="504987" y="2912787"/>
            <a:ext cx="7550258" cy="1002621"/>
          </a:xfrm>
        </p:spPr>
        <p:txBody>
          <a:bodyPr>
            <a:normAutofit fontScale="92500" lnSpcReduction="20000"/>
          </a:bodyPr>
          <a:lstStyle/>
          <a:p>
            <a:pPr algn="ctr"/>
            <a:r>
              <a:rPr lang="en-GB" sz="1800" dirty="0">
                <a:effectLst/>
                <a:latin typeface="Arial Rounded MT Bold" panose="020F0704030504030204" pitchFamily="34" charset="0"/>
                <a:ea typeface="Times New Roman" panose="02020603050405020304" pitchFamily="18" charset="0"/>
              </a:rPr>
              <a:t>WORKSHOP</a:t>
            </a:r>
          </a:p>
          <a:p>
            <a:pPr algn="ctr"/>
            <a:r>
              <a:rPr lang="en-GB" sz="1800" dirty="0">
                <a:effectLst/>
                <a:latin typeface="Arial Rounded MT Bold" panose="020F0704030504030204" pitchFamily="34" charset="0"/>
                <a:ea typeface="Times New Roman" panose="02020603050405020304" pitchFamily="18" charset="0"/>
              </a:rPr>
              <a:t>Designing a European Digital Education Hub (EDEH) to support </a:t>
            </a:r>
            <a:r>
              <a:rPr lang="en-GB" sz="1800" dirty="0">
                <a:latin typeface="Arial Rounded MT Bold" panose="020F0704030504030204" pitchFamily="34" charset="0"/>
                <a:ea typeface="Times New Roman" panose="02020603050405020304" pitchFamily="18" charset="0"/>
              </a:rPr>
              <a:t>the </a:t>
            </a:r>
            <a:r>
              <a:rPr lang="en-GB" sz="1800" dirty="0">
                <a:effectLst/>
                <a:latin typeface="Arial Rounded MT Bold" panose="020F0704030504030204" pitchFamily="34" charset="0"/>
                <a:ea typeface="Times New Roman" panose="02020603050405020304" pitchFamily="18" charset="0"/>
              </a:rPr>
              <a:t>transition from Emergency Remote Teaching (ERT) to effective post-digital education.</a:t>
            </a:r>
            <a:endParaRPr lang="en-GB" dirty="0">
              <a:latin typeface="Arial Rounded MT Bold" panose="020F0704030504030204" pitchFamily="34" charset="0"/>
            </a:endParaRPr>
          </a:p>
        </p:txBody>
      </p:sp>
      <p:pic>
        <p:nvPicPr>
          <p:cNvPr id="5" name="Picture 4" descr="Logo&#10;&#10;Description automatically generated">
            <a:extLst>
              <a:ext uri="{FF2B5EF4-FFF2-40B4-BE49-F238E27FC236}">
                <a16:creationId xmlns:a16="http://schemas.microsoft.com/office/drawing/2014/main" id="{4E824CCB-4427-44DD-A695-4BE4EAB197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3287" y="118721"/>
            <a:ext cx="2525424" cy="2324371"/>
          </a:xfrm>
          <a:prstGeom prst="rect">
            <a:avLst/>
          </a:prstGeom>
        </p:spPr>
      </p:pic>
      <p:sp>
        <p:nvSpPr>
          <p:cNvPr id="6" name="Subtitle 2">
            <a:extLst>
              <a:ext uri="{FF2B5EF4-FFF2-40B4-BE49-F238E27FC236}">
                <a16:creationId xmlns:a16="http://schemas.microsoft.com/office/drawing/2014/main" id="{797AE44A-F73C-4E33-81B1-D19FE31378AC}"/>
              </a:ext>
            </a:extLst>
          </p:cNvPr>
          <p:cNvSpPr txBox="1">
            <a:spLocks/>
          </p:cNvSpPr>
          <p:nvPr/>
        </p:nvSpPr>
        <p:spPr>
          <a:xfrm>
            <a:off x="8927024" y="2912788"/>
            <a:ext cx="3441914" cy="1002621"/>
          </a:xfrm>
          <a:prstGeom prst="rect">
            <a:avLst/>
          </a:prstGeom>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800" dirty="0">
                <a:latin typeface="Arial Rounded MT Bold" panose="020F0704030504030204" pitchFamily="34" charset="0"/>
                <a:ea typeface="Times New Roman" panose="02020603050405020304" pitchFamily="18" charset="0"/>
              </a:rPr>
              <a:t>13</a:t>
            </a:r>
            <a:r>
              <a:rPr lang="en-GB" sz="1800" baseline="30000" dirty="0">
                <a:latin typeface="Arial Rounded MT Bold" panose="020F0704030504030204" pitchFamily="34" charset="0"/>
                <a:ea typeface="Times New Roman" panose="02020603050405020304" pitchFamily="18" charset="0"/>
              </a:rPr>
              <a:t>th</a:t>
            </a:r>
            <a:r>
              <a:rPr lang="en-GB" sz="1800" dirty="0">
                <a:latin typeface="Arial Rounded MT Bold" panose="020F0704030504030204" pitchFamily="34" charset="0"/>
                <a:ea typeface="Times New Roman" panose="02020603050405020304" pitchFamily="18" charset="0"/>
              </a:rPr>
              <a:t> International Conference on </a:t>
            </a:r>
          </a:p>
          <a:p>
            <a:r>
              <a:rPr lang="en-GB" sz="1800" dirty="0">
                <a:latin typeface="Arial Rounded MT Bold" panose="020F0704030504030204" pitchFamily="34" charset="0"/>
                <a:ea typeface="Times New Roman" panose="02020603050405020304" pitchFamily="18" charset="0"/>
              </a:rPr>
              <a:t>Networked Learning</a:t>
            </a:r>
          </a:p>
          <a:p>
            <a:r>
              <a:rPr lang="en-GB" sz="1800" dirty="0">
                <a:latin typeface="Arial Rounded MT Bold" panose="020F0704030504030204" pitchFamily="34" charset="0"/>
              </a:rPr>
              <a:t>Sundsvall, Sweden, May 17th</a:t>
            </a:r>
            <a:endParaRPr lang="en-GB" dirty="0">
              <a:latin typeface="Arial Rounded MT Bold" panose="020F0704030504030204" pitchFamily="34" charset="0"/>
            </a:endParaRPr>
          </a:p>
        </p:txBody>
      </p:sp>
      <p:pic>
        <p:nvPicPr>
          <p:cNvPr id="7" name="Picture 6" descr="A picture containing outdoor, person, smiling, posing&#10;&#10;Description automatically generated">
            <a:extLst>
              <a:ext uri="{FF2B5EF4-FFF2-40B4-BE49-F238E27FC236}">
                <a16:creationId xmlns:a16="http://schemas.microsoft.com/office/drawing/2014/main" id="{9A1E508C-463E-4735-B003-3042CB68EA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8158" y="4639460"/>
            <a:ext cx="1235683" cy="1412209"/>
          </a:xfrm>
          <a:prstGeom prst="rect">
            <a:avLst/>
          </a:prstGeom>
        </p:spPr>
      </p:pic>
      <p:sp>
        <p:nvSpPr>
          <p:cNvPr id="8" name="TextBox 7">
            <a:extLst>
              <a:ext uri="{FF2B5EF4-FFF2-40B4-BE49-F238E27FC236}">
                <a16:creationId xmlns:a16="http://schemas.microsoft.com/office/drawing/2014/main" id="{AF789E5A-55EC-4E54-9011-8E11E1C2F89D}"/>
              </a:ext>
            </a:extLst>
          </p:cNvPr>
          <p:cNvSpPr txBox="1"/>
          <p:nvPr/>
        </p:nvSpPr>
        <p:spPr>
          <a:xfrm>
            <a:off x="3222618" y="5675485"/>
            <a:ext cx="2329649" cy="646331"/>
          </a:xfrm>
          <a:prstGeom prst="rect">
            <a:avLst/>
          </a:prstGeom>
          <a:noFill/>
        </p:spPr>
        <p:txBody>
          <a:bodyPr wrap="square" rtlCol="0">
            <a:spAutoFit/>
          </a:bodyPr>
          <a:lstStyle/>
          <a:p>
            <a:pPr algn="ctr"/>
            <a:r>
              <a:rPr lang="en-GB" dirty="0">
                <a:effectLst>
                  <a:outerShdw blurRad="38100" dist="38100" dir="2700000" algn="tl">
                    <a:srgbClr val="000000">
                      <a:alpha val="43137"/>
                    </a:srgbClr>
                  </a:outerShdw>
                </a:effectLst>
              </a:rPr>
              <a:t>Dr Nic Fair</a:t>
            </a:r>
          </a:p>
          <a:p>
            <a:pPr algn="ctr"/>
            <a:r>
              <a:rPr lang="en-GB" dirty="0">
                <a:effectLst>
                  <a:outerShdw blurRad="38100" dist="38100" dir="2700000" algn="tl">
                    <a:srgbClr val="000000">
                      <a:alpha val="43137"/>
                    </a:srgbClr>
                  </a:outerShdw>
                </a:effectLst>
              </a:rPr>
              <a:t>n.s.fair@soton.ac.uk</a:t>
            </a:r>
          </a:p>
        </p:txBody>
      </p:sp>
      <p:sp>
        <p:nvSpPr>
          <p:cNvPr id="9" name="TextBox 8">
            <a:extLst>
              <a:ext uri="{FF2B5EF4-FFF2-40B4-BE49-F238E27FC236}">
                <a16:creationId xmlns:a16="http://schemas.microsoft.com/office/drawing/2014/main" id="{F7C8D9E7-24CC-4E10-BC4F-E09AB77CC45D}"/>
              </a:ext>
            </a:extLst>
          </p:cNvPr>
          <p:cNvSpPr txBox="1"/>
          <p:nvPr/>
        </p:nvSpPr>
        <p:spPr>
          <a:xfrm>
            <a:off x="6639732" y="5675484"/>
            <a:ext cx="1580564" cy="646331"/>
          </a:xfrm>
          <a:prstGeom prst="rect">
            <a:avLst/>
          </a:prstGeom>
          <a:noFill/>
        </p:spPr>
        <p:txBody>
          <a:bodyPr wrap="square" rtlCol="0">
            <a:spAutoFit/>
          </a:bodyPr>
          <a:lstStyle/>
          <a:p>
            <a:pPr algn="ctr"/>
            <a:r>
              <a:rPr lang="en-GB" dirty="0">
                <a:effectLst>
                  <a:outerShdw blurRad="38100" dist="38100" dir="2700000" algn="tl">
                    <a:srgbClr val="000000">
                      <a:alpha val="43137"/>
                    </a:srgbClr>
                  </a:outerShdw>
                </a:effectLst>
              </a:rPr>
              <a:t>@Nic_Fair</a:t>
            </a:r>
          </a:p>
          <a:p>
            <a:pPr algn="ctr"/>
            <a:r>
              <a:rPr lang="en-GB" dirty="0">
                <a:effectLst>
                  <a:outerShdw blurRad="38100" dist="38100" dir="2700000" algn="tl">
                    <a:srgbClr val="000000">
                      <a:alpha val="43137"/>
                    </a:srgbClr>
                  </a:outerShdw>
                </a:effectLst>
              </a:rPr>
              <a:t>nicfair.co.uk</a:t>
            </a:r>
          </a:p>
        </p:txBody>
      </p:sp>
      <p:sp>
        <p:nvSpPr>
          <p:cNvPr id="10" name="Lightning Bolt 9" descr="-">
            <a:extLst>
              <a:ext uri="{FF2B5EF4-FFF2-40B4-BE49-F238E27FC236}">
                <a16:creationId xmlns:a16="http://schemas.microsoft.com/office/drawing/2014/main" id="{3AEA7F95-72A9-41C3-9FD1-B1162CCCA47E}"/>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Lightning Bolt 10" descr="-">
            <a:extLst>
              <a:ext uri="{FF2B5EF4-FFF2-40B4-BE49-F238E27FC236}">
                <a16:creationId xmlns:a16="http://schemas.microsoft.com/office/drawing/2014/main" id="{B65F2991-01CA-4DDE-9F47-059D20952D98}"/>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Lightning Bolt 11" descr="-">
            <a:extLst>
              <a:ext uri="{FF2B5EF4-FFF2-40B4-BE49-F238E27FC236}">
                <a16:creationId xmlns:a16="http://schemas.microsoft.com/office/drawing/2014/main" id="{C764D581-4074-4393-A36B-B220B35B14B9}"/>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Lightning Bolt 12" descr="-">
            <a:extLst>
              <a:ext uri="{FF2B5EF4-FFF2-40B4-BE49-F238E27FC236}">
                <a16:creationId xmlns:a16="http://schemas.microsoft.com/office/drawing/2014/main" id="{A9CE2F26-F481-4D11-8E58-E77F8EB48B3C}"/>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a:extLst>
              <a:ext uri="{FF2B5EF4-FFF2-40B4-BE49-F238E27FC236}">
                <a16:creationId xmlns:a16="http://schemas.microsoft.com/office/drawing/2014/main" id="{649642B3-730D-4182-A00B-D71BC51AFABA}"/>
              </a:ext>
            </a:extLst>
          </p:cNvPr>
          <p:cNvPicPr>
            <a:picLocks noChangeAspect="1"/>
          </p:cNvPicPr>
          <p:nvPr/>
        </p:nvPicPr>
        <p:blipFill>
          <a:blip r:embed="rId4"/>
          <a:stretch>
            <a:fillRect/>
          </a:stretch>
        </p:blipFill>
        <p:spPr>
          <a:xfrm>
            <a:off x="9563239" y="6051669"/>
            <a:ext cx="2467320" cy="540289"/>
          </a:xfrm>
          <a:prstGeom prst="rect">
            <a:avLst/>
          </a:prstGeom>
        </p:spPr>
      </p:pic>
      <p:pic>
        <p:nvPicPr>
          <p:cNvPr id="15" name="Picture 14">
            <a:extLst>
              <a:ext uri="{FF2B5EF4-FFF2-40B4-BE49-F238E27FC236}">
                <a16:creationId xmlns:a16="http://schemas.microsoft.com/office/drawing/2014/main" id="{E79866D7-E786-4E08-B10B-1741BCDED150}"/>
              </a:ext>
            </a:extLst>
          </p:cNvPr>
          <p:cNvPicPr>
            <a:picLocks noChangeAspect="1"/>
          </p:cNvPicPr>
          <p:nvPr/>
        </p:nvPicPr>
        <p:blipFill>
          <a:blip r:embed="rId5"/>
          <a:stretch>
            <a:fillRect/>
          </a:stretch>
        </p:blipFill>
        <p:spPr>
          <a:xfrm>
            <a:off x="134319" y="5892009"/>
            <a:ext cx="859611" cy="859611"/>
          </a:xfrm>
          <a:prstGeom prst="rect">
            <a:avLst/>
          </a:prstGeom>
        </p:spPr>
      </p:pic>
      <p:pic>
        <p:nvPicPr>
          <p:cNvPr id="16" name="Picture 15">
            <a:extLst>
              <a:ext uri="{FF2B5EF4-FFF2-40B4-BE49-F238E27FC236}">
                <a16:creationId xmlns:a16="http://schemas.microsoft.com/office/drawing/2014/main" id="{C47320F7-5C33-456E-AAF8-71B5E61BB166}"/>
              </a:ext>
            </a:extLst>
          </p:cNvPr>
          <p:cNvPicPr>
            <a:picLocks noChangeAspect="1"/>
          </p:cNvPicPr>
          <p:nvPr/>
        </p:nvPicPr>
        <p:blipFill>
          <a:blip r:embed="rId6"/>
          <a:stretch>
            <a:fillRect/>
          </a:stretch>
        </p:blipFill>
        <p:spPr>
          <a:xfrm>
            <a:off x="1104840" y="5892009"/>
            <a:ext cx="1549245" cy="870877"/>
          </a:xfrm>
          <a:prstGeom prst="rect">
            <a:avLst/>
          </a:prstGeom>
        </p:spPr>
      </p:pic>
    </p:spTree>
    <p:extLst>
      <p:ext uri="{BB962C8B-B14F-4D97-AF65-F5344CB8AC3E}">
        <p14:creationId xmlns:p14="http://schemas.microsoft.com/office/powerpoint/2010/main" val="413737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Preliminary Conclusions… </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3"/>
          <a:stretch>
            <a:fillRect/>
          </a:stretch>
        </p:blipFill>
        <p:spPr>
          <a:xfrm>
            <a:off x="10934366" y="846363"/>
            <a:ext cx="969613" cy="894667"/>
          </a:xfrm>
          <a:prstGeom prst="rect">
            <a:avLst/>
          </a:prstGeom>
        </p:spPr>
      </p:pic>
      <p:sp>
        <p:nvSpPr>
          <p:cNvPr id="3" name="TextBox 2">
            <a:extLst>
              <a:ext uri="{FF2B5EF4-FFF2-40B4-BE49-F238E27FC236}">
                <a16:creationId xmlns:a16="http://schemas.microsoft.com/office/drawing/2014/main" id="{F99E5A3C-A7C3-47FE-A201-CE27F36CB584}"/>
              </a:ext>
            </a:extLst>
          </p:cNvPr>
          <p:cNvSpPr txBox="1"/>
          <p:nvPr/>
        </p:nvSpPr>
        <p:spPr>
          <a:xfrm>
            <a:off x="269615" y="2047163"/>
            <a:ext cx="11652770" cy="5078313"/>
          </a:xfrm>
          <a:prstGeom prst="rect">
            <a:avLst/>
          </a:prstGeom>
          <a:noFill/>
        </p:spPr>
        <p:txBody>
          <a:bodyPr wrap="square" rtlCol="0">
            <a:spAutoFit/>
          </a:bodyPr>
          <a:lstStyle/>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The COVID lockdown has brought about a change in teaching practices – for almost all teachers the amount of online teaching has increased compared with pre-covid times</a:t>
            </a:r>
          </a:p>
          <a:p>
            <a:r>
              <a:rPr lang="en-GB" dirty="0">
                <a:effectLst>
                  <a:outerShdw blurRad="38100" dist="38100" dir="2700000" algn="tl">
                    <a:srgbClr val="000000">
                      <a:alpha val="43137"/>
                    </a:srgbClr>
                  </a:outerShdw>
                </a:effectLst>
              </a:rPr>
              <a:t>BUT</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Relatively low levels of formal support &amp; training</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Low levels of knowledge of digital pedagogies and online learning design and resources</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Relatively low use of guidelines and frameworks for online learning</a:t>
            </a:r>
          </a:p>
          <a:p>
            <a:r>
              <a:rPr lang="en-GB" dirty="0">
                <a:effectLst>
                  <a:outerShdw blurRad="38100" dist="38100" dir="2700000" algn="tl">
                    <a:srgbClr val="000000">
                      <a:alpha val="43137"/>
                    </a:srgbClr>
                  </a:outerShdw>
                </a:effectLst>
              </a:rPr>
              <a:t>MEANS</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Teachers have learnt from each other, from online videos and from ‘playing’ with technologies and tools</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Teachers share knowledge/skills/best practice/materials with each other</a:t>
            </a:r>
          </a:p>
          <a:p>
            <a:r>
              <a:rPr lang="en-GB" dirty="0">
                <a:effectLst>
                  <a:outerShdw blurRad="38100" dist="38100" dir="2700000" algn="tl">
                    <a:srgbClr val="000000">
                      <a:alpha val="43137"/>
                    </a:srgbClr>
                  </a:outerShdw>
                </a:effectLst>
              </a:rPr>
              <a:t>DESPITE THIS</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Many digital resources/services/devices are NOT used by teachers despite being frequently used by students in their personal learning networks</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Many teachers consider online learning to ONLY consist of using web searches, </a:t>
            </a:r>
            <a:r>
              <a:rPr lang="en-GB" dirty="0" err="1">
                <a:effectLst>
                  <a:outerShdw blurRad="38100" dist="38100" dir="2700000" algn="tl">
                    <a:srgbClr val="000000">
                      <a:alpha val="43137"/>
                    </a:srgbClr>
                  </a:outerShdw>
                </a:effectLst>
              </a:rPr>
              <a:t>powerpoint</a:t>
            </a:r>
            <a:r>
              <a:rPr lang="en-GB" dirty="0">
                <a:effectLst>
                  <a:outerShdw blurRad="38100" dist="38100" dir="2700000" algn="tl">
                    <a:srgbClr val="000000">
                      <a:alpha val="43137"/>
                    </a:srgbClr>
                  </a:outerShdw>
                </a:effectLst>
              </a:rPr>
              <a:t> slides, a VLE and Teams (or Zoom/Skype)</a:t>
            </a:r>
          </a:p>
          <a:p>
            <a:endParaRPr lang="en-GB" dirty="0">
              <a:effectLst>
                <a:outerShdw blurRad="38100" dist="38100" dir="2700000" algn="tl">
                  <a:srgbClr val="000000">
                    <a:alpha val="43137"/>
                  </a:srgbClr>
                </a:outerShdw>
              </a:effectLst>
            </a:endParaRPr>
          </a:p>
          <a:p>
            <a:pPr algn="ctr"/>
            <a:r>
              <a:rPr lang="en-GB" dirty="0">
                <a:effectLst>
                  <a:outerShdw blurRad="38100" dist="38100" dir="2700000" algn="tl">
                    <a:srgbClr val="000000">
                      <a:alpha val="43137"/>
                    </a:srgbClr>
                  </a:outerShdw>
                </a:effectLst>
              </a:rPr>
              <a:t>THERE REMAINS A CONSIDERABLE MISMATCH BETWEEN HOW TEACHERS LEARN AND HOW THEY TEACH, AND BETWEEN THE RESOURCES/SERVICES/DEVICES TEACHERS USE AND THOSE STUDENTS USE</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65243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54517AE-487C-4EA9-971B-0CC193B00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BD93C34A-7F29-4123-9409-6603859D609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sp>
        <p:nvSpPr>
          <p:cNvPr id="14" name="Rectangle 13">
            <a:extLst>
              <a:ext uri="{FF2B5EF4-FFF2-40B4-BE49-F238E27FC236}">
                <a16:creationId xmlns:a16="http://schemas.microsoft.com/office/drawing/2014/main" id="{734FCDD7-0991-4A44-9DEA-9E801BDC6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66137C5-CC33-411A-86CA-71F4AC35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2" y="609600"/>
            <a:ext cx="641286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a:xfrm>
            <a:off x="680321" y="753228"/>
            <a:ext cx="5584677" cy="1080938"/>
          </a:xfrm>
        </p:spPr>
        <p:txBody>
          <a:bodyPr>
            <a:normAutofit/>
          </a:bodyPr>
          <a:lstStyle/>
          <a:p>
            <a:r>
              <a:rPr lang="en-GB" dirty="0"/>
              <a:t>Getting to know each other…</a:t>
            </a:r>
          </a:p>
        </p:txBody>
      </p:sp>
      <p:pic>
        <p:nvPicPr>
          <p:cNvPr id="18" name="Picture 17">
            <a:extLst>
              <a:ext uri="{FF2B5EF4-FFF2-40B4-BE49-F238E27FC236}">
                <a16:creationId xmlns:a16="http://schemas.microsoft.com/office/drawing/2014/main" id="{6E4A315C-05D0-4BD5-8C9C-F1E2E2DBB74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 y="1970241"/>
            <a:ext cx="6409944" cy="258395"/>
          </a:xfrm>
          <a:prstGeom prst="rect">
            <a:avLst/>
          </a:prstGeom>
        </p:spPr>
      </p:pic>
      <p:sp>
        <p:nvSpPr>
          <p:cNvPr id="3" name="Content Placeholder 2">
            <a:extLst>
              <a:ext uri="{FF2B5EF4-FFF2-40B4-BE49-F238E27FC236}">
                <a16:creationId xmlns:a16="http://schemas.microsoft.com/office/drawing/2014/main" id="{C325DCA4-8E7B-46BE-93FD-92E2EF8AF51A}"/>
              </a:ext>
            </a:extLst>
          </p:cNvPr>
          <p:cNvSpPr>
            <a:spLocks noGrp="1"/>
          </p:cNvSpPr>
          <p:nvPr>
            <p:ph idx="1"/>
          </p:nvPr>
        </p:nvSpPr>
        <p:spPr>
          <a:xfrm>
            <a:off x="680321" y="2336873"/>
            <a:ext cx="5104843" cy="3599316"/>
          </a:xfrm>
        </p:spPr>
        <p:txBody>
          <a:bodyPr>
            <a:normAutofit lnSpcReduction="10000"/>
          </a:bodyPr>
          <a:lstStyle/>
          <a:p>
            <a:r>
              <a:rPr lang="en-GB" sz="2000" dirty="0">
                <a:effectLst>
                  <a:outerShdw blurRad="38100" dist="38100" dir="2700000" algn="tl">
                    <a:srgbClr val="000000">
                      <a:alpha val="43137"/>
                    </a:srgbClr>
                  </a:outerShdw>
                </a:effectLst>
              </a:rPr>
              <a:t>Form groups of 3</a:t>
            </a:r>
          </a:p>
          <a:p>
            <a:pPr lvl="1"/>
            <a:r>
              <a:rPr lang="en-GB" dirty="0">
                <a:effectLst>
                  <a:outerShdw blurRad="38100" dist="38100" dir="2700000" algn="tl">
                    <a:srgbClr val="000000">
                      <a:alpha val="43137"/>
                    </a:srgbClr>
                  </a:outerShdw>
                </a:effectLst>
              </a:rPr>
              <a:t>Ideally with people you do not know well and/or who do not work at the same institution as you</a:t>
            </a:r>
          </a:p>
          <a:p>
            <a:pPr marL="457200" lvl="1" indent="0">
              <a:buNone/>
            </a:pPr>
            <a:endParaRPr lang="en-GB" dirty="0">
              <a:effectLst>
                <a:outerShdw blurRad="38100" dist="38100" dir="2700000" algn="tl">
                  <a:srgbClr val="000000">
                    <a:alpha val="43137"/>
                  </a:srgbClr>
                </a:outerShdw>
              </a:effectLst>
            </a:endParaRPr>
          </a:p>
          <a:p>
            <a:pPr lvl="1"/>
            <a:r>
              <a:rPr lang="en-GB" dirty="0">
                <a:effectLst>
                  <a:outerShdw blurRad="38100" dist="38100" dir="2700000" algn="tl">
                    <a:srgbClr val="000000">
                      <a:alpha val="43137"/>
                    </a:srgbClr>
                  </a:outerShdw>
                </a:effectLst>
              </a:rPr>
              <a:t>Introduce yourself:</a:t>
            </a:r>
          </a:p>
          <a:p>
            <a:pPr lvl="2"/>
            <a:r>
              <a:rPr lang="en-GB" sz="2000" dirty="0">
                <a:effectLst>
                  <a:outerShdw blurRad="38100" dist="38100" dir="2700000" algn="tl">
                    <a:srgbClr val="000000">
                      <a:alpha val="43137"/>
                    </a:srgbClr>
                  </a:outerShdw>
                </a:effectLst>
              </a:rPr>
              <a:t>Say who you are, why you are interested in the workshop, and which famous person (alive or not) that you would most like to sit next to at the gala dinner tonight…</a:t>
            </a:r>
          </a:p>
          <a:p>
            <a:pPr marL="914400" lvl="2" indent="0">
              <a:buNone/>
            </a:pPr>
            <a:endParaRPr lang="en-GB" sz="2000" dirty="0"/>
          </a:p>
          <a:p>
            <a:pPr marL="914400" lvl="2" indent="0">
              <a:buNone/>
            </a:pPr>
            <a:endParaRPr lang="en-GB" sz="2000" dirty="0"/>
          </a:p>
          <a:p>
            <a:pPr marL="457200" lvl="1" indent="0">
              <a:buNone/>
            </a:pPr>
            <a:endParaRPr lang="en-GB" dirty="0"/>
          </a:p>
        </p:txBody>
      </p:sp>
      <p:sp>
        <p:nvSpPr>
          <p:cNvPr id="20" name="Rectangle 19">
            <a:extLst>
              <a:ext uri="{FF2B5EF4-FFF2-40B4-BE49-F238E27FC236}">
                <a16:creationId xmlns:a16="http://schemas.microsoft.com/office/drawing/2014/main" id="{90AFE437-7BA8-4824-AC1D-AB01EAF7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31608" y="488844"/>
            <a:ext cx="2687741" cy="3506830"/>
          </a:xfrm>
          <a:prstGeom prst="rect">
            <a:avLst/>
          </a:prstGeom>
          <a:solidFill>
            <a:srgbClr val="FFFFFF"/>
          </a:solidFill>
          <a:ln>
            <a:noFill/>
          </a:ln>
          <a:effectLst>
            <a:outerShdw blurRad="76200" dist="63500" dir="5040000" algn="t" rotWithShape="0">
              <a:prstClr val="black">
                <a:alpha val="4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4"/>
          <a:stretch>
            <a:fillRect/>
          </a:stretch>
        </p:blipFill>
        <p:spPr>
          <a:xfrm>
            <a:off x="6795086" y="1143941"/>
            <a:ext cx="2380647" cy="2196635"/>
          </a:xfrm>
          <a:prstGeom prst="rect">
            <a:avLst/>
          </a:prstGeom>
        </p:spPr>
      </p:pic>
      <p:sp useBgFill="1">
        <p:nvSpPr>
          <p:cNvPr id="22" name="Rectangle 21">
            <a:extLst>
              <a:ext uri="{FF2B5EF4-FFF2-40B4-BE49-F238E27FC236}">
                <a16:creationId xmlns:a16="http://schemas.microsoft.com/office/drawing/2014/main" id="{CCB56162-164A-462A-A889-F8A5630F20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86569" y="488844"/>
            <a:ext cx="2220800" cy="24416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23">
            <a:extLst>
              <a:ext uri="{FF2B5EF4-FFF2-40B4-BE49-F238E27FC236}">
                <a16:creationId xmlns:a16="http://schemas.microsoft.com/office/drawing/2014/main" id="{EE0954D9-982C-4862-B03C-B6DE7754FB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34479" y="4164748"/>
            <a:ext cx="2684871" cy="21721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977B758-3028-404D-82D1-5EAE2D9093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86569" y="3108997"/>
            <a:ext cx="2220800" cy="3219666"/>
          </a:xfrm>
          <a:prstGeom prst="rect">
            <a:avLst/>
          </a:prstGeom>
          <a:solidFill>
            <a:srgbClr val="FFFFFF"/>
          </a:solidFill>
          <a:ln>
            <a:noFill/>
          </a:ln>
          <a:effectLst>
            <a:outerShdw blurRad="76200" dist="63500" dir="5040000" algn="t" rotWithShape="0">
              <a:prstClr val="black">
                <a:alpha val="4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2BECC1C-E212-4F86-A9A4-E33A2B5CE7AA}"/>
              </a:ext>
            </a:extLst>
          </p:cNvPr>
          <p:cNvPicPr>
            <a:picLocks noChangeAspect="1"/>
          </p:cNvPicPr>
          <p:nvPr/>
        </p:nvPicPr>
        <p:blipFill>
          <a:blip r:embed="rId5"/>
          <a:stretch>
            <a:fillRect/>
          </a:stretch>
        </p:blipFill>
        <p:spPr>
          <a:xfrm>
            <a:off x="9647435" y="3546710"/>
            <a:ext cx="1887366" cy="2359207"/>
          </a:xfrm>
          <a:prstGeom prst="rect">
            <a:avLst/>
          </a:prstGeom>
        </p:spPr>
      </p:pic>
      <p:sp>
        <p:nvSpPr>
          <p:cNvPr id="15" name="Content Placeholder 2">
            <a:extLst>
              <a:ext uri="{FF2B5EF4-FFF2-40B4-BE49-F238E27FC236}">
                <a16:creationId xmlns:a16="http://schemas.microsoft.com/office/drawing/2014/main" id="{DAEF4876-8954-4DB6-BD7A-241162B2C177}"/>
              </a:ext>
            </a:extLst>
          </p:cNvPr>
          <p:cNvSpPr txBox="1">
            <a:spLocks/>
          </p:cNvSpPr>
          <p:nvPr/>
        </p:nvSpPr>
        <p:spPr>
          <a:xfrm>
            <a:off x="6593466" y="4950167"/>
            <a:ext cx="2898551" cy="83795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GB" sz="2000" dirty="0"/>
              <a:t>Sir Tim Berners-Lee</a:t>
            </a:r>
          </a:p>
          <a:p>
            <a:pPr marL="0" indent="0">
              <a:buNone/>
            </a:pPr>
            <a:r>
              <a:rPr lang="en-GB" sz="2000" dirty="0"/>
              <a:t>Co-creator of the World Wide Web</a:t>
            </a:r>
          </a:p>
          <a:p>
            <a:pPr marL="914400" lvl="2" indent="0">
              <a:buFont typeface="Arial" panose="020B0604020202020204" pitchFamily="34" charset="0"/>
              <a:buNone/>
            </a:pPr>
            <a:endParaRPr lang="en-GB" sz="2000" dirty="0"/>
          </a:p>
          <a:p>
            <a:pPr marL="457200" lvl="1" indent="0">
              <a:buFont typeface="Arial" panose="020B0604020202020204" pitchFamily="34" charset="0"/>
              <a:buNone/>
            </a:pPr>
            <a:endParaRPr lang="en-GB" dirty="0"/>
          </a:p>
        </p:txBody>
      </p:sp>
    </p:spTree>
    <p:extLst>
      <p:ext uri="{BB962C8B-B14F-4D97-AF65-F5344CB8AC3E}">
        <p14:creationId xmlns:p14="http://schemas.microsoft.com/office/powerpoint/2010/main" val="409778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Your experiences, needs, requirements and opinions…</a:t>
            </a:r>
          </a:p>
        </p:txBody>
      </p:sp>
      <p:sp>
        <p:nvSpPr>
          <p:cNvPr id="3" name="Content Placeholder 2">
            <a:extLst>
              <a:ext uri="{FF2B5EF4-FFF2-40B4-BE49-F238E27FC236}">
                <a16:creationId xmlns:a16="http://schemas.microsoft.com/office/drawing/2014/main" id="{C325DCA4-8E7B-46BE-93FD-92E2EF8AF51A}"/>
              </a:ext>
            </a:extLst>
          </p:cNvPr>
          <p:cNvSpPr>
            <a:spLocks noGrp="1"/>
          </p:cNvSpPr>
          <p:nvPr>
            <p:ph idx="1"/>
          </p:nvPr>
        </p:nvSpPr>
        <p:spPr>
          <a:xfrm>
            <a:off x="680321" y="2336873"/>
            <a:ext cx="10905428" cy="3599316"/>
          </a:xfrm>
        </p:spPr>
        <p:txBody>
          <a:bodyPr>
            <a:normAutofit lnSpcReduction="10000"/>
          </a:bodyPr>
          <a:lstStyle/>
          <a:p>
            <a:r>
              <a:rPr lang="en-GB" dirty="0">
                <a:effectLst>
                  <a:outerShdw blurRad="38100" dist="38100" dir="2700000" algn="tl">
                    <a:srgbClr val="000000">
                      <a:alpha val="43137"/>
                    </a:srgbClr>
                  </a:outerShdw>
                </a:effectLst>
              </a:rPr>
              <a:t>How similar to or different from the teaching, support &amp; training experiences that we’ve seen in the preliminary findings were </a:t>
            </a:r>
            <a:r>
              <a:rPr lang="en-GB" i="1" dirty="0">
                <a:effectLst>
                  <a:outerShdw blurRad="38100" dist="38100" dir="2700000" algn="tl">
                    <a:srgbClr val="000000">
                      <a:alpha val="43137"/>
                    </a:srgbClr>
                  </a:outerShdw>
                </a:effectLst>
              </a:rPr>
              <a:t>your</a:t>
            </a:r>
            <a:r>
              <a:rPr lang="en-GB" dirty="0">
                <a:effectLst>
                  <a:outerShdw blurRad="38100" dist="38100" dir="2700000" algn="tl">
                    <a:srgbClr val="000000">
                      <a:alpha val="43137"/>
                    </a:srgbClr>
                  </a:outerShdw>
                </a:effectLst>
              </a:rPr>
              <a:t> experiences during and after lockdown?</a:t>
            </a:r>
          </a:p>
          <a:p>
            <a:r>
              <a:rPr lang="en-GB" dirty="0">
                <a:effectLst>
                  <a:outerShdw blurRad="38100" dist="38100" dir="2700000" algn="tl">
                    <a:srgbClr val="000000">
                      <a:alpha val="43137"/>
                    </a:srgbClr>
                  </a:outerShdw>
                </a:effectLst>
              </a:rPr>
              <a:t>Why?</a:t>
            </a:r>
          </a:p>
          <a:p>
            <a:endParaRPr lang="en-GB" dirty="0">
              <a:effectLst>
                <a:outerShdw blurRad="38100" dist="38100" dir="2700000" algn="tl">
                  <a:srgbClr val="000000">
                    <a:alpha val="43137"/>
                  </a:srgbClr>
                </a:outerShdw>
              </a:effectLst>
            </a:endParaRPr>
          </a:p>
          <a:p>
            <a:endParaRPr lang="en-GB" dirty="0">
              <a:effectLst>
                <a:outerShdw blurRad="38100" dist="38100" dir="2700000" algn="tl">
                  <a:srgbClr val="000000">
                    <a:alpha val="43137"/>
                  </a:srgbClr>
                </a:outerShdw>
              </a:effectLst>
            </a:endParaRPr>
          </a:p>
          <a:p>
            <a:endParaRPr lang="en-GB" dirty="0">
              <a:effectLst>
                <a:outerShdw blurRad="38100" dist="38100" dir="2700000" algn="tl">
                  <a:srgbClr val="000000">
                    <a:alpha val="43137"/>
                  </a:srgbClr>
                </a:outerShdw>
              </a:effectLst>
            </a:endParaRPr>
          </a:p>
          <a:p>
            <a:r>
              <a:rPr lang="en-GB" dirty="0">
                <a:effectLst>
                  <a:outerShdw blurRad="38100" dist="38100" dir="2700000" algn="tl">
                    <a:srgbClr val="000000">
                      <a:alpha val="43137"/>
                    </a:srgbClr>
                  </a:outerShdw>
                </a:effectLst>
              </a:rPr>
              <a:t>Discuss together for 10 minutes…</a:t>
            </a:r>
          </a:p>
          <a:p>
            <a:r>
              <a:rPr lang="en-GB" dirty="0">
                <a:effectLst>
                  <a:outerShdw blurRad="38100" dist="38100" dir="2700000" algn="tl">
                    <a:srgbClr val="000000">
                      <a:alpha val="43137"/>
                    </a:srgbClr>
                  </a:outerShdw>
                </a:effectLst>
              </a:rPr>
              <a:t>1 person to report your conclusions to the whole group</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2"/>
          <a:stretch>
            <a:fillRect/>
          </a:stretch>
        </p:blipFill>
        <p:spPr>
          <a:xfrm>
            <a:off x="10934366" y="846363"/>
            <a:ext cx="969613" cy="894667"/>
          </a:xfrm>
          <a:prstGeom prst="rect">
            <a:avLst/>
          </a:prstGeom>
        </p:spPr>
      </p:pic>
    </p:spTree>
    <p:extLst>
      <p:ext uri="{BB962C8B-B14F-4D97-AF65-F5344CB8AC3E}">
        <p14:creationId xmlns:p14="http://schemas.microsoft.com/office/powerpoint/2010/main" val="2658175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Your experiences, needs, requirements and opinions…</a:t>
            </a:r>
          </a:p>
        </p:txBody>
      </p:sp>
      <p:sp>
        <p:nvSpPr>
          <p:cNvPr id="3" name="Content Placeholder 2">
            <a:extLst>
              <a:ext uri="{FF2B5EF4-FFF2-40B4-BE49-F238E27FC236}">
                <a16:creationId xmlns:a16="http://schemas.microsoft.com/office/drawing/2014/main" id="{C325DCA4-8E7B-46BE-93FD-92E2EF8AF51A}"/>
              </a:ext>
            </a:extLst>
          </p:cNvPr>
          <p:cNvSpPr>
            <a:spLocks noGrp="1"/>
          </p:cNvSpPr>
          <p:nvPr>
            <p:ph idx="1"/>
          </p:nvPr>
        </p:nvSpPr>
        <p:spPr/>
        <p:txBody>
          <a:bodyPr>
            <a:normAutofit lnSpcReduction="10000"/>
          </a:bodyPr>
          <a:lstStyle/>
          <a:p>
            <a:r>
              <a:rPr lang="en-GB" dirty="0">
                <a:effectLst>
                  <a:outerShdw blurRad="38100" dist="38100" dir="2700000" algn="tl">
                    <a:srgbClr val="000000">
                      <a:alpha val="43137"/>
                    </a:srgbClr>
                  </a:outerShdw>
                </a:effectLst>
              </a:rPr>
              <a:t>We will now be using the </a:t>
            </a:r>
            <a:r>
              <a:rPr lang="en-GB" dirty="0" err="1">
                <a:effectLst>
                  <a:outerShdw blurRad="38100" dist="38100" dir="2700000" algn="tl">
                    <a:srgbClr val="000000">
                      <a:alpha val="43137"/>
                    </a:srgbClr>
                  </a:outerShdw>
                </a:effectLst>
              </a:rPr>
              <a:t>Vevox</a:t>
            </a:r>
            <a:r>
              <a:rPr lang="en-GB" dirty="0">
                <a:effectLst>
                  <a:outerShdw blurRad="38100" dist="38100" dir="2700000" algn="tl">
                    <a:srgbClr val="000000">
                      <a:alpha val="43137"/>
                    </a:srgbClr>
                  </a:outerShdw>
                </a:effectLst>
              </a:rPr>
              <a:t> polling system to explore your needs and opinions concerning the design of the European Digital Education Hub…</a:t>
            </a:r>
          </a:p>
          <a:p>
            <a:pPr marL="0" indent="0">
              <a:buNone/>
            </a:pPr>
            <a:r>
              <a:rPr lang="en-GB" u="sng" dirty="0">
                <a:effectLst>
                  <a:outerShdw blurRad="38100" dist="38100" dir="2700000" algn="tl">
                    <a:srgbClr val="000000">
                      <a:alpha val="43137"/>
                    </a:srgbClr>
                  </a:outerShdw>
                </a:effectLst>
              </a:rPr>
              <a:t>The Process</a:t>
            </a:r>
          </a:p>
          <a:p>
            <a:r>
              <a:rPr lang="en-GB" dirty="0">
                <a:effectLst>
                  <a:outerShdw blurRad="38100" dist="38100" dir="2700000" algn="tl">
                    <a:srgbClr val="000000">
                      <a:alpha val="43137"/>
                    </a:srgbClr>
                  </a:outerShdw>
                </a:effectLst>
              </a:rPr>
              <a:t>Connect to </a:t>
            </a:r>
            <a:r>
              <a:rPr lang="en-GB" dirty="0" err="1">
                <a:effectLst>
                  <a:outerShdw blurRad="38100" dist="38100" dir="2700000" algn="tl">
                    <a:srgbClr val="000000">
                      <a:alpha val="43137"/>
                    </a:srgbClr>
                  </a:outerShdw>
                </a:effectLst>
              </a:rPr>
              <a:t>Vevox</a:t>
            </a:r>
            <a:r>
              <a:rPr lang="en-GB" dirty="0">
                <a:effectLst>
                  <a:outerShdw blurRad="38100" dist="38100" dir="2700000" algn="tl">
                    <a:srgbClr val="000000">
                      <a:alpha val="43137"/>
                    </a:srgbClr>
                  </a:outerShdw>
                </a:effectLst>
              </a:rPr>
              <a:t> (next slide)</a:t>
            </a:r>
          </a:p>
          <a:p>
            <a:r>
              <a:rPr lang="en-GB" dirty="0">
                <a:effectLst>
                  <a:outerShdw blurRad="38100" dist="38100" dir="2700000" algn="tl">
                    <a:srgbClr val="000000">
                      <a:alpha val="43137"/>
                    </a:srgbClr>
                  </a:outerShdw>
                </a:effectLst>
              </a:rPr>
              <a:t>Respond to the questions online individually</a:t>
            </a:r>
          </a:p>
          <a:p>
            <a:r>
              <a:rPr lang="en-GB" dirty="0">
                <a:effectLst>
                  <a:outerShdw blurRad="38100" dist="38100" dir="2700000" algn="tl">
                    <a:srgbClr val="000000">
                      <a:alpha val="43137"/>
                    </a:srgbClr>
                  </a:outerShdw>
                </a:effectLst>
              </a:rPr>
              <a:t>In your groups, discuss your responses with each other</a:t>
            </a:r>
          </a:p>
          <a:p>
            <a:r>
              <a:rPr lang="en-GB" dirty="0">
                <a:effectLst>
                  <a:outerShdw blurRad="38100" dist="38100" dir="2700000" algn="tl">
                    <a:srgbClr val="000000">
                      <a:alpha val="43137"/>
                    </a:srgbClr>
                  </a:outerShdw>
                </a:effectLst>
              </a:rPr>
              <a:t>Then we will come together for a quick chat about whole group responses</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2"/>
          <a:stretch>
            <a:fillRect/>
          </a:stretch>
        </p:blipFill>
        <p:spPr>
          <a:xfrm>
            <a:off x="10934366" y="846363"/>
            <a:ext cx="969613" cy="894667"/>
          </a:xfrm>
          <a:prstGeom prst="rect">
            <a:avLst/>
          </a:prstGeom>
        </p:spPr>
      </p:pic>
    </p:spTree>
    <p:extLst>
      <p:ext uri="{BB962C8B-B14F-4D97-AF65-F5344CB8AC3E}">
        <p14:creationId xmlns:p14="http://schemas.microsoft.com/office/powerpoint/2010/main" val="4258201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Connecting to </a:t>
            </a:r>
            <a:r>
              <a:rPr lang="en-GB" dirty="0" err="1"/>
              <a:t>Vevox</a:t>
            </a:r>
            <a:r>
              <a:rPr lang="en-GB" dirty="0"/>
              <a:t>…</a:t>
            </a:r>
          </a:p>
        </p:txBody>
      </p:sp>
      <p:sp>
        <p:nvSpPr>
          <p:cNvPr id="3" name="Content Placeholder 2">
            <a:extLst>
              <a:ext uri="{FF2B5EF4-FFF2-40B4-BE49-F238E27FC236}">
                <a16:creationId xmlns:a16="http://schemas.microsoft.com/office/drawing/2014/main" id="{C325DCA4-8E7B-46BE-93FD-92E2EF8AF51A}"/>
              </a:ext>
            </a:extLst>
          </p:cNvPr>
          <p:cNvSpPr>
            <a:spLocks noGrp="1"/>
          </p:cNvSpPr>
          <p:nvPr>
            <p:ph idx="1"/>
          </p:nvPr>
        </p:nvSpPr>
        <p:spPr/>
        <p:txBody>
          <a:bodyPr/>
          <a:lstStyle/>
          <a:p>
            <a:pPr marL="457200" lvl="1" indent="0">
              <a:buNone/>
            </a:pPr>
            <a:r>
              <a:rPr lang="en-GB" dirty="0">
                <a:effectLst>
                  <a:outerShdw blurRad="38100" dist="38100" dir="2700000" algn="tl">
                    <a:srgbClr val="000000">
                      <a:alpha val="43137"/>
                    </a:srgbClr>
                  </a:outerShdw>
                </a:effectLst>
              </a:rPr>
              <a:t>Access the </a:t>
            </a:r>
            <a:r>
              <a:rPr lang="en-GB" dirty="0" err="1">
                <a:effectLst>
                  <a:outerShdw blurRad="38100" dist="38100" dir="2700000" algn="tl">
                    <a:srgbClr val="000000">
                      <a:alpha val="43137"/>
                    </a:srgbClr>
                  </a:outerShdw>
                </a:effectLst>
              </a:rPr>
              <a:t>Vevox</a:t>
            </a:r>
            <a:r>
              <a:rPr lang="en-GB" dirty="0">
                <a:effectLst>
                  <a:outerShdw blurRad="38100" dist="38100" dir="2700000" algn="tl">
                    <a:srgbClr val="000000">
                      <a:alpha val="43137"/>
                    </a:srgbClr>
                  </a:outerShdw>
                </a:effectLst>
              </a:rPr>
              <a:t> interactive polling system via this URL or QR code:</a:t>
            </a:r>
          </a:p>
          <a:p>
            <a:pPr marL="457200" lvl="1" indent="0">
              <a:buNone/>
            </a:pPr>
            <a:endParaRPr lang="en-GB" dirty="0">
              <a:effectLst>
                <a:outerShdw blurRad="38100" dist="38100" dir="2700000" algn="tl">
                  <a:srgbClr val="000000">
                    <a:alpha val="43137"/>
                  </a:srgbClr>
                </a:outerShdw>
              </a:effectLst>
            </a:endParaRPr>
          </a:p>
          <a:p>
            <a:pPr marL="457200" lvl="1" indent="0" algn="ctr">
              <a:buNone/>
            </a:pPr>
            <a:r>
              <a:rPr lang="en-GB" sz="3600" dirty="0">
                <a:highlight>
                  <a:srgbClr val="0000FF"/>
                </a:highlight>
              </a:rPr>
              <a:t>https://vevox.app/#/m/132214297</a:t>
            </a:r>
          </a:p>
          <a:p>
            <a:pPr marL="457200" lvl="1" indent="0">
              <a:buNone/>
            </a:pPr>
            <a:endParaRPr lang="en-GB" dirty="0"/>
          </a:p>
          <a:p>
            <a:pPr marL="457200" lvl="1" indent="0">
              <a:buNone/>
            </a:pPr>
            <a:endParaRPr lang="en-GB" dirty="0"/>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2"/>
          <a:stretch>
            <a:fillRect/>
          </a:stretch>
        </p:blipFill>
        <p:spPr>
          <a:xfrm>
            <a:off x="10934366" y="846363"/>
            <a:ext cx="969613" cy="894667"/>
          </a:xfrm>
          <a:prstGeom prst="rect">
            <a:avLst/>
          </a:prstGeom>
        </p:spPr>
      </p:pic>
      <p:pic>
        <p:nvPicPr>
          <p:cNvPr id="7" name="Picture 6" descr="Qr code&#10;&#10;Description automatically generated">
            <a:extLst>
              <a:ext uri="{FF2B5EF4-FFF2-40B4-BE49-F238E27FC236}">
                <a16:creationId xmlns:a16="http://schemas.microsoft.com/office/drawing/2014/main" id="{EC5455F7-9C9A-4727-B16B-AA7D4C0A83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2503" y="3990267"/>
            <a:ext cx="1546994" cy="1546994"/>
          </a:xfrm>
          <a:prstGeom prst="rect">
            <a:avLst/>
          </a:prstGeom>
        </p:spPr>
      </p:pic>
    </p:spTree>
    <p:extLst>
      <p:ext uri="{BB962C8B-B14F-4D97-AF65-F5344CB8AC3E}">
        <p14:creationId xmlns:p14="http://schemas.microsoft.com/office/powerpoint/2010/main" val="1156996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6F3F5796-B2A7-49D5-8014-3C7411E605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76" y="0"/>
            <a:ext cx="12192000" cy="6858001"/>
            <a:chOff x="-3176" y="0"/>
            <a:chExt cx="12192000" cy="6858001"/>
          </a:xfrm>
        </p:grpSpPr>
        <p:sp useBgFill="1">
          <p:nvSpPr>
            <p:cNvPr id="13" name="Rectangle 12">
              <a:extLst>
                <a:ext uri="{FF2B5EF4-FFF2-40B4-BE49-F238E27FC236}">
                  <a16:creationId xmlns:a16="http://schemas.microsoft.com/office/drawing/2014/main" id="{495C7AB3-DDDA-4FA0-BF21-964CA7FB0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82A587BB-1778-4DFA-8299-55EC69E75E98}"/>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grpSp>
      <p:sp>
        <p:nvSpPr>
          <p:cNvPr id="16" name="Rectangle 15">
            <a:extLst>
              <a:ext uri="{FF2B5EF4-FFF2-40B4-BE49-F238E27FC236}">
                <a16:creationId xmlns:a16="http://schemas.microsoft.com/office/drawing/2014/main" id="{8DC8C9D7-A4DB-432E-ABE5-4B00662FBB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0979" y="1"/>
            <a:ext cx="4641022" cy="685799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F362065-0C36-4BF8-B280-5CF7013D09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2" y="609600"/>
            <a:ext cx="796704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a:xfrm>
            <a:off x="680321" y="753228"/>
            <a:ext cx="7087552" cy="1080938"/>
          </a:xfrm>
        </p:spPr>
        <p:txBody>
          <a:bodyPr>
            <a:normAutofit/>
          </a:bodyPr>
          <a:lstStyle/>
          <a:p>
            <a:r>
              <a:rPr lang="en-GB" dirty="0"/>
              <a:t>Summary &amp; Contacts…</a:t>
            </a:r>
          </a:p>
        </p:txBody>
      </p:sp>
      <p:pic>
        <p:nvPicPr>
          <p:cNvPr id="20" name="Picture 19">
            <a:extLst>
              <a:ext uri="{FF2B5EF4-FFF2-40B4-BE49-F238E27FC236}">
                <a16:creationId xmlns:a16="http://schemas.microsoft.com/office/drawing/2014/main" id="{BC8F1801-B0E5-4E94-8FA9-8E8B71EEE72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 y="1970240"/>
            <a:ext cx="7967048" cy="321164"/>
          </a:xfrm>
          <a:prstGeom prst="rect">
            <a:avLst/>
          </a:prstGeom>
        </p:spPr>
      </p:pic>
      <p:sp>
        <p:nvSpPr>
          <p:cNvPr id="3" name="Content Placeholder 2">
            <a:extLst>
              <a:ext uri="{FF2B5EF4-FFF2-40B4-BE49-F238E27FC236}">
                <a16:creationId xmlns:a16="http://schemas.microsoft.com/office/drawing/2014/main" id="{C325DCA4-8E7B-46BE-93FD-92E2EF8AF51A}"/>
              </a:ext>
            </a:extLst>
          </p:cNvPr>
          <p:cNvSpPr>
            <a:spLocks noGrp="1"/>
          </p:cNvSpPr>
          <p:nvPr>
            <p:ph idx="1"/>
          </p:nvPr>
        </p:nvSpPr>
        <p:spPr>
          <a:xfrm>
            <a:off x="190919" y="2121426"/>
            <a:ext cx="7138898" cy="4600921"/>
          </a:xfrm>
        </p:spPr>
        <p:txBody>
          <a:bodyPr>
            <a:normAutofit fontScale="77500" lnSpcReduction="20000"/>
          </a:bodyPr>
          <a:lstStyle/>
          <a:p>
            <a:pPr marL="0" indent="0">
              <a:buNone/>
            </a:pPr>
            <a:r>
              <a:rPr lang="en-GB" sz="2600" dirty="0">
                <a:effectLst>
                  <a:outerShdw blurRad="38100" dist="38100" dir="2700000" algn="tl">
                    <a:srgbClr val="000000">
                      <a:alpha val="43137"/>
                    </a:srgbClr>
                  </a:outerShdw>
                </a:effectLst>
              </a:rPr>
              <a:t>Next Actions</a:t>
            </a:r>
          </a:p>
          <a:p>
            <a:r>
              <a:rPr lang="en-GB" sz="2600" dirty="0">
                <a:effectLst>
                  <a:outerShdw blurRad="38100" dist="38100" dir="2700000" algn="tl">
                    <a:srgbClr val="000000">
                      <a:alpha val="43137"/>
                    </a:srgbClr>
                  </a:outerShdw>
                </a:effectLst>
              </a:rPr>
              <a:t>Please complete the full survey on: </a:t>
            </a:r>
            <a:r>
              <a:rPr lang="en-GB" sz="2600" b="1" u="sng" dirty="0">
                <a:solidFill>
                  <a:srgbClr val="00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https://forms.gle/mbYqUiEJ3GziUgX5A</a:t>
            </a:r>
            <a:endParaRPr lang="en-GB" sz="2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p>
            <a:pPr marL="0" indent="0">
              <a:buNone/>
            </a:pPr>
            <a:endParaRPr lang="en-GB" sz="2600" dirty="0">
              <a:effectLst>
                <a:outerShdw blurRad="38100" dist="38100" dir="2700000" algn="tl">
                  <a:srgbClr val="000000">
                    <a:alpha val="43137"/>
                  </a:srgbClr>
                </a:outerShdw>
              </a:effectLst>
            </a:endParaRPr>
          </a:p>
          <a:p>
            <a:pPr marL="0" indent="0">
              <a:buNone/>
            </a:pPr>
            <a:r>
              <a:rPr lang="en-GB" sz="2600" dirty="0">
                <a:effectLst>
                  <a:outerShdw blurRad="38100" dist="38100" dir="2700000" algn="tl">
                    <a:srgbClr val="000000">
                      <a:alpha val="43137"/>
                    </a:srgbClr>
                  </a:outerShdw>
                </a:effectLst>
              </a:rPr>
              <a:t>Contact Me</a:t>
            </a:r>
          </a:p>
          <a:p>
            <a:r>
              <a:rPr lang="en-GB" sz="2600" dirty="0">
                <a:effectLst>
                  <a:outerShdw blurRad="38100" dist="38100" dir="2700000" algn="tl">
                    <a:srgbClr val="000000">
                      <a:alpha val="43137"/>
                    </a:srgbClr>
                  </a:outerShdw>
                </a:effectLst>
              </a:rPr>
              <a:t>Dr Nic Fair – </a:t>
            </a:r>
            <a:r>
              <a:rPr lang="en-GB" sz="2600" dirty="0">
                <a:effectLst>
                  <a:outerShdw blurRad="38100" dist="38100" dir="2700000" algn="tl">
                    <a:srgbClr val="000000">
                      <a:alpha val="43137"/>
                    </a:srgbClr>
                  </a:outerShdw>
                </a:effectLst>
                <a:hlinkClick r:id="rId5">
                  <a:extLst>
                    <a:ext uri="{A12FA001-AC4F-418D-AE19-62706E023703}">
                      <ahyp:hlinkClr xmlns:ahyp="http://schemas.microsoft.com/office/drawing/2018/hyperlinkcolor" val="tx"/>
                    </a:ext>
                  </a:extLst>
                </a:hlinkClick>
              </a:rPr>
              <a:t>n.s.fair@soton.ac.uk</a:t>
            </a:r>
            <a:endParaRPr lang="en-GB" sz="2600" dirty="0">
              <a:effectLst>
                <a:outerShdw blurRad="38100" dist="38100" dir="2700000" algn="tl">
                  <a:srgbClr val="000000">
                    <a:alpha val="43137"/>
                  </a:srgbClr>
                </a:outerShdw>
              </a:effectLst>
            </a:endParaRPr>
          </a:p>
          <a:p>
            <a:pPr marL="0" indent="0">
              <a:buNone/>
            </a:pPr>
            <a:endParaRPr lang="en-GB" sz="2600" dirty="0">
              <a:effectLst>
                <a:outerShdw blurRad="38100" dist="38100" dir="2700000" algn="tl">
                  <a:srgbClr val="000000">
                    <a:alpha val="43137"/>
                  </a:srgbClr>
                </a:outerShdw>
              </a:effectLst>
            </a:endParaRPr>
          </a:p>
          <a:p>
            <a:pPr marL="0" indent="0">
              <a:buNone/>
            </a:pPr>
            <a:r>
              <a:rPr lang="en-GB" sz="2600" dirty="0">
                <a:effectLst>
                  <a:outerShdw blurRad="38100" dist="38100" dir="2700000" algn="tl">
                    <a:srgbClr val="000000">
                      <a:alpha val="43137"/>
                    </a:srgbClr>
                  </a:outerShdw>
                </a:effectLst>
              </a:rPr>
              <a:t>Find Out More</a:t>
            </a:r>
          </a:p>
          <a:p>
            <a:r>
              <a:rPr lang="en-GB" sz="2600" dirty="0">
                <a:effectLst>
                  <a:outerShdw blurRad="38100" dist="38100" dir="2700000" algn="tl">
                    <a:srgbClr val="000000">
                      <a:alpha val="43137"/>
                    </a:srgbClr>
                  </a:outerShdw>
                </a:effectLst>
              </a:rPr>
              <a:t>BRIDGES website (beta version) - </a:t>
            </a:r>
            <a:r>
              <a:rPr lang="en-GB" sz="2600" dirty="0">
                <a:effectLst>
                  <a:outerShdw blurRad="38100" dist="38100" dir="2700000" algn="tl">
                    <a:srgbClr val="000000">
                      <a:alpha val="43137"/>
                    </a:srgbClr>
                  </a:outerShdw>
                </a:effectLst>
                <a:hlinkClick r:id="rId6">
                  <a:extLst>
                    <a:ext uri="{A12FA001-AC4F-418D-AE19-62706E023703}">
                      <ahyp:hlinkClr xmlns:ahyp="http://schemas.microsoft.com/office/drawing/2018/hyperlinkcolor" val="tx"/>
                    </a:ext>
                  </a:extLst>
                </a:hlinkClick>
              </a:rPr>
              <a:t>https://octaedro.com/bridges/</a:t>
            </a:r>
            <a:r>
              <a:rPr lang="en-GB" sz="2600" dirty="0">
                <a:effectLst>
                  <a:outerShdw blurRad="38100" dist="38100" dir="2700000" algn="tl">
                    <a:srgbClr val="000000">
                      <a:alpha val="43137"/>
                    </a:srgbClr>
                  </a:outerShdw>
                </a:effectLst>
              </a:rPr>
              <a:t> </a:t>
            </a:r>
          </a:p>
          <a:p>
            <a:endParaRPr lang="en-GB" sz="2600" dirty="0">
              <a:effectLst>
                <a:outerShdw blurRad="38100" dist="38100" dir="2700000" algn="tl">
                  <a:srgbClr val="000000">
                    <a:alpha val="43137"/>
                  </a:srgbClr>
                </a:outerShdw>
              </a:effectLst>
            </a:endParaRPr>
          </a:p>
          <a:p>
            <a:endParaRPr lang="en-GB" sz="2600" dirty="0">
              <a:effectLst>
                <a:outerShdw blurRad="38100" dist="38100" dir="2700000" algn="tl">
                  <a:srgbClr val="000000">
                    <a:alpha val="43137"/>
                  </a:srgbClr>
                </a:outerShdw>
              </a:effectLst>
            </a:endParaRPr>
          </a:p>
          <a:p>
            <a:pPr marL="0" indent="0" algn="ctr">
              <a:buNone/>
            </a:pPr>
            <a:r>
              <a:rPr lang="en-GB" sz="2600" dirty="0">
                <a:effectLst>
                  <a:outerShdw blurRad="38100" dist="38100" dir="2700000" algn="tl">
                    <a:srgbClr val="000000">
                      <a:alpha val="43137"/>
                    </a:srgbClr>
                  </a:outerShdw>
                </a:effectLst>
              </a:rPr>
              <a:t>THANK YOU FOR YOUR ATTENDANCE AND PARTICIPATION, IT IS GREATLY APPRECIATED</a:t>
            </a:r>
          </a:p>
          <a:p>
            <a:endParaRPr lang="en-GB" sz="2000" dirty="0"/>
          </a:p>
        </p:txBody>
      </p:sp>
      <p:pic>
        <p:nvPicPr>
          <p:cNvPr id="7" name="Picture 6">
            <a:extLst>
              <a:ext uri="{FF2B5EF4-FFF2-40B4-BE49-F238E27FC236}">
                <a16:creationId xmlns:a16="http://schemas.microsoft.com/office/drawing/2014/main" id="{15319392-B047-4F12-B170-35BA8E72135D}"/>
              </a:ext>
            </a:extLst>
          </p:cNvPr>
          <p:cNvPicPr>
            <a:picLocks noChangeAspect="1"/>
          </p:cNvPicPr>
          <p:nvPr/>
        </p:nvPicPr>
        <p:blipFill>
          <a:blip r:embed="rId7"/>
          <a:stretch>
            <a:fillRect/>
          </a:stretch>
        </p:blipFill>
        <p:spPr>
          <a:xfrm>
            <a:off x="8188212" y="1656166"/>
            <a:ext cx="3360531" cy="730188"/>
          </a:xfrm>
          <a:prstGeom prst="rect">
            <a:avLst/>
          </a:prstGeom>
        </p:spPr>
      </p:pic>
      <p:pic>
        <p:nvPicPr>
          <p:cNvPr id="6" name="Picture 5">
            <a:extLst>
              <a:ext uri="{FF2B5EF4-FFF2-40B4-BE49-F238E27FC236}">
                <a16:creationId xmlns:a16="http://schemas.microsoft.com/office/drawing/2014/main" id="{63A703CB-3452-4B65-908C-274297E940B3}"/>
              </a:ext>
            </a:extLst>
          </p:cNvPr>
          <p:cNvPicPr>
            <a:picLocks noChangeAspect="1"/>
          </p:cNvPicPr>
          <p:nvPr/>
        </p:nvPicPr>
        <p:blipFill>
          <a:blip r:embed="rId8"/>
          <a:stretch>
            <a:fillRect/>
          </a:stretch>
        </p:blipFill>
        <p:spPr>
          <a:xfrm>
            <a:off x="8298205" y="2547223"/>
            <a:ext cx="3140544" cy="1765394"/>
          </a:xfrm>
          <a:prstGeom prst="rect">
            <a:avLst/>
          </a:prstGeom>
        </p:spPr>
      </p:pic>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9"/>
          <a:stretch>
            <a:fillRect/>
          </a:stretch>
        </p:blipFill>
        <p:spPr>
          <a:xfrm>
            <a:off x="8911838" y="4452526"/>
            <a:ext cx="1913280" cy="1765394"/>
          </a:xfrm>
          <a:prstGeom prst="rect">
            <a:avLst/>
          </a:prstGeom>
        </p:spPr>
      </p:pic>
      <p:pic>
        <p:nvPicPr>
          <p:cNvPr id="5" name="Picture 4">
            <a:extLst>
              <a:ext uri="{FF2B5EF4-FFF2-40B4-BE49-F238E27FC236}">
                <a16:creationId xmlns:a16="http://schemas.microsoft.com/office/drawing/2014/main" id="{48CC2D78-02ED-40E5-BBB1-57B5F1B86745}"/>
              </a:ext>
            </a:extLst>
          </p:cNvPr>
          <p:cNvPicPr>
            <a:picLocks noChangeAspect="1"/>
          </p:cNvPicPr>
          <p:nvPr/>
        </p:nvPicPr>
        <p:blipFill>
          <a:blip r:embed="rId10"/>
          <a:stretch>
            <a:fillRect/>
          </a:stretch>
        </p:blipFill>
        <p:spPr>
          <a:xfrm>
            <a:off x="9438671" y="323422"/>
            <a:ext cx="859611" cy="859611"/>
          </a:xfrm>
          <a:prstGeom prst="rect">
            <a:avLst/>
          </a:prstGeom>
        </p:spPr>
      </p:pic>
    </p:spTree>
    <p:extLst>
      <p:ext uri="{BB962C8B-B14F-4D97-AF65-F5344CB8AC3E}">
        <p14:creationId xmlns:p14="http://schemas.microsoft.com/office/powerpoint/2010/main" val="2843862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Session Plan</a:t>
            </a:r>
          </a:p>
        </p:txBody>
      </p:sp>
      <p:sp>
        <p:nvSpPr>
          <p:cNvPr id="3" name="Content Placeholder 2">
            <a:extLst>
              <a:ext uri="{FF2B5EF4-FFF2-40B4-BE49-F238E27FC236}">
                <a16:creationId xmlns:a16="http://schemas.microsoft.com/office/drawing/2014/main" id="{C325DCA4-8E7B-46BE-93FD-92E2EF8AF51A}"/>
              </a:ext>
            </a:extLst>
          </p:cNvPr>
          <p:cNvSpPr>
            <a:spLocks noGrp="1"/>
          </p:cNvSpPr>
          <p:nvPr>
            <p:ph idx="1"/>
          </p:nvPr>
        </p:nvSpPr>
        <p:spPr/>
        <p:txBody>
          <a:bodyPr/>
          <a:lstStyle/>
          <a:p>
            <a:r>
              <a:rPr lang="en-GB" dirty="0">
                <a:effectLst>
                  <a:outerShdw blurRad="38100" dist="38100" dir="2700000" algn="tl">
                    <a:srgbClr val="000000">
                      <a:alpha val="43137"/>
                    </a:srgbClr>
                  </a:outerShdw>
                </a:effectLst>
              </a:rPr>
              <a:t>BRIDGES overview</a:t>
            </a:r>
          </a:p>
          <a:p>
            <a:r>
              <a:rPr lang="en-GB" dirty="0">
                <a:effectLst>
                  <a:outerShdw blurRad="38100" dist="38100" dir="2700000" algn="tl">
                    <a:srgbClr val="000000">
                      <a:alpha val="43137"/>
                    </a:srgbClr>
                  </a:outerShdw>
                </a:effectLst>
              </a:rPr>
              <a:t>Headline preliminary findings…</a:t>
            </a:r>
          </a:p>
          <a:p>
            <a:r>
              <a:rPr lang="en-GB" dirty="0">
                <a:effectLst>
                  <a:outerShdw blurRad="38100" dist="38100" dir="2700000" algn="tl">
                    <a:srgbClr val="000000">
                      <a:alpha val="43137"/>
                    </a:srgbClr>
                  </a:outerShdw>
                </a:effectLst>
              </a:rPr>
              <a:t>Your teaching experiences during and after Covid lockdown</a:t>
            </a:r>
          </a:p>
          <a:p>
            <a:r>
              <a:rPr lang="en-GB" dirty="0">
                <a:effectLst>
                  <a:outerShdw blurRad="38100" dist="38100" dir="2700000" algn="tl">
                    <a:srgbClr val="000000">
                      <a:alpha val="43137"/>
                    </a:srgbClr>
                  </a:outerShdw>
                </a:effectLst>
              </a:rPr>
              <a:t>Your needs and requirements for a European Digital Education Hub…</a:t>
            </a:r>
          </a:p>
          <a:p>
            <a:r>
              <a:rPr lang="en-GB" dirty="0">
                <a:effectLst>
                  <a:outerShdw blurRad="38100" dist="38100" dir="2700000" algn="tl">
                    <a:srgbClr val="000000">
                      <a:alpha val="43137"/>
                    </a:srgbClr>
                  </a:outerShdw>
                </a:effectLst>
              </a:rPr>
              <a:t>Session summary and close</a:t>
            </a:r>
          </a:p>
          <a:p>
            <a:endParaRPr lang="en-GB" dirty="0"/>
          </a:p>
          <a:p>
            <a:endParaRPr lang="en-GB" dirty="0"/>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2"/>
          <a:stretch>
            <a:fillRect/>
          </a:stretch>
        </p:blipFill>
        <p:spPr>
          <a:xfrm>
            <a:off x="10934366" y="846363"/>
            <a:ext cx="969613" cy="894667"/>
          </a:xfrm>
          <a:prstGeom prst="rect">
            <a:avLst/>
          </a:prstGeom>
        </p:spPr>
      </p:pic>
    </p:spTree>
    <p:extLst>
      <p:ext uri="{BB962C8B-B14F-4D97-AF65-F5344CB8AC3E}">
        <p14:creationId xmlns:p14="http://schemas.microsoft.com/office/powerpoint/2010/main" val="3093045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A brief overview of the BRIDGES Erasmus+ project…</a:t>
            </a:r>
          </a:p>
        </p:txBody>
      </p:sp>
      <p:sp>
        <p:nvSpPr>
          <p:cNvPr id="3" name="Content Placeholder 2">
            <a:extLst>
              <a:ext uri="{FF2B5EF4-FFF2-40B4-BE49-F238E27FC236}">
                <a16:creationId xmlns:a16="http://schemas.microsoft.com/office/drawing/2014/main" id="{C325DCA4-8E7B-46BE-93FD-92E2EF8AF51A}"/>
              </a:ext>
            </a:extLst>
          </p:cNvPr>
          <p:cNvSpPr>
            <a:spLocks noGrp="1"/>
          </p:cNvSpPr>
          <p:nvPr>
            <p:ph idx="1"/>
          </p:nvPr>
        </p:nvSpPr>
        <p:spPr/>
        <p:txBody>
          <a:bodyPr>
            <a:normAutofit fontScale="85000" lnSpcReduction="20000"/>
          </a:bodyPr>
          <a:lstStyle/>
          <a:p>
            <a:r>
              <a:rPr lang="en-GB" dirty="0">
                <a:effectLst>
                  <a:outerShdw blurRad="38100" dist="38100" dir="2700000" algn="tl">
                    <a:srgbClr val="000000">
                      <a:alpha val="43137"/>
                    </a:srgbClr>
                  </a:outerShdw>
                </a:effectLst>
              </a:rPr>
              <a:t>Funding: 300,000 Euros</a:t>
            </a:r>
          </a:p>
          <a:p>
            <a:r>
              <a:rPr lang="en-GB" dirty="0">
                <a:effectLst>
                  <a:outerShdw blurRad="38100" dist="38100" dir="2700000" algn="tl">
                    <a:srgbClr val="000000">
                      <a:alpha val="43137"/>
                    </a:srgbClr>
                  </a:outerShdw>
                </a:effectLst>
              </a:rPr>
              <a:t>Timing: 24 months</a:t>
            </a:r>
          </a:p>
          <a:p>
            <a:r>
              <a:rPr lang="en-GB" dirty="0">
                <a:effectLst>
                  <a:outerShdw blurRad="38100" dist="38100" dir="2700000" algn="tl">
                    <a:srgbClr val="000000">
                      <a:alpha val="43137"/>
                    </a:srgbClr>
                  </a:outerShdw>
                </a:effectLst>
              </a:rPr>
              <a:t>Partners: </a:t>
            </a:r>
          </a:p>
          <a:p>
            <a:pPr lvl="1"/>
            <a:r>
              <a:rPr lang="en-GB" dirty="0">
                <a:effectLst>
                  <a:outerShdw blurRad="38100" dist="38100" dir="2700000" algn="tl">
                    <a:srgbClr val="000000">
                      <a:alpha val="43137"/>
                    </a:srgbClr>
                  </a:outerShdw>
                </a:effectLst>
              </a:rPr>
              <a:t>University of Foggia (Italy)</a:t>
            </a:r>
          </a:p>
          <a:p>
            <a:pPr lvl="1"/>
            <a:r>
              <a:rPr lang="en-GB" dirty="0">
                <a:effectLst>
                  <a:outerShdw blurRad="38100" dist="38100" dir="2700000" algn="tl">
                    <a:srgbClr val="000000">
                      <a:alpha val="43137"/>
                    </a:srgbClr>
                  </a:outerShdw>
                </a:effectLst>
              </a:rPr>
              <a:t>University of Southampton (UK)</a:t>
            </a:r>
          </a:p>
          <a:p>
            <a:pPr lvl="1"/>
            <a:r>
              <a:rPr lang="en-GB" dirty="0" err="1">
                <a:effectLst>
                  <a:outerShdw blurRad="38100" dist="38100" dir="2700000" algn="tl">
                    <a:srgbClr val="000000">
                      <a:alpha val="43137"/>
                    </a:srgbClr>
                  </a:outerShdw>
                </a:effectLst>
              </a:rPr>
              <a:t>Bitlis</a:t>
            </a:r>
            <a:r>
              <a:rPr lang="en-GB" dirty="0">
                <a:effectLst>
                  <a:outerShdw blurRad="38100" dist="38100" dir="2700000" algn="tl">
                    <a:srgbClr val="000000">
                      <a:alpha val="43137"/>
                    </a:srgbClr>
                  </a:outerShdw>
                </a:effectLst>
              </a:rPr>
              <a:t> </a:t>
            </a:r>
            <a:r>
              <a:rPr lang="en-GB" dirty="0" err="1">
                <a:effectLst>
                  <a:outerShdw blurRad="38100" dist="38100" dir="2700000" algn="tl">
                    <a:srgbClr val="000000">
                      <a:alpha val="43137"/>
                    </a:srgbClr>
                  </a:outerShdw>
                </a:effectLst>
              </a:rPr>
              <a:t>Eren</a:t>
            </a:r>
            <a:r>
              <a:rPr lang="en-GB" dirty="0">
                <a:effectLst>
                  <a:outerShdw blurRad="38100" dist="38100" dir="2700000" algn="tl">
                    <a:srgbClr val="000000">
                      <a:alpha val="43137"/>
                    </a:srgbClr>
                  </a:outerShdw>
                </a:effectLst>
              </a:rPr>
              <a:t> University (Turkey)</a:t>
            </a:r>
          </a:p>
          <a:p>
            <a:pPr lvl="1"/>
            <a:r>
              <a:rPr lang="en-GB" dirty="0" err="1">
                <a:effectLst>
                  <a:outerShdw blurRad="38100" dist="38100" dir="2700000" algn="tl">
                    <a:srgbClr val="000000">
                      <a:alpha val="43137"/>
                    </a:srgbClr>
                  </a:outerShdw>
                </a:effectLst>
              </a:rPr>
              <a:t>Institut</a:t>
            </a:r>
            <a:r>
              <a:rPr lang="en-GB" dirty="0">
                <a:effectLst>
                  <a:outerShdw blurRad="38100" dist="38100" dir="2700000" algn="tl">
                    <a:srgbClr val="000000">
                      <a:alpha val="43137"/>
                    </a:srgbClr>
                  </a:outerShdw>
                </a:effectLst>
              </a:rPr>
              <a:t> </a:t>
            </a:r>
            <a:r>
              <a:rPr lang="en-GB" dirty="0" err="1">
                <a:effectLst>
                  <a:outerShdw blurRad="38100" dist="38100" dir="2700000" algn="tl">
                    <a:srgbClr val="000000">
                      <a:alpha val="43137"/>
                    </a:srgbClr>
                  </a:outerShdw>
                </a:effectLst>
              </a:rPr>
              <a:t>Jozef</a:t>
            </a:r>
            <a:r>
              <a:rPr lang="en-GB" dirty="0">
                <a:effectLst>
                  <a:outerShdw blurRad="38100" dist="38100" dir="2700000" algn="tl">
                    <a:srgbClr val="000000">
                      <a:alpha val="43137"/>
                    </a:srgbClr>
                  </a:outerShdw>
                </a:effectLst>
              </a:rPr>
              <a:t> Stefan (Slovenia)</a:t>
            </a:r>
          </a:p>
          <a:p>
            <a:pPr lvl="1"/>
            <a:r>
              <a:rPr lang="en-GB" dirty="0">
                <a:effectLst>
                  <a:outerShdw blurRad="38100" dist="38100" dir="2700000" algn="tl">
                    <a:srgbClr val="000000">
                      <a:alpha val="43137"/>
                    </a:srgbClr>
                  </a:outerShdw>
                </a:effectLst>
              </a:rPr>
              <a:t>Wonderful Education </a:t>
            </a:r>
            <a:r>
              <a:rPr lang="en-GB" dirty="0" err="1">
                <a:effectLst>
                  <a:outerShdw blurRad="38100" dist="38100" dir="2700000" algn="tl">
                    <a:srgbClr val="000000">
                      <a:alpha val="43137"/>
                    </a:srgbClr>
                  </a:outerShdw>
                </a:effectLst>
              </a:rPr>
              <a:t>Srl</a:t>
            </a:r>
            <a:r>
              <a:rPr lang="en-GB" dirty="0">
                <a:effectLst>
                  <a:outerShdw blurRad="38100" dist="38100" dir="2700000" algn="tl">
                    <a:srgbClr val="000000">
                      <a:alpha val="43137"/>
                    </a:srgbClr>
                  </a:outerShdw>
                </a:effectLst>
              </a:rPr>
              <a:t> (Italy)</a:t>
            </a:r>
          </a:p>
          <a:p>
            <a:pPr lvl="1"/>
            <a:r>
              <a:rPr lang="en-GB" dirty="0" err="1">
                <a:effectLst>
                  <a:outerShdw blurRad="38100" dist="38100" dir="2700000" algn="tl">
                    <a:srgbClr val="000000">
                      <a:alpha val="43137"/>
                    </a:srgbClr>
                  </a:outerShdw>
                </a:effectLst>
              </a:rPr>
              <a:t>Octaedro</a:t>
            </a:r>
            <a:r>
              <a:rPr lang="en-GB" dirty="0">
                <a:effectLst>
                  <a:outerShdw blurRad="38100" dist="38100" dir="2700000" algn="tl">
                    <a:srgbClr val="000000">
                      <a:alpha val="43137"/>
                    </a:srgbClr>
                  </a:outerShdw>
                </a:effectLst>
              </a:rPr>
              <a:t> (Spain)</a:t>
            </a:r>
          </a:p>
          <a:p>
            <a:r>
              <a:rPr lang="en-GB" dirty="0">
                <a:effectLst>
                  <a:outerShdw blurRad="38100" dist="38100" dir="2700000" algn="tl">
                    <a:srgbClr val="000000">
                      <a:alpha val="43137"/>
                    </a:srgbClr>
                  </a:outerShdw>
                </a:effectLst>
              </a:rPr>
              <a:t>Outcomes:</a:t>
            </a:r>
          </a:p>
          <a:p>
            <a:pPr lvl="1"/>
            <a:r>
              <a:rPr lang="en-GB" dirty="0">
                <a:effectLst>
                  <a:outerShdw blurRad="38100" dist="38100" dir="2700000" algn="tl">
                    <a:srgbClr val="000000">
                      <a:alpha val="43137"/>
                    </a:srgbClr>
                  </a:outerShdw>
                </a:effectLst>
              </a:rPr>
              <a:t>Research</a:t>
            </a:r>
          </a:p>
          <a:p>
            <a:pPr lvl="1"/>
            <a:r>
              <a:rPr lang="en-GB" dirty="0">
                <a:effectLst>
                  <a:outerShdw blurRad="38100" dist="38100" dir="2700000" algn="tl">
                    <a:srgbClr val="000000">
                      <a:alpha val="43137"/>
                    </a:srgbClr>
                  </a:outerShdw>
                </a:effectLst>
              </a:rPr>
              <a:t>Faculty development and training framework</a:t>
            </a:r>
          </a:p>
          <a:p>
            <a:pPr lvl="1"/>
            <a:r>
              <a:rPr lang="en-GB" dirty="0">
                <a:effectLst>
                  <a:outerShdw blurRad="38100" dist="38100" dir="2700000" algn="tl">
                    <a:srgbClr val="000000">
                      <a:alpha val="43137"/>
                    </a:srgbClr>
                  </a:outerShdw>
                </a:effectLst>
              </a:rPr>
              <a:t>European Digital Education Hub</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2"/>
          <a:stretch>
            <a:fillRect/>
          </a:stretch>
        </p:blipFill>
        <p:spPr>
          <a:xfrm>
            <a:off x="10934366" y="846363"/>
            <a:ext cx="969613" cy="894667"/>
          </a:xfrm>
          <a:prstGeom prst="rect">
            <a:avLst/>
          </a:prstGeom>
        </p:spPr>
      </p:pic>
    </p:spTree>
    <p:extLst>
      <p:ext uri="{BB962C8B-B14F-4D97-AF65-F5344CB8AC3E}">
        <p14:creationId xmlns:p14="http://schemas.microsoft.com/office/powerpoint/2010/main" val="1054756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Headline Preliminary Findings… </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3"/>
          <a:stretch>
            <a:fillRect/>
          </a:stretch>
        </p:blipFill>
        <p:spPr>
          <a:xfrm>
            <a:off x="10934366" y="846363"/>
            <a:ext cx="969613" cy="894667"/>
          </a:xfrm>
          <a:prstGeom prst="rect">
            <a:avLst/>
          </a:prstGeom>
        </p:spPr>
      </p:pic>
      <p:graphicFrame>
        <p:nvGraphicFramePr>
          <p:cNvPr id="12" name="Chart 11">
            <a:extLst>
              <a:ext uri="{FF2B5EF4-FFF2-40B4-BE49-F238E27FC236}">
                <a16:creationId xmlns:a16="http://schemas.microsoft.com/office/drawing/2014/main" id="{497CC66E-939F-4439-9EFA-11EA40BE54EC}"/>
              </a:ext>
            </a:extLst>
          </p:cNvPr>
          <p:cNvGraphicFramePr/>
          <p:nvPr>
            <p:extLst>
              <p:ext uri="{D42A27DB-BD31-4B8C-83A1-F6EECF244321}">
                <p14:modId xmlns:p14="http://schemas.microsoft.com/office/powerpoint/2010/main" val="3125361110"/>
              </p:ext>
            </p:extLst>
          </p:nvPr>
        </p:nvGraphicFramePr>
        <p:xfrm>
          <a:off x="170822" y="2090057"/>
          <a:ext cx="11816862" cy="46523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7794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Headline Preliminary Findings… </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3"/>
          <a:stretch>
            <a:fillRect/>
          </a:stretch>
        </p:blipFill>
        <p:spPr>
          <a:xfrm>
            <a:off x="10934366" y="846363"/>
            <a:ext cx="969613" cy="894667"/>
          </a:xfrm>
          <a:prstGeom prst="rect">
            <a:avLst/>
          </a:prstGeom>
        </p:spPr>
      </p:pic>
      <p:sp>
        <p:nvSpPr>
          <p:cNvPr id="3" name="TextBox 2">
            <a:extLst>
              <a:ext uri="{FF2B5EF4-FFF2-40B4-BE49-F238E27FC236}">
                <a16:creationId xmlns:a16="http://schemas.microsoft.com/office/drawing/2014/main" id="{FEDADDA8-1CB7-4D06-93F4-7E9D331F5EA8}"/>
              </a:ext>
            </a:extLst>
          </p:cNvPr>
          <p:cNvSpPr txBox="1"/>
          <p:nvPr/>
        </p:nvSpPr>
        <p:spPr>
          <a:xfrm>
            <a:off x="934497" y="2023922"/>
            <a:ext cx="10138787" cy="4524315"/>
          </a:xfrm>
          <a:prstGeom prst="rect">
            <a:avLst/>
          </a:prstGeom>
          <a:noFill/>
        </p:spPr>
        <p:txBody>
          <a:bodyPr wrap="square" rtlCol="0">
            <a:spAutoFit/>
          </a:bodyPr>
          <a:lstStyle/>
          <a:p>
            <a:r>
              <a:rPr lang="en-GB" u="sng" dirty="0">
                <a:effectLst>
                  <a:outerShdw blurRad="38100" dist="38100" dir="2700000" algn="tl">
                    <a:srgbClr val="000000">
                      <a:alpha val="43137"/>
                    </a:srgbClr>
                  </a:outerShdw>
                </a:effectLst>
              </a:rPr>
              <a:t>TRAINING &amp; SUPPORT</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79% received </a:t>
            </a:r>
            <a:r>
              <a:rPr lang="en-GB" u="sng" dirty="0">
                <a:effectLst>
                  <a:outerShdw blurRad="38100" dist="38100" dir="2700000" algn="tl">
                    <a:srgbClr val="000000">
                      <a:alpha val="43137"/>
                    </a:srgbClr>
                  </a:outerShdw>
                </a:effectLst>
              </a:rPr>
              <a:t>no, little or only moderate formal support </a:t>
            </a:r>
            <a:r>
              <a:rPr lang="en-GB" dirty="0">
                <a:effectLst>
                  <a:outerShdw blurRad="38100" dist="38100" dir="2700000" algn="tl">
                    <a:srgbClr val="000000">
                      <a:alpha val="43137"/>
                    </a:srgbClr>
                  </a:outerShdw>
                </a:effectLst>
              </a:rPr>
              <a:t>for online teaching </a:t>
            </a:r>
            <a:r>
              <a:rPr lang="en-GB" u="sng" dirty="0">
                <a:effectLst>
                  <a:outerShdw blurRad="38100" dist="38100" dir="2700000" algn="tl">
                    <a:srgbClr val="000000">
                      <a:alpha val="43137"/>
                    </a:srgbClr>
                  </a:outerShdw>
                </a:effectLst>
              </a:rPr>
              <a:t>during</a:t>
            </a:r>
            <a:r>
              <a:rPr lang="en-GB" dirty="0">
                <a:effectLst>
                  <a:outerShdw blurRad="38100" dist="38100" dir="2700000" algn="tl">
                    <a:srgbClr val="000000">
                      <a:alpha val="43137"/>
                    </a:srgbClr>
                  </a:outerShdw>
                </a:effectLst>
              </a:rPr>
              <a:t> lockdown (from department/faculty/institution)</a:t>
            </a:r>
          </a:p>
          <a:p>
            <a:pPr marL="285750" indent="-285750">
              <a:buFont typeface="Arial" panose="020B0604020202020204" pitchFamily="34" charset="0"/>
              <a:buChar char="•"/>
            </a:pPr>
            <a:r>
              <a:rPr lang="en-GB" u="sng" dirty="0">
                <a:effectLst>
                  <a:outerShdw blurRad="38100" dist="38100" dir="2700000" algn="tl">
                    <a:srgbClr val="000000">
                      <a:alpha val="43137"/>
                    </a:srgbClr>
                  </a:outerShdw>
                </a:effectLst>
              </a:rPr>
              <a:t>After lockdown formal support has decreased (92% received no/little/moderate training)</a:t>
            </a:r>
          </a:p>
          <a:p>
            <a:pPr marL="285750" indent="-285750">
              <a:buFont typeface="Arial" panose="020B0604020202020204" pitchFamily="34" charset="0"/>
              <a:buChar char="•"/>
            </a:pPr>
            <a:endParaRPr lang="en-GB" u="sng" dirty="0">
              <a:effectLst>
                <a:outerShdw blurRad="38100" dist="38100" dir="2700000" algn="tl">
                  <a:srgbClr val="000000">
                    <a:alpha val="43137"/>
                  </a:srgbClr>
                </a:outerShdw>
              </a:effectLst>
            </a:endParaRPr>
          </a:p>
          <a:p>
            <a:r>
              <a:rPr lang="en-GB" u="sng" dirty="0">
                <a:effectLst>
                  <a:outerShdw blurRad="38100" dist="38100" dir="2700000" algn="tl">
                    <a:srgbClr val="000000">
                      <a:alpha val="43137"/>
                    </a:srgbClr>
                  </a:outerShdw>
                </a:effectLst>
              </a:rPr>
              <a:t>SO WHERE DOES THE LEARNING COME FROM?</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Not from formal training sessions/events/courses and not from academic papers and journals</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79% rate learning from peers/colleagues/friends and as useful, very useful or essential in increasing knowledge and skills in online teaching</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83% rate self-learning from online resources such as </a:t>
            </a:r>
            <a:r>
              <a:rPr lang="en-GB" dirty="0" err="1">
                <a:effectLst>
                  <a:outerShdw blurRad="38100" dist="38100" dir="2700000" algn="tl">
                    <a:srgbClr val="000000">
                      <a:alpha val="43137"/>
                    </a:srgbClr>
                  </a:outerShdw>
                </a:effectLst>
              </a:rPr>
              <a:t>youtube</a:t>
            </a:r>
            <a:r>
              <a:rPr lang="en-GB" dirty="0">
                <a:effectLst>
                  <a:outerShdw blurRad="38100" dist="38100" dir="2700000" algn="tl">
                    <a:srgbClr val="000000">
                      <a:alpha val="43137"/>
                    </a:srgbClr>
                  </a:outerShdw>
                </a:effectLst>
              </a:rPr>
              <a:t> videos and MOOCs as useful, very useful or essential in increasing knowledge and skills in online teaching</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96% have shared knowledge, skills, best practices or teaching materials with colleagues regularly or occasionally</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96% rate learning by ‘playing’ and ‘trial and error’ as useful, very useful or essential in increasing knowledge and skills in online teaching</a:t>
            </a:r>
          </a:p>
          <a:p>
            <a:pPr marL="285750" indent="-285750">
              <a:buFont typeface="Arial" panose="020B0604020202020204" pitchFamily="34" charset="0"/>
              <a:buChar char="•"/>
            </a:pPr>
            <a:endParaRPr lang="en-GB" dirty="0">
              <a:effectLst>
                <a:outerShdw blurRad="38100" dist="38100" dir="2700000" algn="tl">
                  <a:srgbClr val="000000">
                    <a:alpha val="43137"/>
                  </a:srgbClr>
                </a:outerShdw>
              </a:effectLst>
            </a:endParaRPr>
          </a:p>
        </p:txBody>
      </p:sp>
      <p:sp>
        <p:nvSpPr>
          <p:cNvPr id="5" name="TextBox 4">
            <a:extLst>
              <a:ext uri="{FF2B5EF4-FFF2-40B4-BE49-F238E27FC236}">
                <a16:creationId xmlns:a16="http://schemas.microsoft.com/office/drawing/2014/main" id="{E31D472C-55C7-424B-A929-149503870CC2}"/>
              </a:ext>
            </a:extLst>
          </p:cNvPr>
          <p:cNvSpPr txBox="1"/>
          <p:nvPr/>
        </p:nvSpPr>
        <p:spPr>
          <a:xfrm>
            <a:off x="113881" y="6363571"/>
            <a:ext cx="12078119" cy="369332"/>
          </a:xfrm>
          <a:prstGeom prst="rect">
            <a:avLst/>
          </a:prstGeom>
          <a:noFill/>
        </p:spPr>
        <p:txBody>
          <a:bodyPr wrap="square" rtlCol="0">
            <a:spAutoFit/>
          </a:bodyPr>
          <a:lstStyle/>
          <a:p>
            <a:pPr algn="ctr"/>
            <a:r>
              <a:rPr lang="en-GB" u="sng" dirty="0"/>
              <a:t>Largely teachers learnt through ‘classic’ networked learning practices </a:t>
            </a:r>
          </a:p>
        </p:txBody>
      </p:sp>
    </p:spTree>
    <p:extLst>
      <p:ext uri="{BB962C8B-B14F-4D97-AF65-F5344CB8AC3E}">
        <p14:creationId xmlns:p14="http://schemas.microsoft.com/office/powerpoint/2010/main" val="2063448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Headline Preliminary Findings… </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3"/>
          <a:stretch>
            <a:fillRect/>
          </a:stretch>
        </p:blipFill>
        <p:spPr>
          <a:xfrm>
            <a:off x="10934366" y="846363"/>
            <a:ext cx="969613" cy="894667"/>
          </a:xfrm>
          <a:prstGeom prst="rect">
            <a:avLst/>
          </a:prstGeom>
        </p:spPr>
      </p:pic>
      <p:sp>
        <p:nvSpPr>
          <p:cNvPr id="3" name="TextBox 2">
            <a:extLst>
              <a:ext uri="{FF2B5EF4-FFF2-40B4-BE49-F238E27FC236}">
                <a16:creationId xmlns:a16="http://schemas.microsoft.com/office/drawing/2014/main" id="{AF6C7FC9-B8FA-411C-9CF7-588CDF85B72A}"/>
              </a:ext>
            </a:extLst>
          </p:cNvPr>
          <p:cNvSpPr txBox="1"/>
          <p:nvPr/>
        </p:nvSpPr>
        <p:spPr>
          <a:xfrm>
            <a:off x="451945" y="1957188"/>
            <a:ext cx="10920248" cy="3693319"/>
          </a:xfrm>
          <a:prstGeom prst="rect">
            <a:avLst/>
          </a:prstGeom>
          <a:noFill/>
        </p:spPr>
        <p:txBody>
          <a:bodyPr wrap="square" rtlCol="0">
            <a:spAutoFit/>
          </a:bodyPr>
          <a:lstStyle/>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When teaching during the past 2 years, the majority of teachers have NEVER or LESS THAN ONCE A MONTH used:</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VR/AR – 100%</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Social media platforms – 92%</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MOOCs – 83%</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Blogs / Forums / Chatrooms – 73%</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Collaborative software (e.g. </a:t>
            </a:r>
            <a:r>
              <a:rPr lang="en-GB" dirty="0" err="1">
                <a:effectLst>
                  <a:outerShdw blurRad="38100" dist="38100" dir="2700000" algn="tl">
                    <a:srgbClr val="000000">
                      <a:alpha val="43137"/>
                    </a:srgbClr>
                  </a:outerShdw>
                </a:effectLst>
              </a:rPr>
              <a:t>GoogleDocs</a:t>
            </a:r>
            <a:r>
              <a:rPr lang="en-GB" dirty="0">
                <a:effectLst>
                  <a:outerShdw blurRad="38100" dist="38100" dir="2700000" algn="tl">
                    <a:srgbClr val="000000">
                      <a:alpha val="43137"/>
                    </a:srgbClr>
                  </a:outerShdw>
                </a:effectLst>
              </a:rPr>
              <a:t>) – 58%</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Online quizzes, games, interactive activities – 58%</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Videos or podcasts (produced by others) – 58%</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Smartphones – 54%</a:t>
            </a:r>
          </a:p>
          <a:p>
            <a:pPr marL="742950" lvl="1" indent="-285750">
              <a:buFont typeface="Arial" panose="020B0604020202020204" pitchFamily="34" charset="0"/>
              <a:buChar char="•"/>
            </a:pPr>
            <a:endParaRPr lang="en-GB" dirty="0">
              <a:effectLst>
                <a:outerShdw blurRad="38100" dist="38100" dir="2700000" algn="tl">
                  <a:srgbClr val="000000">
                    <a:alpha val="43137"/>
                  </a:srgbClr>
                </a:outerShdw>
              </a:effectLst>
            </a:endParaRPr>
          </a:p>
          <a:p>
            <a:pPr marL="742950" lvl="1" indent="-285750">
              <a:buFont typeface="Arial" panose="020B0604020202020204" pitchFamily="34" charset="0"/>
              <a:buChar char="•"/>
            </a:pPr>
            <a:endParaRPr lang="en-GB" dirty="0">
              <a:effectLst>
                <a:outerShdw blurRad="38100" dist="38100" dir="2700000" algn="tl">
                  <a:srgbClr val="000000">
                    <a:alpha val="43137"/>
                  </a:srgbClr>
                </a:outerShdw>
              </a:effectLst>
            </a:endParaRPr>
          </a:p>
          <a:p>
            <a:pPr lvl="1"/>
            <a:endParaRPr lang="en-GB" dirty="0">
              <a:effectLst>
                <a:outerShdw blurRad="38100" dist="38100" dir="2700000" algn="tl">
                  <a:srgbClr val="000000">
                    <a:alpha val="43137"/>
                  </a:srgbClr>
                </a:outerShdw>
              </a:effectLst>
            </a:endParaRPr>
          </a:p>
        </p:txBody>
      </p:sp>
      <p:sp>
        <p:nvSpPr>
          <p:cNvPr id="5" name="TextBox 4">
            <a:extLst>
              <a:ext uri="{FF2B5EF4-FFF2-40B4-BE49-F238E27FC236}">
                <a16:creationId xmlns:a16="http://schemas.microsoft.com/office/drawing/2014/main" id="{1F1F0B98-1D73-44A1-92B4-BFC47C9F582D}"/>
              </a:ext>
            </a:extLst>
          </p:cNvPr>
          <p:cNvSpPr txBox="1"/>
          <p:nvPr/>
        </p:nvSpPr>
        <p:spPr>
          <a:xfrm>
            <a:off x="451945" y="4826675"/>
            <a:ext cx="11183007" cy="2031325"/>
          </a:xfrm>
          <a:prstGeom prst="rect">
            <a:avLst/>
          </a:prstGeom>
          <a:noFill/>
        </p:spPr>
        <p:txBody>
          <a:bodyPr wrap="square" rtlCol="0">
            <a:spAutoFit/>
          </a:bodyPr>
          <a:lstStyle/>
          <a:p>
            <a:r>
              <a:rPr lang="en-GB" dirty="0">
                <a:effectLst>
                  <a:outerShdw blurRad="38100" dist="38100" dir="2700000" algn="tl">
                    <a:srgbClr val="000000">
                      <a:alpha val="43137"/>
                    </a:srgbClr>
                  </a:outerShdw>
                </a:effectLst>
              </a:rPr>
              <a:t>This is in considerable contrast with normal HE student activities through their Personal Learning Networks, who:</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Make 45% of all daily interactions (online and off) with their smartphones</a:t>
            </a:r>
          </a:p>
          <a:p>
            <a:pPr marL="285750" indent="-285750">
              <a:buFont typeface="Arial" panose="020B0604020202020204" pitchFamily="34" charset="0"/>
              <a:buChar char="•"/>
            </a:pPr>
            <a:r>
              <a:rPr lang="en-GB" dirty="0">
                <a:effectLst>
                  <a:outerShdw blurRad="38100" dist="38100" dir="2700000" algn="tl">
                    <a:srgbClr val="000000">
                      <a:alpha val="43137"/>
                    </a:srgbClr>
                  </a:outerShdw>
                </a:effectLst>
              </a:rPr>
              <a:t>Have 3 of their top 5 most frequent non-human interaction endpoints with:</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Social media platforms </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Entertainment sites (such as </a:t>
            </a:r>
            <a:r>
              <a:rPr lang="en-GB" dirty="0" err="1">
                <a:effectLst>
                  <a:outerShdw blurRad="38100" dist="38100" dir="2700000" algn="tl">
                    <a:srgbClr val="000000">
                      <a:alpha val="43137"/>
                    </a:srgbClr>
                  </a:outerShdw>
                </a:effectLst>
              </a:rPr>
              <a:t>Youtube</a:t>
            </a:r>
            <a:r>
              <a:rPr lang="en-GB" dirty="0">
                <a:effectLst>
                  <a:outerShdw blurRad="38100" dist="38100" dir="2700000" algn="tl">
                    <a:srgbClr val="000000">
                      <a:alpha val="43137"/>
                    </a:srgbClr>
                  </a:outerShdw>
                </a:effectLst>
              </a:rPr>
              <a:t>)</a:t>
            </a:r>
          </a:p>
          <a:p>
            <a:pPr marL="742950" lvl="1" indent="-285750">
              <a:buFont typeface="Arial" panose="020B0604020202020204" pitchFamily="34" charset="0"/>
              <a:buChar char="•"/>
            </a:pPr>
            <a:r>
              <a:rPr lang="en-GB" dirty="0">
                <a:effectLst>
                  <a:outerShdw blurRad="38100" dist="38100" dir="2700000" algn="tl">
                    <a:srgbClr val="000000">
                      <a:alpha val="43137"/>
                    </a:srgbClr>
                  </a:outerShdw>
                </a:effectLst>
              </a:rPr>
              <a:t>Blogs / forums / chatrooms</a:t>
            </a:r>
          </a:p>
        </p:txBody>
      </p:sp>
      <p:sp>
        <p:nvSpPr>
          <p:cNvPr id="6" name="TextBox 5">
            <a:extLst>
              <a:ext uri="{FF2B5EF4-FFF2-40B4-BE49-F238E27FC236}">
                <a16:creationId xmlns:a16="http://schemas.microsoft.com/office/drawing/2014/main" id="{BCC20A3E-C917-44FE-B6D8-4A791280B4E0}"/>
              </a:ext>
            </a:extLst>
          </p:cNvPr>
          <p:cNvSpPr txBox="1"/>
          <p:nvPr/>
        </p:nvSpPr>
        <p:spPr>
          <a:xfrm>
            <a:off x="10038303" y="6259745"/>
            <a:ext cx="1596649" cy="369332"/>
          </a:xfrm>
          <a:prstGeom prst="rect">
            <a:avLst/>
          </a:prstGeom>
          <a:noFill/>
        </p:spPr>
        <p:txBody>
          <a:bodyPr wrap="square" rtlCol="0">
            <a:spAutoFit/>
          </a:bodyPr>
          <a:lstStyle/>
          <a:p>
            <a:r>
              <a:rPr lang="en-GB" dirty="0"/>
              <a:t>(Fair, 2021)</a:t>
            </a:r>
          </a:p>
        </p:txBody>
      </p:sp>
    </p:spTree>
    <p:extLst>
      <p:ext uri="{BB962C8B-B14F-4D97-AF65-F5344CB8AC3E}">
        <p14:creationId xmlns:p14="http://schemas.microsoft.com/office/powerpoint/2010/main" val="2810254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Headline Preliminary Findings… </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3"/>
          <a:stretch>
            <a:fillRect/>
          </a:stretch>
        </p:blipFill>
        <p:spPr>
          <a:xfrm>
            <a:off x="10934366" y="846363"/>
            <a:ext cx="969613" cy="894667"/>
          </a:xfrm>
          <a:prstGeom prst="rect">
            <a:avLst/>
          </a:prstGeom>
        </p:spPr>
      </p:pic>
      <p:graphicFrame>
        <p:nvGraphicFramePr>
          <p:cNvPr id="12" name="Chart 11">
            <a:extLst>
              <a:ext uri="{FF2B5EF4-FFF2-40B4-BE49-F238E27FC236}">
                <a16:creationId xmlns:a16="http://schemas.microsoft.com/office/drawing/2014/main" id="{497CC66E-939F-4439-9EFA-11EA40BE54EC}"/>
              </a:ext>
            </a:extLst>
          </p:cNvPr>
          <p:cNvGraphicFramePr/>
          <p:nvPr>
            <p:extLst>
              <p:ext uri="{D42A27DB-BD31-4B8C-83A1-F6EECF244321}">
                <p14:modId xmlns:p14="http://schemas.microsoft.com/office/powerpoint/2010/main" val="3573313263"/>
              </p:ext>
            </p:extLst>
          </p:nvPr>
        </p:nvGraphicFramePr>
        <p:xfrm>
          <a:off x="788276" y="1965434"/>
          <a:ext cx="10615448" cy="484878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69559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Headline Preliminary Findings… </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3"/>
          <a:stretch>
            <a:fillRect/>
          </a:stretch>
        </p:blipFill>
        <p:spPr>
          <a:xfrm>
            <a:off x="10934366" y="846363"/>
            <a:ext cx="969613" cy="894667"/>
          </a:xfrm>
          <a:prstGeom prst="rect">
            <a:avLst/>
          </a:prstGeom>
        </p:spPr>
      </p:pic>
      <p:graphicFrame>
        <p:nvGraphicFramePr>
          <p:cNvPr id="12" name="Chart 11">
            <a:extLst>
              <a:ext uri="{FF2B5EF4-FFF2-40B4-BE49-F238E27FC236}">
                <a16:creationId xmlns:a16="http://schemas.microsoft.com/office/drawing/2014/main" id="{497CC66E-939F-4439-9EFA-11EA40BE54EC}"/>
              </a:ext>
            </a:extLst>
          </p:cNvPr>
          <p:cNvGraphicFramePr/>
          <p:nvPr>
            <p:extLst>
              <p:ext uri="{D42A27DB-BD31-4B8C-83A1-F6EECF244321}">
                <p14:modId xmlns:p14="http://schemas.microsoft.com/office/powerpoint/2010/main" val="667199256"/>
              </p:ext>
            </p:extLst>
          </p:nvPr>
        </p:nvGraphicFramePr>
        <p:xfrm>
          <a:off x="788276" y="1965434"/>
          <a:ext cx="10615448" cy="484878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16255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B059-9775-4033-B2AF-320CEFBD49CC}"/>
              </a:ext>
            </a:extLst>
          </p:cNvPr>
          <p:cNvSpPr>
            <a:spLocks noGrp="1"/>
          </p:cNvSpPr>
          <p:nvPr>
            <p:ph type="title"/>
          </p:nvPr>
        </p:nvSpPr>
        <p:spPr/>
        <p:txBody>
          <a:bodyPr/>
          <a:lstStyle/>
          <a:p>
            <a:r>
              <a:rPr lang="en-GB" dirty="0"/>
              <a:t>Headline Preliminary Findings… </a:t>
            </a:r>
          </a:p>
        </p:txBody>
      </p:sp>
      <p:pic>
        <p:nvPicPr>
          <p:cNvPr id="4" name="Picture 3">
            <a:extLst>
              <a:ext uri="{FF2B5EF4-FFF2-40B4-BE49-F238E27FC236}">
                <a16:creationId xmlns:a16="http://schemas.microsoft.com/office/drawing/2014/main" id="{4FF17FB5-C00C-4A7D-BF55-AC105D4FF150}"/>
              </a:ext>
            </a:extLst>
          </p:cNvPr>
          <p:cNvPicPr>
            <a:picLocks noChangeAspect="1"/>
          </p:cNvPicPr>
          <p:nvPr/>
        </p:nvPicPr>
        <p:blipFill>
          <a:blip r:embed="rId3"/>
          <a:stretch>
            <a:fillRect/>
          </a:stretch>
        </p:blipFill>
        <p:spPr>
          <a:xfrm>
            <a:off x="10934366" y="846363"/>
            <a:ext cx="969613" cy="894667"/>
          </a:xfrm>
          <a:prstGeom prst="rect">
            <a:avLst/>
          </a:prstGeom>
        </p:spPr>
      </p:pic>
      <p:graphicFrame>
        <p:nvGraphicFramePr>
          <p:cNvPr id="12" name="Chart 11">
            <a:extLst>
              <a:ext uri="{FF2B5EF4-FFF2-40B4-BE49-F238E27FC236}">
                <a16:creationId xmlns:a16="http://schemas.microsoft.com/office/drawing/2014/main" id="{497CC66E-939F-4439-9EFA-11EA40BE54EC}"/>
              </a:ext>
            </a:extLst>
          </p:cNvPr>
          <p:cNvGraphicFramePr/>
          <p:nvPr>
            <p:extLst>
              <p:ext uri="{D42A27DB-BD31-4B8C-83A1-F6EECF244321}">
                <p14:modId xmlns:p14="http://schemas.microsoft.com/office/powerpoint/2010/main" val="4225366365"/>
              </p:ext>
            </p:extLst>
          </p:nvPr>
        </p:nvGraphicFramePr>
        <p:xfrm>
          <a:off x="788276" y="1965434"/>
          <a:ext cx="10615448" cy="484878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372082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8f0092b6-efaf-47ff-81ea-04804ba03e99"/>
</p:tagLst>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20370</TotalTime>
  <Words>1335</Words>
  <Application>Microsoft Office PowerPoint</Application>
  <PresentationFormat>Widescreen</PresentationFormat>
  <Paragraphs>139</Paragraphs>
  <Slides>15</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Arial Rounded MT Bold</vt:lpstr>
      <vt:lpstr>Calibri</vt:lpstr>
      <vt:lpstr>Trebuchet MS</vt:lpstr>
      <vt:lpstr>Berlin</vt:lpstr>
      <vt:lpstr>PowerPoint Presentation</vt:lpstr>
      <vt:lpstr>Session Plan</vt:lpstr>
      <vt:lpstr>A brief overview of the BRIDGES Erasmus+ project…</vt:lpstr>
      <vt:lpstr>Headline Preliminary Findings… </vt:lpstr>
      <vt:lpstr>Headline Preliminary Findings… </vt:lpstr>
      <vt:lpstr>Headline Preliminary Findings… </vt:lpstr>
      <vt:lpstr>Headline Preliminary Findings… </vt:lpstr>
      <vt:lpstr>Headline Preliminary Findings… </vt:lpstr>
      <vt:lpstr>Headline Preliminary Findings… </vt:lpstr>
      <vt:lpstr>Preliminary Conclusions… </vt:lpstr>
      <vt:lpstr>Getting to know each other…</vt:lpstr>
      <vt:lpstr>Your experiences, needs, requirements and opinions…</vt:lpstr>
      <vt:lpstr>Your experiences, needs, requirements and opinions…</vt:lpstr>
      <vt:lpstr>Connecting to Vevox…</vt:lpstr>
      <vt:lpstr>Summary &amp; Contacts…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 Fair</dc:creator>
  <cp:lastModifiedBy>Nic Fair</cp:lastModifiedBy>
  <cp:revision>60</cp:revision>
  <dcterms:created xsi:type="dcterms:W3CDTF">2022-05-09T10:49:54Z</dcterms:created>
  <dcterms:modified xsi:type="dcterms:W3CDTF">2022-05-23T14:20:25Z</dcterms:modified>
</cp:coreProperties>
</file>