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9" r:id="rId3"/>
    <p:sldId id="320" r:id="rId4"/>
    <p:sldId id="300" r:id="rId5"/>
    <p:sldId id="327" r:id="rId6"/>
    <p:sldId id="301" r:id="rId7"/>
    <p:sldId id="304" r:id="rId8"/>
    <p:sldId id="323" r:id="rId9"/>
    <p:sldId id="324" r:id="rId10"/>
    <p:sldId id="306" r:id="rId11"/>
    <p:sldId id="318" r:id="rId12"/>
    <p:sldId id="313" r:id="rId13"/>
    <p:sldId id="325" r:id="rId14"/>
    <p:sldId id="308" r:id="rId15"/>
    <p:sldId id="311" r:id="rId16"/>
    <p:sldId id="32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lard, Lisa"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715" autoAdjust="0"/>
  </p:normalViewPr>
  <p:slideViewPr>
    <p:cSldViewPr>
      <p:cViewPr varScale="1">
        <p:scale>
          <a:sx n="65" d="100"/>
          <a:sy n="65" d="100"/>
        </p:scale>
        <p:origin x="97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9308B-AD46-41E2-A151-74BAE821993F}" type="doc">
      <dgm:prSet loTypeId="urn:microsoft.com/office/officeart/2005/8/layout/radial1" loCatId="relationship" qsTypeId="urn:microsoft.com/office/officeart/2005/8/quickstyle/3d1" qsCatId="3D" csTypeId="urn:microsoft.com/office/officeart/2005/8/colors/accent2_2" csCatId="accent2" phldr="1"/>
      <dgm:spPr/>
      <dgm:t>
        <a:bodyPr/>
        <a:lstStyle/>
        <a:p>
          <a:endParaRPr lang="en-GB"/>
        </a:p>
      </dgm:t>
    </dgm:pt>
    <dgm:pt modelId="{C552BF16-9069-4169-B5E8-2150609D7E50}">
      <dgm:prSet phldrT="[Text]" custT="1"/>
      <dgm:spPr/>
      <dgm:t>
        <a:bodyPr/>
        <a:lstStyle/>
        <a:p>
          <a:r>
            <a:rPr lang="en-GB" sz="1400" b="1" dirty="0" smtClean="0"/>
            <a:t>Appearance &amp; body image</a:t>
          </a:r>
          <a:endParaRPr lang="en-GB" sz="1400" b="1" dirty="0"/>
        </a:p>
      </dgm:t>
    </dgm:pt>
    <dgm:pt modelId="{DF1700AF-8BBE-451D-AEB8-2090603F28E8}" type="parTrans" cxnId="{E7F7AD2C-6D40-447F-9D32-988DCA75F9F0}">
      <dgm:prSet/>
      <dgm:spPr/>
      <dgm:t>
        <a:bodyPr/>
        <a:lstStyle/>
        <a:p>
          <a:endParaRPr lang="en-GB"/>
        </a:p>
      </dgm:t>
    </dgm:pt>
    <dgm:pt modelId="{2128EB5B-352C-4887-BCE6-18E0092CB1DE}" type="sibTrans" cxnId="{E7F7AD2C-6D40-447F-9D32-988DCA75F9F0}">
      <dgm:prSet/>
      <dgm:spPr/>
      <dgm:t>
        <a:bodyPr/>
        <a:lstStyle/>
        <a:p>
          <a:endParaRPr lang="en-GB"/>
        </a:p>
      </dgm:t>
    </dgm:pt>
    <dgm:pt modelId="{D8D06F04-1792-43DF-817B-96D0D9DDAF21}" type="pres">
      <dgm:prSet presAssocID="{06C9308B-AD46-41E2-A151-74BAE821993F}" presName="cycle" presStyleCnt="0">
        <dgm:presLayoutVars>
          <dgm:chMax val="1"/>
          <dgm:dir/>
          <dgm:animLvl val="ctr"/>
          <dgm:resizeHandles val="exact"/>
        </dgm:presLayoutVars>
      </dgm:prSet>
      <dgm:spPr/>
      <dgm:t>
        <a:bodyPr/>
        <a:lstStyle/>
        <a:p>
          <a:endParaRPr lang="en-GB"/>
        </a:p>
      </dgm:t>
    </dgm:pt>
    <dgm:pt modelId="{0373202D-FD83-4D53-8081-5ED9EA835140}" type="pres">
      <dgm:prSet presAssocID="{C552BF16-9069-4169-B5E8-2150609D7E50}" presName="centerShape" presStyleLbl="node0" presStyleIdx="0" presStyleCnt="1" custScaleX="133132" custScaleY="127729" custLinFactNeighborY="1097"/>
      <dgm:spPr/>
      <dgm:t>
        <a:bodyPr/>
        <a:lstStyle/>
        <a:p>
          <a:endParaRPr lang="en-GB"/>
        </a:p>
      </dgm:t>
    </dgm:pt>
  </dgm:ptLst>
  <dgm:cxnLst>
    <dgm:cxn modelId="{61EB0CB3-4111-4019-B77D-10E63BFB7E3E}" type="presOf" srcId="{C552BF16-9069-4169-B5E8-2150609D7E50}" destId="{0373202D-FD83-4D53-8081-5ED9EA835140}" srcOrd="0" destOrd="0" presId="urn:microsoft.com/office/officeart/2005/8/layout/radial1"/>
    <dgm:cxn modelId="{E7F7AD2C-6D40-447F-9D32-988DCA75F9F0}" srcId="{06C9308B-AD46-41E2-A151-74BAE821993F}" destId="{C552BF16-9069-4169-B5E8-2150609D7E50}" srcOrd="0" destOrd="0" parTransId="{DF1700AF-8BBE-451D-AEB8-2090603F28E8}" sibTransId="{2128EB5B-352C-4887-BCE6-18E0092CB1DE}"/>
    <dgm:cxn modelId="{BCCC909C-7BB5-49DF-9BA7-89217B0F979B}" type="presOf" srcId="{06C9308B-AD46-41E2-A151-74BAE821993F}" destId="{D8D06F04-1792-43DF-817B-96D0D9DDAF21}" srcOrd="0" destOrd="0" presId="urn:microsoft.com/office/officeart/2005/8/layout/radial1"/>
    <dgm:cxn modelId="{B0A825EA-4337-4DAD-A6D5-5BDE45C44962}" type="presParOf" srcId="{D8D06F04-1792-43DF-817B-96D0D9DDAF21}" destId="{0373202D-FD83-4D53-8081-5ED9EA835140}"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9F3C9-3F09-4329-B02E-3568F98FF46C}"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GB"/>
        </a:p>
      </dgm:t>
    </dgm:pt>
    <dgm:pt modelId="{3A34D418-8E66-4105-857D-78DBFCD83D0C}">
      <dgm:prSet phldrT="[Text]" custT="1"/>
      <dgm:spPr/>
      <dgm:t>
        <a:bodyPr/>
        <a:lstStyle/>
        <a:p>
          <a:r>
            <a:rPr lang="en-GB" sz="1400" b="1" dirty="0" smtClean="0"/>
            <a:t>‘Being a big person in a little body’ Confidence &amp; self-esteem</a:t>
          </a:r>
          <a:endParaRPr lang="en-GB" sz="1400" b="1" dirty="0"/>
        </a:p>
      </dgm:t>
    </dgm:pt>
    <dgm:pt modelId="{CF2626A4-2FA7-428F-8EE7-6B4B67CEDDD5}" type="parTrans" cxnId="{0F953794-AB1D-4375-85D9-25885A90DF78}">
      <dgm:prSet/>
      <dgm:spPr/>
      <dgm:t>
        <a:bodyPr/>
        <a:lstStyle/>
        <a:p>
          <a:endParaRPr lang="en-GB"/>
        </a:p>
      </dgm:t>
    </dgm:pt>
    <dgm:pt modelId="{843A8AD1-E02F-4B91-8D23-A3FB998FA965}" type="sibTrans" cxnId="{0F953794-AB1D-4375-85D9-25885A90DF78}">
      <dgm:prSet/>
      <dgm:spPr/>
      <dgm:t>
        <a:bodyPr/>
        <a:lstStyle/>
        <a:p>
          <a:endParaRPr lang="en-GB"/>
        </a:p>
      </dgm:t>
    </dgm:pt>
    <dgm:pt modelId="{A4DB2130-9759-484E-A29B-8660B5CE6C2C}" type="pres">
      <dgm:prSet presAssocID="{1199F3C9-3F09-4329-B02E-3568F98FF46C}" presName="cycle" presStyleCnt="0">
        <dgm:presLayoutVars>
          <dgm:chMax val="1"/>
          <dgm:dir/>
          <dgm:animLvl val="ctr"/>
          <dgm:resizeHandles val="exact"/>
        </dgm:presLayoutVars>
      </dgm:prSet>
      <dgm:spPr/>
      <dgm:t>
        <a:bodyPr/>
        <a:lstStyle/>
        <a:p>
          <a:endParaRPr lang="en-GB"/>
        </a:p>
      </dgm:t>
    </dgm:pt>
    <dgm:pt modelId="{A255F134-A2DE-4B57-9A77-E363C38A6D2B}" type="pres">
      <dgm:prSet presAssocID="{3A34D418-8E66-4105-857D-78DBFCD83D0C}" presName="centerShape" presStyleLbl="node0" presStyleIdx="0" presStyleCnt="1" custScaleX="146039" custScaleY="142038" custLinFactNeighborY="2128"/>
      <dgm:spPr/>
      <dgm:t>
        <a:bodyPr/>
        <a:lstStyle/>
        <a:p>
          <a:endParaRPr lang="en-GB"/>
        </a:p>
      </dgm:t>
    </dgm:pt>
  </dgm:ptLst>
  <dgm:cxnLst>
    <dgm:cxn modelId="{0F953794-AB1D-4375-85D9-25885A90DF78}" srcId="{1199F3C9-3F09-4329-B02E-3568F98FF46C}" destId="{3A34D418-8E66-4105-857D-78DBFCD83D0C}" srcOrd="0" destOrd="0" parTransId="{CF2626A4-2FA7-428F-8EE7-6B4B67CEDDD5}" sibTransId="{843A8AD1-E02F-4B91-8D23-A3FB998FA965}"/>
    <dgm:cxn modelId="{6EAB9C53-ED66-4815-8537-4ECA8CDE8C44}" type="presOf" srcId="{3A34D418-8E66-4105-857D-78DBFCD83D0C}" destId="{A255F134-A2DE-4B57-9A77-E363C38A6D2B}" srcOrd="0" destOrd="0" presId="urn:microsoft.com/office/officeart/2005/8/layout/radial1"/>
    <dgm:cxn modelId="{29EB99E1-7DD2-4AB8-9CC3-F16FD3FD7AAD}" type="presOf" srcId="{1199F3C9-3F09-4329-B02E-3568F98FF46C}" destId="{A4DB2130-9759-484E-A29B-8660B5CE6C2C}" srcOrd="0" destOrd="0" presId="urn:microsoft.com/office/officeart/2005/8/layout/radial1"/>
    <dgm:cxn modelId="{BEEFD2FB-95CD-41B7-BE1C-BD9F851D8B42}" type="presParOf" srcId="{A4DB2130-9759-484E-A29B-8660B5CE6C2C}" destId="{A255F134-A2DE-4B57-9A77-E363C38A6D2B}"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E000B-D580-4200-8C56-C7434F455195}" type="doc">
      <dgm:prSet loTypeId="urn:microsoft.com/office/officeart/2005/8/layout/radial1" loCatId="relationship" qsTypeId="urn:microsoft.com/office/officeart/2005/8/quickstyle/3d1" qsCatId="3D" csTypeId="urn:microsoft.com/office/officeart/2005/8/colors/accent6_2" csCatId="accent6" phldr="1"/>
      <dgm:spPr/>
      <dgm:t>
        <a:bodyPr/>
        <a:lstStyle/>
        <a:p>
          <a:endParaRPr lang="en-GB"/>
        </a:p>
      </dgm:t>
    </dgm:pt>
    <dgm:pt modelId="{8E8480AC-B3F4-4B17-82CB-1EB12D3FCB93}">
      <dgm:prSet phldrT="[Text]" custT="1"/>
      <dgm:spPr/>
      <dgm:t>
        <a:bodyPr/>
        <a:lstStyle/>
        <a:p>
          <a:r>
            <a:rPr lang="en-GB" sz="1600" b="1" dirty="0" smtClean="0"/>
            <a:t>Romantic relationships</a:t>
          </a:r>
          <a:endParaRPr lang="en-GB" sz="1600" b="1" dirty="0"/>
        </a:p>
      </dgm:t>
    </dgm:pt>
    <dgm:pt modelId="{F90E071B-346C-4706-B835-0FFADAC38605}" type="parTrans" cxnId="{6D98B0F9-3C9D-4A65-9082-241C37E6E3F5}">
      <dgm:prSet/>
      <dgm:spPr/>
      <dgm:t>
        <a:bodyPr/>
        <a:lstStyle/>
        <a:p>
          <a:endParaRPr lang="en-GB"/>
        </a:p>
      </dgm:t>
    </dgm:pt>
    <dgm:pt modelId="{0ADA34C6-D583-42F7-9867-1269272D7AC1}" type="sibTrans" cxnId="{6D98B0F9-3C9D-4A65-9082-241C37E6E3F5}">
      <dgm:prSet/>
      <dgm:spPr/>
      <dgm:t>
        <a:bodyPr/>
        <a:lstStyle/>
        <a:p>
          <a:endParaRPr lang="en-GB"/>
        </a:p>
      </dgm:t>
    </dgm:pt>
    <dgm:pt modelId="{FCD49EC9-630A-4824-93AB-62E98B2138F1}" type="pres">
      <dgm:prSet presAssocID="{E5BE000B-D580-4200-8C56-C7434F455195}" presName="cycle" presStyleCnt="0">
        <dgm:presLayoutVars>
          <dgm:chMax val="1"/>
          <dgm:dir/>
          <dgm:animLvl val="ctr"/>
          <dgm:resizeHandles val="exact"/>
        </dgm:presLayoutVars>
      </dgm:prSet>
      <dgm:spPr/>
      <dgm:t>
        <a:bodyPr/>
        <a:lstStyle/>
        <a:p>
          <a:endParaRPr lang="en-GB"/>
        </a:p>
      </dgm:t>
    </dgm:pt>
    <dgm:pt modelId="{FB95D9E5-85D5-4027-8163-35848C0CFBAC}" type="pres">
      <dgm:prSet presAssocID="{8E8480AC-B3F4-4B17-82CB-1EB12D3FCB93}" presName="centerShape" presStyleLbl="node0" presStyleIdx="0" presStyleCnt="1" custScaleX="107220" custScaleY="100547" custLinFactNeighborX="2219" custLinFactNeighborY="-26351"/>
      <dgm:spPr/>
      <dgm:t>
        <a:bodyPr/>
        <a:lstStyle/>
        <a:p>
          <a:endParaRPr lang="en-GB"/>
        </a:p>
      </dgm:t>
    </dgm:pt>
  </dgm:ptLst>
  <dgm:cxnLst>
    <dgm:cxn modelId="{CB177909-79A6-4924-BF04-C32C35A90790}" type="presOf" srcId="{8E8480AC-B3F4-4B17-82CB-1EB12D3FCB93}" destId="{FB95D9E5-85D5-4027-8163-35848C0CFBAC}" srcOrd="0" destOrd="0" presId="urn:microsoft.com/office/officeart/2005/8/layout/radial1"/>
    <dgm:cxn modelId="{6D98B0F9-3C9D-4A65-9082-241C37E6E3F5}" srcId="{E5BE000B-D580-4200-8C56-C7434F455195}" destId="{8E8480AC-B3F4-4B17-82CB-1EB12D3FCB93}" srcOrd="0" destOrd="0" parTransId="{F90E071B-346C-4706-B835-0FFADAC38605}" sibTransId="{0ADA34C6-D583-42F7-9867-1269272D7AC1}"/>
    <dgm:cxn modelId="{CD3977E4-45E5-4C45-88EA-780EA74DEE38}" type="presOf" srcId="{E5BE000B-D580-4200-8C56-C7434F455195}" destId="{FCD49EC9-630A-4824-93AB-62E98B2138F1}" srcOrd="0" destOrd="0" presId="urn:microsoft.com/office/officeart/2005/8/layout/radial1"/>
    <dgm:cxn modelId="{2E244946-3C50-4E51-BCC7-263A68C354DA}" type="presParOf" srcId="{FCD49EC9-630A-4824-93AB-62E98B2138F1}" destId="{FB95D9E5-85D5-4027-8163-35848C0CFBAC}" srcOrd="0"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7E912-C900-40B5-A0BC-D2D6E064244B}" type="doc">
      <dgm:prSet loTypeId="urn:microsoft.com/office/officeart/2005/8/layout/radial1" loCatId="relationship" qsTypeId="urn:microsoft.com/office/officeart/2005/8/quickstyle/3d1" qsCatId="3D" csTypeId="urn:microsoft.com/office/officeart/2005/8/colors/accent3_2" csCatId="accent3" phldr="1"/>
      <dgm:spPr/>
      <dgm:t>
        <a:bodyPr/>
        <a:lstStyle/>
        <a:p>
          <a:endParaRPr lang="en-GB"/>
        </a:p>
      </dgm:t>
    </dgm:pt>
    <dgm:pt modelId="{DD1CE251-DC8F-43A2-B19F-E359D1409CA7}">
      <dgm:prSet phldrT="[Text]" custT="1"/>
      <dgm:spPr/>
      <dgm:t>
        <a:bodyPr/>
        <a:lstStyle/>
        <a:p>
          <a:r>
            <a:rPr lang="en-GB" sz="1800" b="1" u="none" dirty="0" smtClean="0"/>
            <a:t>Resilience</a:t>
          </a:r>
          <a:endParaRPr lang="en-GB" sz="1800" b="1" u="none" dirty="0"/>
        </a:p>
      </dgm:t>
    </dgm:pt>
    <dgm:pt modelId="{A236EB6E-0D4A-4C3D-832E-F4BEE29A5A9C}" type="parTrans" cxnId="{53024E61-9FB0-4DB0-9E45-D7E16805AE6B}">
      <dgm:prSet/>
      <dgm:spPr/>
      <dgm:t>
        <a:bodyPr/>
        <a:lstStyle/>
        <a:p>
          <a:endParaRPr lang="en-GB"/>
        </a:p>
      </dgm:t>
    </dgm:pt>
    <dgm:pt modelId="{C52324AF-7352-4925-9791-5620B4BA0CF4}" type="sibTrans" cxnId="{53024E61-9FB0-4DB0-9E45-D7E16805AE6B}">
      <dgm:prSet/>
      <dgm:spPr/>
      <dgm:t>
        <a:bodyPr/>
        <a:lstStyle/>
        <a:p>
          <a:endParaRPr lang="en-GB"/>
        </a:p>
      </dgm:t>
    </dgm:pt>
    <dgm:pt modelId="{5781266D-8EA4-4DA7-BE2E-7891F30C7134}" type="pres">
      <dgm:prSet presAssocID="{C8A7E912-C900-40B5-A0BC-D2D6E064244B}" presName="cycle" presStyleCnt="0">
        <dgm:presLayoutVars>
          <dgm:chMax val="1"/>
          <dgm:dir/>
          <dgm:animLvl val="ctr"/>
          <dgm:resizeHandles val="exact"/>
        </dgm:presLayoutVars>
      </dgm:prSet>
      <dgm:spPr/>
      <dgm:t>
        <a:bodyPr/>
        <a:lstStyle/>
        <a:p>
          <a:endParaRPr lang="en-GB"/>
        </a:p>
      </dgm:t>
    </dgm:pt>
    <dgm:pt modelId="{EA9F27E7-73DB-4100-8EF0-D11D26062540}" type="pres">
      <dgm:prSet presAssocID="{DD1CE251-DC8F-43A2-B19F-E359D1409CA7}" presName="centerShape" presStyleLbl="node0" presStyleIdx="0" presStyleCnt="1" custScaleX="116523" custScaleY="121645"/>
      <dgm:spPr/>
      <dgm:t>
        <a:bodyPr/>
        <a:lstStyle/>
        <a:p>
          <a:endParaRPr lang="en-GB"/>
        </a:p>
      </dgm:t>
    </dgm:pt>
  </dgm:ptLst>
  <dgm:cxnLst>
    <dgm:cxn modelId="{2E286A74-0FAC-4833-9796-61F02848E874}" type="presOf" srcId="{DD1CE251-DC8F-43A2-B19F-E359D1409CA7}" destId="{EA9F27E7-73DB-4100-8EF0-D11D26062540}" srcOrd="0" destOrd="0" presId="urn:microsoft.com/office/officeart/2005/8/layout/radial1"/>
    <dgm:cxn modelId="{D3E7717B-212A-4091-AF7C-814C044F1B25}" type="presOf" srcId="{C8A7E912-C900-40B5-A0BC-D2D6E064244B}" destId="{5781266D-8EA4-4DA7-BE2E-7891F30C7134}" srcOrd="0" destOrd="0" presId="urn:microsoft.com/office/officeart/2005/8/layout/radial1"/>
    <dgm:cxn modelId="{53024E61-9FB0-4DB0-9E45-D7E16805AE6B}" srcId="{C8A7E912-C900-40B5-A0BC-D2D6E064244B}" destId="{DD1CE251-DC8F-43A2-B19F-E359D1409CA7}" srcOrd="0" destOrd="0" parTransId="{A236EB6E-0D4A-4C3D-832E-F4BEE29A5A9C}" sibTransId="{C52324AF-7352-4925-9791-5620B4BA0CF4}"/>
    <dgm:cxn modelId="{C1EEEDD5-B106-451C-BB8B-AD7E1DCD3C0B}" type="presParOf" srcId="{5781266D-8EA4-4DA7-BE2E-7891F30C7134}" destId="{EA9F27E7-73DB-4100-8EF0-D11D26062540}" srcOrd="0"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99F3C9-3F09-4329-B02E-3568F98FF46C}"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GB"/>
        </a:p>
      </dgm:t>
    </dgm:pt>
    <dgm:pt modelId="{A4DB2130-9759-484E-A29B-8660B5CE6C2C}" type="pres">
      <dgm:prSet presAssocID="{1199F3C9-3F09-4329-B02E-3568F98FF46C}" presName="cycle" presStyleCnt="0">
        <dgm:presLayoutVars>
          <dgm:chMax val="1"/>
          <dgm:dir/>
          <dgm:animLvl val="ctr"/>
          <dgm:resizeHandles val="exact"/>
        </dgm:presLayoutVars>
      </dgm:prSet>
      <dgm:spPr/>
      <dgm:t>
        <a:bodyPr/>
        <a:lstStyle/>
        <a:p>
          <a:endParaRPr lang="en-GB"/>
        </a:p>
      </dgm:t>
    </dgm:pt>
  </dgm:ptLst>
  <dgm:cxnLst>
    <dgm:cxn modelId="{6BC14C21-65E8-4F9B-B1E7-1CD19FEF51A3}" type="presOf" srcId="{1199F3C9-3F09-4329-B02E-3568F98FF46C}" destId="{A4DB2130-9759-484E-A29B-8660B5CE6C2C}"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E000B-D580-4200-8C56-C7434F455195}" type="doc">
      <dgm:prSet loTypeId="urn:microsoft.com/office/officeart/2005/8/layout/radial1" loCatId="relationship" qsTypeId="urn:microsoft.com/office/officeart/2005/8/quickstyle/3d1" qsCatId="3D" csTypeId="urn:microsoft.com/office/officeart/2005/8/colors/accent6_2" csCatId="accent6" phldr="1"/>
      <dgm:spPr/>
      <dgm:t>
        <a:bodyPr/>
        <a:lstStyle/>
        <a:p>
          <a:endParaRPr lang="en-GB"/>
        </a:p>
      </dgm:t>
    </dgm:pt>
    <dgm:pt modelId="{FCD49EC9-630A-4824-93AB-62E98B2138F1}" type="pres">
      <dgm:prSet presAssocID="{E5BE000B-D580-4200-8C56-C7434F455195}" presName="cycle" presStyleCnt="0">
        <dgm:presLayoutVars>
          <dgm:chMax val="1"/>
          <dgm:dir/>
          <dgm:animLvl val="ctr"/>
          <dgm:resizeHandles val="exact"/>
        </dgm:presLayoutVars>
      </dgm:prSet>
      <dgm:spPr/>
      <dgm:t>
        <a:bodyPr/>
        <a:lstStyle/>
        <a:p>
          <a:endParaRPr lang="en-GB"/>
        </a:p>
      </dgm:t>
    </dgm:pt>
  </dgm:ptLst>
  <dgm:cxnLst>
    <dgm:cxn modelId="{DC096A5B-A4FD-4C21-8D7E-F9EB7168EFF4}" type="presOf" srcId="{E5BE000B-D580-4200-8C56-C7434F455195}" destId="{FCD49EC9-630A-4824-93AB-62E98B2138F1}"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A7E912-C900-40B5-A0BC-D2D6E064244B}" type="doc">
      <dgm:prSet loTypeId="urn:microsoft.com/office/officeart/2005/8/layout/radial1" loCatId="relationship" qsTypeId="urn:microsoft.com/office/officeart/2005/8/quickstyle/3d1" qsCatId="3D" csTypeId="urn:microsoft.com/office/officeart/2005/8/colors/accent3_2" csCatId="accent3" phldr="1"/>
      <dgm:spPr/>
      <dgm:t>
        <a:bodyPr/>
        <a:lstStyle/>
        <a:p>
          <a:endParaRPr lang="en-GB"/>
        </a:p>
      </dgm:t>
    </dgm:pt>
    <dgm:pt modelId="{5781266D-8EA4-4DA7-BE2E-7891F30C7134}" type="pres">
      <dgm:prSet presAssocID="{C8A7E912-C900-40B5-A0BC-D2D6E064244B}" presName="cycle" presStyleCnt="0">
        <dgm:presLayoutVars>
          <dgm:chMax val="1"/>
          <dgm:dir/>
          <dgm:animLvl val="ctr"/>
          <dgm:resizeHandles val="exact"/>
        </dgm:presLayoutVars>
      </dgm:prSet>
      <dgm:spPr/>
      <dgm:t>
        <a:bodyPr/>
        <a:lstStyle/>
        <a:p>
          <a:endParaRPr lang="en-GB"/>
        </a:p>
      </dgm:t>
    </dgm:pt>
  </dgm:ptLst>
  <dgm:cxnLst>
    <dgm:cxn modelId="{45E67F00-2A04-4984-91BE-DB9E0590F04E}" type="presOf" srcId="{C8A7E912-C900-40B5-A0BC-D2D6E064244B}" destId="{5781266D-8EA4-4DA7-BE2E-7891F30C7134}" srcOrd="0"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C9308B-AD46-41E2-A151-74BAE821993F}" type="doc">
      <dgm:prSet loTypeId="urn:microsoft.com/office/officeart/2005/8/layout/radial1" loCatId="relationship" qsTypeId="urn:microsoft.com/office/officeart/2005/8/quickstyle/3d1" qsCatId="3D" csTypeId="urn:microsoft.com/office/officeart/2005/8/colors/accent2_2" csCatId="accent2" phldr="1"/>
      <dgm:spPr/>
      <dgm:t>
        <a:bodyPr/>
        <a:lstStyle/>
        <a:p>
          <a:endParaRPr lang="en-GB"/>
        </a:p>
      </dgm:t>
    </dgm:pt>
    <dgm:pt modelId="{C552BF16-9069-4169-B5E8-2150609D7E50}">
      <dgm:prSet phldrT="[Text]" custT="1"/>
      <dgm:spPr/>
      <dgm:t>
        <a:bodyPr/>
        <a:lstStyle/>
        <a:p>
          <a:r>
            <a:rPr lang="en-GB" sz="1200" b="1" dirty="0" smtClean="0"/>
            <a:t>Appearance &amp; body image</a:t>
          </a:r>
          <a:endParaRPr lang="en-GB" sz="1200" b="1" dirty="0"/>
        </a:p>
      </dgm:t>
    </dgm:pt>
    <dgm:pt modelId="{DF1700AF-8BBE-451D-AEB8-2090603F28E8}" type="parTrans" cxnId="{E7F7AD2C-6D40-447F-9D32-988DCA75F9F0}">
      <dgm:prSet/>
      <dgm:spPr/>
      <dgm:t>
        <a:bodyPr/>
        <a:lstStyle/>
        <a:p>
          <a:endParaRPr lang="en-GB"/>
        </a:p>
      </dgm:t>
    </dgm:pt>
    <dgm:pt modelId="{2128EB5B-352C-4887-BCE6-18E0092CB1DE}" type="sibTrans" cxnId="{E7F7AD2C-6D40-447F-9D32-988DCA75F9F0}">
      <dgm:prSet/>
      <dgm:spPr/>
      <dgm:t>
        <a:bodyPr/>
        <a:lstStyle/>
        <a:p>
          <a:endParaRPr lang="en-GB"/>
        </a:p>
      </dgm:t>
    </dgm:pt>
    <dgm:pt modelId="{DBFD4EFE-6CA5-49EF-A909-8CB35EAA7A04}">
      <dgm:prSet phldrT="[Text]" custT="1"/>
      <dgm:spPr/>
      <dgm:t>
        <a:bodyPr/>
        <a:lstStyle/>
        <a:p>
          <a:r>
            <a:rPr lang="en-GB" sz="1200" b="1" dirty="0" smtClean="0"/>
            <a:t>Bits I don’t like</a:t>
          </a:r>
          <a:endParaRPr lang="en-GB" sz="1200" b="1" dirty="0"/>
        </a:p>
      </dgm:t>
    </dgm:pt>
    <dgm:pt modelId="{B48C6C9F-AC67-423D-BAAE-D7E3B84D44DE}" type="parTrans" cxnId="{E5D74431-A39A-4AC5-B72D-070F67C967C9}">
      <dgm:prSet/>
      <dgm:spPr/>
      <dgm:t>
        <a:bodyPr/>
        <a:lstStyle/>
        <a:p>
          <a:endParaRPr lang="en-GB"/>
        </a:p>
      </dgm:t>
    </dgm:pt>
    <dgm:pt modelId="{334C518D-6556-4A11-B286-A7F71C3302B6}" type="sibTrans" cxnId="{E5D74431-A39A-4AC5-B72D-070F67C967C9}">
      <dgm:prSet/>
      <dgm:spPr/>
      <dgm:t>
        <a:bodyPr/>
        <a:lstStyle/>
        <a:p>
          <a:endParaRPr lang="en-GB"/>
        </a:p>
      </dgm:t>
    </dgm:pt>
    <dgm:pt modelId="{50813830-0467-445A-9B4A-1E80E70294D7}">
      <dgm:prSet phldrT="[Text]" custT="1"/>
      <dgm:spPr/>
      <dgm:t>
        <a:bodyPr/>
        <a:lstStyle/>
        <a:p>
          <a:r>
            <a:rPr lang="en-GB" sz="1000" b="1" dirty="0" smtClean="0"/>
            <a:t>‘Symmetry’s a good thing’</a:t>
          </a:r>
          <a:endParaRPr lang="en-GB" sz="1000" b="1" dirty="0"/>
        </a:p>
      </dgm:t>
    </dgm:pt>
    <dgm:pt modelId="{3211068D-E92B-4236-B305-E0FFB748CDC8}" type="parTrans" cxnId="{D0000785-E2FF-4933-A03E-2A6742294788}">
      <dgm:prSet/>
      <dgm:spPr/>
      <dgm:t>
        <a:bodyPr/>
        <a:lstStyle/>
        <a:p>
          <a:endParaRPr lang="en-GB"/>
        </a:p>
      </dgm:t>
    </dgm:pt>
    <dgm:pt modelId="{8B376C44-08E1-4344-AA85-2A6C0C71CE2D}" type="sibTrans" cxnId="{D0000785-E2FF-4933-A03E-2A6742294788}">
      <dgm:prSet/>
      <dgm:spPr/>
      <dgm:t>
        <a:bodyPr/>
        <a:lstStyle/>
        <a:p>
          <a:endParaRPr lang="en-GB"/>
        </a:p>
      </dgm:t>
    </dgm:pt>
    <dgm:pt modelId="{D8D06F04-1792-43DF-817B-96D0D9DDAF21}" type="pres">
      <dgm:prSet presAssocID="{06C9308B-AD46-41E2-A151-74BAE821993F}" presName="cycle" presStyleCnt="0">
        <dgm:presLayoutVars>
          <dgm:chMax val="1"/>
          <dgm:dir/>
          <dgm:animLvl val="ctr"/>
          <dgm:resizeHandles val="exact"/>
        </dgm:presLayoutVars>
      </dgm:prSet>
      <dgm:spPr/>
      <dgm:t>
        <a:bodyPr/>
        <a:lstStyle/>
        <a:p>
          <a:endParaRPr lang="en-GB"/>
        </a:p>
      </dgm:t>
    </dgm:pt>
    <dgm:pt modelId="{0373202D-FD83-4D53-8081-5ED9EA835140}" type="pres">
      <dgm:prSet presAssocID="{C552BF16-9069-4169-B5E8-2150609D7E50}" presName="centerShape" presStyleLbl="node0" presStyleIdx="0" presStyleCnt="1" custScaleX="170825" custScaleY="150431" custLinFactNeighborX="-1825" custLinFactNeighborY="29199"/>
      <dgm:spPr/>
      <dgm:t>
        <a:bodyPr/>
        <a:lstStyle/>
        <a:p>
          <a:endParaRPr lang="en-GB"/>
        </a:p>
      </dgm:t>
    </dgm:pt>
    <dgm:pt modelId="{63072D6E-3CD2-4B1A-887D-F4BB6D01FA17}" type="pres">
      <dgm:prSet presAssocID="{B48C6C9F-AC67-423D-BAAE-D7E3B84D44DE}" presName="Name9" presStyleLbl="parChTrans1D2" presStyleIdx="0" presStyleCnt="2"/>
      <dgm:spPr/>
      <dgm:t>
        <a:bodyPr/>
        <a:lstStyle/>
        <a:p>
          <a:endParaRPr lang="en-GB"/>
        </a:p>
      </dgm:t>
    </dgm:pt>
    <dgm:pt modelId="{D56F573B-5BDD-4F13-BBF4-FC0EF76380BE}" type="pres">
      <dgm:prSet presAssocID="{B48C6C9F-AC67-423D-BAAE-D7E3B84D44DE}" presName="connTx" presStyleLbl="parChTrans1D2" presStyleIdx="0" presStyleCnt="2"/>
      <dgm:spPr/>
      <dgm:t>
        <a:bodyPr/>
        <a:lstStyle/>
        <a:p>
          <a:endParaRPr lang="en-GB"/>
        </a:p>
      </dgm:t>
    </dgm:pt>
    <dgm:pt modelId="{F619E73C-3EF6-4155-BE0D-D8C5CC8D4BBC}" type="pres">
      <dgm:prSet presAssocID="{DBFD4EFE-6CA5-49EF-A909-8CB35EAA7A04}" presName="node" presStyleLbl="node1" presStyleIdx="0" presStyleCnt="2" custScaleX="137961" custScaleY="137964" custRadScaleRad="135732" custRadScaleInc="-112602">
        <dgm:presLayoutVars>
          <dgm:bulletEnabled val="1"/>
        </dgm:presLayoutVars>
      </dgm:prSet>
      <dgm:spPr/>
      <dgm:t>
        <a:bodyPr/>
        <a:lstStyle/>
        <a:p>
          <a:endParaRPr lang="en-GB"/>
        </a:p>
      </dgm:t>
    </dgm:pt>
    <dgm:pt modelId="{127CE202-5D1B-4D74-BF76-23950FB53C17}" type="pres">
      <dgm:prSet presAssocID="{3211068D-E92B-4236-B305-E0FFB748CDC8}" presName="Name9" presStyleLbl="parChTrans1D2" presStyleIdx="1" presStyleCnt="2"/>
      <dgm:spPr/>
      <dgm:t>
        <a:bodyPr/>
        <a:lstStyle/>
        <a:p>
          <a:endParaRPr lang="en-GB"/>
        </a:p>
      </dgm:t>
    </dgm:pt>
    <dgm:pt modelId="{39CB9C7E-1D66-49F2-8B6B-694DCCC4F8BC}" type="pres">
      <dgm:prSet presAssocID="{3211068D-E92B-4236-B305-E0FFB748CDC8}" presName="connTx" presStyleLbl="parChTrans1D2" presStyleIdx="1" presStyleCnt="2"/>
      <dgm:spPr/>
      <dgm:t>
        <a:bodyPr/>
        <a:lstStyle/>
        <a:p>
          <a:endParaRPr lang="en-GB"/>
        </a:p>
      </dgm:t>
    </dgm:pt>
    <dgm:pt modelId="{C60119B1-658F-4921-9CA8-9FFA0CAE2232}" type="pres">
      <dgm:prSet presAssocID="{50813830-0467-445A-9B4A-1E80E70294D7}" presName="node" presStyleLbl="node1" presStyleIdx="1" presStyleCnt="2" custScaleX="132865" custScaleY="135135" custRadScaleRad="139524" custRadScaleInc="-83820">
        <dgm:presLayoutVars>
          <dgm:bulletEnabled val="1"/>
        </dgm:presLayoutVars>
      </dgm:prSet>
      <dgm:spPr/>
      <dgm:t>
        <a:bodyPr/>
        <a:lstStyle/>
        <a:p>
          <a:endParaRPr lang="en-GB"/>
        </a:p>
      </dgm:t>
    </dgm:pt>
  </dgm:ptLst>
  <dgm:cxnLst>
    <dgm:cxn modelId="{D0000785-E2FF-4933-A03E-2A6742294788}" srcId="{C552BF16-9069-4169-B5E8-2150609D7E50}" destId="{50813830-0467-445A-9B4A-1E80E70294D7}" srcOrd="1" destOrd="0" parTransId="{3211068D-E92B-4236-B305-E0FFB748CDC8}" sibTransId="{8B376C44-08E1-4344-AA85-2A6C0C71CE2D}"/>
    <dgm:cxn modelId="{E5D74431-A39A-4AC5-B72D-070F67C967C9}" srcId="{C552BF16-9069-4169-B5E8-2150609D7E50}" destId="{DBFD4EFE-6CA5-49EF-A909-8CB35EAA7A04}" srcOrd="0" destOrd="0" parTransId="{B48C6C9F-AC67-423D-BAAE-D7E3B84D44DE}" sibTransId="{334C518D-6556-4A11-B286-A7F71C3302B6}"/>
    <dgm:cxn modelId="{E35B0AF1-AEF6-4265-93A8-4CE931E4859A}" type="presOf" srcId="{3211068D-E92B-4236-B305-E0FFB748CDC8}" destId="{39CB9C7E-1D66-49F2-8B6B-694DCCC4F8BC}" srcOrd="1" destOrd="0" presId="urn:microsoft.com/office/officeart/2005/8/layout/radial1"/>
    <dgm:cxn modelId="{47C71C68-16D9-449C-9938-C020B050802D}" type="presOf" srcId="{C552BF16-9069-4169-B5E8-2150609D7E50}" destId="{0373202D-FD83-4D53-8081-5ED9EA835140}" srcOrd="0" destOrd="0" presId="urn:microsoft.com/office/officeart/2005/8/layout/radial1"/>
    <dgm:cxn modelId="{DC15413F-5045-4DAF-854A-DD2C5724D441}" type="presOf" srcId="{B48C6C9F-AC67-423D-BAAE-D7E3B84D44DE}" destId="{63072D6E-3CD2-4B1A-887D-F4BB6D01FA17}" srcOrd="0" destOrd="0" presId="urn:microsoft.com/office/officeart/2005/8/layout/radial1"/>
    <dgm:cxn modelId="{3901749A-5D78-4980-BA41-24A5D2C2842D}" type="presOf" srcId="{06C9308B-AD46-41E2-A151-74BAE821993F}" destId="{D8D06F04-1792-43DF-817B-96D0D9DDAF21}" srcOrd="0" destOrd="0" presId="urn:microsoft.com/office/officeart/2005/8/layout/radial1"/>
    <dgm:cxn modelId="{844C2ADE-8714-49ED-AC53-9D2169198C4E}" type="presOf" srcId="{50813830-0467-445A-9B4A-1E80E70294D7}" destId="{C60119B1-658F-4921-9CA8-9FFA0CAE2232}" srcOrd="0" destOrd="0" presId="urn:microsoft.com/office/officeart/2005/8/layout/radial1"/>
    <dgm:cxn modelId="{942681A2-FB79-46DB-94F1-8D216F12D16A}" type="presOf" srcId="{3211068D-E92B-4236-B305-E0FFB748CDC8}" destId="{127CE202-5D1B-4D74-BF76-23950FB53C17}" srcOrd="0" destOrd="0" presId="urn:microsoft.com/office/officeart/2005/8/layout/radial1"/>
    <dgm:cxn modelId="{C2EFD748-A5BF-4844-8D7B-FFDFDA1FA2FC}" type="presOf" srcId="{B48C6C9F-AC67-423D-BAAE-D7E3B84D44DE}" destId="{D56F573B-5BDD-4F13-BBF4-FC0EF76380BE}" srcOrd="1" destOrd="0" presId="urn:microsoft.com/office/officeart/2005/8/layout/radial1"/>
    <dgm:cxn modelId="{ACCE6AF1-DD8D-4C81-89C6-B413A3322AFC}" type="presOf" srcId="{DBFD4EFE-6CA5-49EF-A909-8CB35EAA7A04}" destId="{F619E73C-3EF6-4155-BE0D-D8C5CC8D4BBC}" srcOrd="0" destOrd="0" presId="urn:microsoft.com/office/officeart/2005/8/layout/radial1"/>
    <dgm:cxn modelId="{E7F7AD2C-6D40-447F-9D32-988DCA75F9F0}" srcId="{06C9308B-AD46-41E2-A151-74BAE821993F}" destId="{C552BF16-9069-4169-B5E8-2150609D7E50}" srcOrd="0" destOrd="0" parTransId="{DF1700AF-8BBE-451D-AEB8-2090603F28E8}" sibTransId="{2128EB5B-352C-4887-BCE6-18E0092CB1DE}"/>
    <dgm:cxn modelId="{2501B664-EDD3-4B2D-AFBB-D0FAD75F85BA}" type="presParOf" srcId="{D8D06F04-1792-43DF-817B-96D0D9DDAF21}" destId="{0373202D-FD83-4D53-8081-5ED9EA835140}" srcOrd="0" destOrd="0" presId="urn:microsoft.com/office/officeart/2005/8/layout/radial1"/>
    <dgm:cxn modelId="{D1D6C28A-7B82-4847-A052-89B0B4826C7C}" type="presParOf" srcId="{D8D06F04-1792-43DF-817B-96D0D9DDAF21}" destId="{63072D6E-3CD2-4B1A-887D-F4BB6D01FA17}" srcOrd="1" destOrd="0" presId="urn:microsoft.com/office/officeart/2005/8/layout/radial1"/>
    <dgm:cxn modelId="{009BD9A2-B2C7-4152-8A65-43D92DBEA9D2}" type="presParOf" srcId="{63072D6E-3CD2-4B1A-887D-F4BB6D01FA17}" destId="{D56F573B-5BDD-4F13-BBF4-FC0EF76380BE}" srcOrd="0" destOrd="0" presId="urn:microsoft.com/office/officeart/2005/8/layout/radial1"/>
    <dgm:cxn modelId="{6EB581E3-A84C-4A16-A730-8E7D0D17F352}" type="presParOf" srcId="{D8D06F04-1792-43DF-817B-96D0D9DDAF21}" destId="{F619E73C-3EF6-4155-BE0D-D8C5CC8D4BBC}" srcOrd="2" destOrd="0" presId="urn:microsoft.com/office/officeart/2005/8/layout/radial1"/>
    <dgm:cxn modelId="{06E8F57A-3A2E-4D31-B84D-15B97840902E}" type="presParOf" srcId="{D8D06F04-1792-43DF-817B-96D0D9DDAF21}" destId="{127CE202-5D1B-4D74-BF76-23950FB53C17}" srcOrd="3" destOrd="0" presId="urn:microsoft.com/office/officeart/2005/8/layout/radial1"/>
    <dgm:cxn modelId="{FF05F9A3-B7E7-438F-A816-57BAF718B097}" type="presParOf" srcId="{127CE202-5D1B-4D74-BF76-23950FB53C17}" destId="{39CB9C7E-1D66-49F2-8B6B-694DCCC4F8BC}" srcOrd="0" destOrd="0" presId="urn:microsoft.com/office/officeart/2005/8/layout/radial1"/>
    <dgm:cxn modelId="{2348EF4B-9E3D-4929-A68A-3B2B286B9F0F}" type="presParOf" srcId="{D8D06F04-1792-43DF-817B-96D0D9DDAF21}" destId="{C60119B1-658F-4921-9CA8-9FFA0CAE2232}" srcOrd="4" destOrd="0" presId="urn:microsoft.com/office/officeart/2005/8/layout/radial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E000B-D580-4200-8C56-C7434F455195}" type="doc">
      <dgm:prSet loTypeId="urn:microsoft.com/office/officeart/2005/8/layout/radial1" loCatId="relationship" qsTypeId="urn:microsoft.com/office/officeart/2005/8/quickstyle/3d1" qsCatId="3D" csTypeId="urn:microsoft.com/office/officeart/2005/8/colors/accent6_2" csCatId="accent6" phldr="1"/>
      <dgm:spPr/>
      <dgm:t>
        <a:bodyPr/>
        <a:lstStyle/>
        <a:p>
          <a:endParaRPr lang="en-GB"/>
        </a:p>
      </dgm:t>
    </dgm:pt>
    <dgm:pt modelId="{8E8480AC-B3F4-4B17-82CB-1EB12D3FCB93}">
      <dgm:prSet phldrT="[Text]" custT="1"/>
      <dgm:spPr/>
      <dgm:t>
        <a:bodyPr/>
        <a:lstStyle/>
        <a:p>
          <a:r>
            <a:rPr lang="en-GB" sz="1200" b="1" dirty="0" smtClean="0"/>
            <a:t>Romantic relationships</a:t>
          </a:r>
          <a:endParaRPr lang="en-GB" sz="1200" b="1" dirty="0"/>
        </a:p>
      </dgm:t>
    </dgm:pt>
    <dgm:pt modelId="{F90E071B-346C-4706-B835-0FFADAC38605}" type="parTrans" cxnId="{6D98B0F9-3C9D-4A65-9082-241C37E6E3F5}">
      <dgm:prSet/>
      <dgm:spPr/>
      <dgm:t>
        <a:bodyPr/>
        <a:lstStyle/>
        <a:p>
          <a:endParaRPr lang="en-GB"/>
        </a:p>
      </dgm:t>
    </dgm:pt>
    <dgm:pt modelId="{0ADA34C6-D583-42F7-9867-1269272D7AC1}" type="sibTrans" cxnId="{6D98B0F9-3C9D-4A65-9082-241C37E6E3F5}">
      <dgm:prSet/>
      <dgm:spPr/>
      <dgm:t>
        <a:bodyPr/>
        <a:lstStyle/>
        <a:p>
          <a:endParaRPr lang="en-GB"/>
        </a:p>
      </dgm:t>
    </dgm:pt>
    <dgm:pt modelId="{62F738B6-1A8F-48BA-97F2-A68E4C1BBA91}">
      <dgm:prSet phldrT="[Text]"/>
      <dgm:spPr/>
      <dgm:t>
        <a:bodyPr/>
        <a:lstStyle/>
        <a:p>
          <a:r>
            <a:rPr lang="en-GB" b="1" dirty="0" smtClean="0"/>
            <a:t>Ideal man/woman</a:t>
          </a:r>
          <a:endParaRPr lang="en-GB" b="1" dirty="0"/>
        </a:p>
      </dgm:t>
    </dgm:pt>
    <dgm:pt modelId="{854224D2-B201-44A2-B738-333BAE593067}" type="parTrans" cxnId="{7131343D-1B8C-4029-8958-158A02651C97}">
      <dgm:prSet/>
      <dgm:spPr/>
      <dgm:t>
        <a:bodyPr/>
        <a:lstStyle/>
        <a:p>
          <a:endParaRPr lang="en-GB"/>
        </a:p>
      </dgm:t>
    </dgm:pt>
    <dgm:pt modelId="{07AACA28-2AAA-40AB-81EE-F0EE3779FD50}" type="sibTrans" cxnId="{7131343D-1B8C-4029-8958-158A02651C97}">
      <dgm:prSet/>
      <dgm:spPr/>
      <dgm:t>
        <a:bodyPr/>
        <a:lstStyle/>
        <a:p>
          <a:endParaRPr lang="en-GB"/>
        </a:p>
      </dgm:t>
    </dgm:pt>
    <dgm:pt modelId="{24CE92B3-7BC2-49CC-9AB2-D619E0B3C8F5}">
      <dgm:prSet phldrT="[Text]"/>
      <dgm:spPr/>
      <dgm:t>
        <a:bodyPr/>
        <a:lstStyle/>
        <a:p>
          <a:r>
            <a:rPr lang="en-GB" b="1" dirty="0" smtClean="0"/>
            <a:t>‘Mayor of the friend zone’</a:t>
          </a:r>
          <a:endParaRPr lang="en-GB" b="1" dirty="0"/>
        </a:p>
      </dgm:t>
    </dgm:pt>
    <dgm:pt modelId="{4D89CF83-CE30-49A6-9798-23204C52E2FB}" type="parTrans" cxnId="{FC35CCAB-1AD7-4FC1-BA6D-3776922436CA}">
      <dgm:prSet/>
      <dgm:spPr/>
      <dgm:t>
        <a:bodyPr/>
        <a:lstStyle/>
        <a:p>
          <a:endParaRPr lang="en-GB"/>
        </a:p>
      </dgm:t>
    </dgm:pt>
    <dgm:pt modelId="{0443D64D-C426-46F3-ADF5-16F8035163FD}" type="sibTrans" cxnId="{FC35CCAB-1AD7-4FC1-BA6D-3776922436CA}">
      <dgm:prSet/>
      <dgm:spPr/>
      <dgm:t>
        <a:bodyPr/>
        <a:lstStyle/>
        <a:p>
          <a:endParaRPr lang="en-GB"/>
        </a:p>
      </dgm:t>
    </dgm:pt>
    <dgm:pt modelId="{FCD49EC9-630A-4824-93AB-62E98B2138F1}" type="pres">
      <dgm:prSet presAssocID="{E5BE000B-D580-4200-8C56-C7434F455195}" presName="cycle" presStyleCnt="0">
        <dgm:presLayoutVars>
          <dgm:chMax val="1"/>
          <dgm:dir/>
          <dgm:animLvl val="ctr"/>
          <dgm:resizeHandles val="exact"/>
        </dgm:presLayoutVars>
      </dgm:prSet>
      <dgm:spPr/>
      <dgm:t>
        <a:bodyPr/>
        <a:lstStyle/>
        <a:p>
          <a:endParaRPr lang="en-GB"/>
        </a:p>
      </dgm:t>
    </dgm:pt>
    <dgm:pt modelId="{FB95D9E5-85D5-4027-8163-35848C0CFBAC}" type="pres">
      <dgm:prSet presAssocID="{8E8480AC-B3F4-4B17-82CB-1EB12D3FCB93}" presName="centerShape" presStyleLbl="node0" presStyleIdx="0" presStyleCnt="1" custScaleX="148745" custScaleY="140343" custLinFactNeighborX="2219" custLinFactNeighborY="-26351"/>
      <dgm:spPr/>
      <dgm:t>
        <a:bodyPr/>
        <a:lstStyle/>
        <a:p>
          <a:endParaRPr lang="en-GB"/>
        </a:p>
      </dgm:t>
    </dgm:pt>
    <dgm:pt modelId="{9B3E5B46-1F51-43DD-9B1A-9B76D3C1F7CB}" type="pres">
      <dgm:prSet presAssocID="{854224D2-B201-44A2-B738-333BAE593067}" presName="Name9" presStyleLbl="parChTrans1D2" presStyleIdx="0" presStyleCnt="2"/>
      <dgm:spPr/>
      <dgm:t>
        <a:bodyPr/>
        <a:lstStyle/>
        <a:p>
          <a:endParaRPr lang="en-GB"/>
        </a:p>
      </dgm:t>
    </dgm:pt>
    <dgm:pt modelId="{F51BF12C-5B2D-4CD1-8864-2E90F711A307}" type="pres">
      <dgm:prSet presAssocID="{854224D2-B201-44A2-B738-333BAE593067}" presName="connTx" presStyleLbl="parChTrans1D2" presStyleIdx="0" presStyleCnt="2"/>
      <dgm:spPr/>
      <dgm:t>
        <a:bodyPr/>
        <a:lstStyle/>
        <a:p>
          <a:endParaRPr lang="en-GB"/>
        </a:p>
      </dgm:t>
    </dgm:pt>
    <dgm:pt modelId="{7BE5D8A7-B944-4271-B25D-C5009C023D80}" type="pres">
      <dgm:prSet presAssocID="{62F738B6-1A8F-48BA-97F2-A68E4C1BBA91}" presName="node" presStyleLbl="node1" presStyleIdx="0" presStyleCnt="2" custScaleX="114504" custScaleY="113740" custRadScaleRad="109747" custRadScaleInc="-89387">
        <dgm:presLayoutVars>
          <dgm:bulletEnabled val="1"/>
        </dgm:presLayoutVars>
      </dgm:prSet>
      <dgm:spPr/>
      <dgm:t>
        <a:bodyPr/>
        <a:lstStyle/>
        <a:p>
          <a:endParaRPr lang="en-GB"/>
        </a:p>
      </dgm:t>
    </dgm:pt>
    <dgm:pt modelId="{6D969261-807A-4436-93FB-C2F02110085A}" type="pres">
      <dgm:prSet presAssocID="{4D89CF83-CE30-49A6-9798-23204C52E2FB}" presName="Name9" presStyleLbl="parChTrans1D2" presStyleIdx="1" presStyleCnt="2"/>
      <dgm:spPr/>
      <dgm:t>
        <a:bodyPr/>
        <a:lstStyle/>
        <a:p>
          <a:endParaRPr lang="en-GB"/>
        </a:p>
      </dgm:t>
    </dgm:pt>
    <dgm:pt modelId="{7834B5CF-9218-4BEB-AD39-CD4B0C4A705E}" type="pres">
      <dgm:prSet presAssocID="{4D89CF83-CE30-49A6-9798-23204C52E2FB}" presName="connTx" presStyleLbl="parChTrans1D2" presStyleIdx="1" presStyleCnt="2"/>
      <dgm:spPr/>
      <dgm:t>
        <a:bodyPr/>
        <a:lstStyle/>
        <a:p>
          <a:endParaRPr lang="en-GB"/>
        </a:p>
      </dgm:t>
    </dgm:pt>
    <dgm:pt modelId="{4E9AB926-5FFD-44C2-A92D-78E63787F055}" type="pres">
      <dgm:prSet presAssocID="{24CE92B3-7BC2-49CC-9AB2-D619E0B3C8F5}" presName="node" presStyleLbl="node1" presStyleIdx="1" presStyleCnt="2" custScaleX="122138" custScaleY="122139" custRadScaleRad="121339" custRadScaleInc="-108939">
        <dgm:presLayoutVars>
          <dgm:bulletEnabled val="1"/>
        </dgm:presLayoutVars>
      </dgm:prSet>
      <dgm:spPr/>
      <dgm:t>
        <a:bodyPr/>
        <a:lstStyle/>
        <a:p>
          <a:endParaRPr lang="en-GB"/>
        </a:p>
      </dgm:t>
    </dgm:pt>
  </dgm:ptLst>
  <dgm:cxnLst>
    <dgm:cxn modelId="{E23A37A7-B0DB-4D61-B0C2-4BB1E7E9D492}" type="presOf" srcId="{62F738B6-1A8F-48BA-97F2-A68E4C1BBA91}" destId="{7BE5D8A7-B944-4271-B25D-C5009C023D80}" srcOrd="0" destOrd="0" presId="urn:microsoft.com/office/officeart/2005/8/layout/radial1"/>
    <dgm:cxn modelId="{FC35CCAB-1AD7-4FC1-BA6D-3776922436CA}" srcId="{8E8480AC-B3F4-4B17-82CB-1EB12D3FCB93}" destId="{24CE92B3-7BC2-49CC-9AB2-D619E0B3C8F5}" srcOrd="1" destOrd="0" parTransId="{4D89CF83-CE30-49A6-9798-23204C52E2FB}" sibTransId="{0443D64D-C426-46F3-ADF5-16F8035163FD}"/>
    <dgm:cxn modelId="{430F4FDF-4829-4721-AFF7-A0B75CE7AB76}" type="presOf" srcId="{854224D2-B201-44A2-B738-333BAE593067}" destId="{9B3E5B46-1F51-43DD-9B1A-9B76D3C1F7CB}" srcOrd="0" destOrd="0" presId="urn:microsoft.com/office/officeart/2005/8/layout/radial1"/>
    <dgm:cxn modelId="{7131343D-1B8C-4029-8958-158A02651C97}" srcId="{8E8480AC-B3F4-4B17-82CB-1EB12D3FCB93}" destId="{62F738B6-1A8F-48BA-97F2-A68E4C1BBA91}" srcOrd="0" destOrd="0" parTransId="{854224D2-B201-44A2-B738-333BAE593067}" sibTransId="{07AACA28-2AAA-40AB-81EE-F0EE3779FD50}"/>
    <dgm:cxn modelId="{83180C64-5A3A-43A8-97F5-EF1BD8F2683B}" type="presOf" srcId="{4D89CF83-CE30-49A6-9798-23204C52E2FB}" destId="{7834B5CF-9218-4BEB-AD39-CD4B0C4A705E}" srcOrd="1" destOrd="0" presId="urn:microsoft.com/office/officeart/2005/8/layout/radial1"/>
    <dgm:cxn modelId="{6D98B0F9-3C9D-4A65-9082-241C37E6E3F5}" srcId="{E5BE000B-D580-4200-8C56-C7434F455195}" destId="{8E8480AC-B3F4-4B17-82CB-1EB12D3FCB93}" srcOrd="0" destOrd="0" parTransId="{F90E071B-346C-4706-B835-0FFADAC38605}" sibTransId="{0ADA34C6-D583-42F7-9867-1269272D7AC1}"/>
    <dgm:cxn modelId="{E1627369-2F07-4B02-9138-39480AB09DFC}" type="presOf" srcId="{4D89CF83-CE30-49A6-9798-23204C52E2FB}" destId="{6D969261-807A-4436-93FB-C2F02110085A}" srcOrd="0" destOrd="0" presId="urn:microsoft.com/office/officeart/2005/8/layout/radial1"/>
    <dgm:cxn modelId="{344F9A01-5EB5-4376-81B1-FD4481B60E2D}" type="presOf" srcId="{854224D2-B201-44A2-B738-333BAE593067}" destId="{F51BF12C-5B2D-4CD1-8864-2E90F711A307}" srcOrd="1" destOrd="0" presId="urn:microsoft.com/office/officeart/2005/8/layout/radial1"/>
    <dgm:cxn modelId="{A4538363-1752-4527-AAFC-10D381D6DA8B}" type="presOf" srcId="{8E8480AC-B3F4-4B17-82CB-1EB12D3FCB93}" destId="{FB95D9E5-85D5-4027-8163-35848C0CFBAC}" srcOrd="0" destOrd="0" presId="urn:microsoft.com/office/officeart/2005/8/layout/radial1"/>
    <dgm:cxn modelId="{CB2B6624-2496-42FC-98D9-7F5E32E165B3}" type="presOf" srcId="{E5BE000B-D580-4200-8C56-C7434F455195}" destId="{FCD49EC9-630A-4824-93AB-62E98B2138F1}" srcOrd="0" destOrd="0" presId="urn:microsoft.com/office/officeart/2005/8/layout/radial1"/>
    <dgm:cxn modelId="{64D0EC95-21CB-43AF-AA35-7B76450A950F}" type="presOf" srcId="{24CE92B3-7BC2-49CC-9AB2-D619E0B3C8F5}" destId="{4E9AB926-5FFD-44C2-A92D-78E63787F055}" srcOrd="0" destOrd="0" presId="urn:microsoft.com/office/officeart/2005/8/layout/radial1"/>
    <dgm:cxn modelId="{EDC243BC-C2F6-4A10-9C8F-C126FF96E41A}" type="presParOf" srcId="{FCD49EC9-630A-4824-93AB-62E98B2138F1}" destId="{FB95D9E5-85D5-4027-8163-35848C0CFBAC}" srcOrd="0" destOrd="0" presId="urn:microsoft.com/office/officeart/2005/8/layout/radial1"/>
    <dgm:cxn modelId="{739B8DCE-2BEC-4733-8228-87B73713C4A6}" type="presParOf" srcId="{FCD49EC9-630A-4824-93AB-62E98B2138F1}" destId="{9B3E5B46-1F51-43DD-9B1A-9B76D3C1F7CB}" srcOrd="1" destOrd="0" presId="urn:microsoft.com/office/officeart/2005/8/layout/radial1"/>
    <dgm:cxn modelId="{D9011606-D5CF-44F0-A169-C061C869A951}" type="presParOf" srcId="{9B3E5B46-1F51-43DD-9B1A-9B76D3C1F7CB}" destId="{F51BF12C-5B2D-4CD1-8864-2E90F711A307}" srcOrd="0" destOrd="0" presId="urn:microsoft.com/office/officeart/2005/8/layout/radial1"/>
    <dgm:cxn modelId="{DFE2DEB8-75F1-4459-A50E-DD8B5F818CB1}" type="presParOf" srcId="{FCD49EC9-630A-4824-93AB-62E98B2138F1}" destId="{7BE5D8A7-B944-4271-B25D-C5009C023D80}" srcOrd="2" destOrd="0" presId="urn:microsoft.com/office/officeart/2005/8/layout/radial1"/>
    <dgm:cxn modelId="{857E4B6C-CCF0-4203-945E-9E6099746E32}" type="presParOf" srcId="{FCD49EC9-630A-4824-93AB-62E98B2138F1}" destId="{6D969261-807A-4436-93FB-C2F02110085A}" srcOrd="3" destOrd="0" presId="urn:microsoft.com/office/officeart/2005/8/layout/radial1"/>
    <dgm:cxn modelId="{9C7CEF5D-F2EC-4B85-B5AC-88B080F27A28}" type="presParOf" srcId="{6D969261-807A-4436-93FB-C2F02110085A}" destId="{7834B5CF-9218-4BEB-AD39-CD4B0C4A705E}" srcOrd="0" destOrd="0" presId="urn:microsoft.com/office/officeart/2005/8/layout/radial1"/>
    <dgm:cxn modelId="{B415952C-29D0-418C-85C1-9475CDD81EF8}" type="presParOf" srcId="{FCD49EC9-630A-4824-93AB-62E98B2138F1}" destId="{4E9AB926-5FFD-44C2-A92D-78E63787F055}" srcOrd="4" destOrd="0" presId="urn:microsoft.com/office/officeart/2005/8/layout/radial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3202D-FD83-4D53-8081-5ED9EA835140}">
      <dsp:nvSpPr>
        <dsp:cNvPr id="0" name=""/>
        <dsp:cNvSpPr/>
      </dsp:nvSpPr>
      <dsp:spPr>
        <a:xfrm>
          <a:off x="342045" y="801"/>
          <a:ext cx="1350136" cy="129534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Appearance &amp; body image</a:t>
          </a:r>
          <a:endParaRPr lang="en-GB" sz="1400" b="1" kern="1200" dirty="0"/>
        </a:p>
      </dsp:txBody>
      <dsp:txXfrm>
        <a:off x="539768" y="190499"/>
        <a:ext cx="954690" cy="915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5F134-A2DE-4B57-9A77-E363C38A6D2B}">
      <dsp:nvSpPr>
        <dsp:cNvPr id="0" name=""/>
        <dsp:cNvSpPr/>
      </dsp:nvSpPr>
      <dsp:spPr>
        <a:xfrm>
          <a:off x="-265214" y="83535"/>
          <a:ext cx="1682556" cy="16364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‘Being a big person in a little body’ Confidence &amp; self-esteem</a:t>
          </a:r>
          <a:endParaRPr lang="en-GB" sz="1400" b="1" kern="1200" dirty="0"/>
        </a:p>
      </dsp:txBody>
      <dsp:txXfrm>
        <a:off x="-18809" y="323189"/>
        <a:ext cx="1189746" cy="1157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D9E5-85D5-4027-8163-35848C0CFBAC}">
      <dsp:nvSpPr>
        <dsp:cNvPr id="0" name=""/>
        <dsp:cNvSpPr/>
      </dsp:nvSpPr>
      <dsp:spPr>
        <a:xfrm>
          <a:off x="-54589" y="0"/>
          <a:ext cx="1621346" cy="152043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Romantic relationships</a:t>
          </a:r>
          <a:endParaRPr lang="en-GB" sz="1600" b="1" kern="1200" dirty="0"/>
        </a:p>
      </dsp:txBody>
      <dsp:txXfrm>
        <a:off x="182852" y="222663"/>
        <a:ext cx="1146464" cy="1075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27E7-73DB-4100-8EF0-D11D26062540}">
      <dsp:nvSpPr>
        <dsp:cNvPr id="0" name=""/>
        <dsp:cNvSpPr/>
      </dsp:nvSpPr>
      <dsp:spPr>
        <a:xfrm>
          <a:off x="118538" y="129"/>
          <a:ext cx="1419107" cy="148148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u="none" kern="1200" dirty="0" smtClean="0"/>
            <a:t>Resilience</a:t>
          </a:r>
          <a:endParaRPr lang="en-GB" sz="1800" b="1" u="none" kern="1200" dirty="0"/>
        </a:p>
      </dsp:txBody>
      <dsp:txXfrm>
        <a:off x="326361" y="217088"/>
        <a:ext cx="1003461" cy="1047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3202D-FD83-4D53-8081-5ED9EA835140}">
      <dsp:nvSpPr>
        <dsp:cNvPr id="0" name=""/>
        <dsp:cNvSpPr/>
      </dsp:nvSpPr>
      <dsp:spPr>
        <a:xfrm>
          <a:off x="1656181" y="1378895"/>
          <a:ext cx="1296145" cy="114140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Appearance &amp; body image</a:t>
          </a:r>
          <a:endParaRPr lang="en-GB" sz="1200" b="1" kern="1200" dirty="0"/>
        </a:p>
      </dsp:txBody>
      <dsp:txXfrm>
        <a:off x="1845997" y="1546050"/>
        <a:ext cx="916513" cy="807094"/>
      </dsp:txXfrm>
    </dsp:sp>
    <dsp:sp modelId="{63072D6E-3CD2-4B1A-887D-F4BB6D01FA17}">
      <dsp:nvSpPr>
        <dsp:cNvPr id="0" name=""/>
        <dsp:cNvSpPr/>
      </dsp:nvSpPr>
      <dsp:spPr>
        <a:xfrm rot="11625829">
          <a:off x="1533685" y="1764421"/>
          <a:ext cx="148330" cy="29179"/>
        </a:xfrm>
        <a:custGeom>
          <a:avLst/>
          <a:gdLst/>
          <a:ahLst/>
          <a:cxnLst/>
          <a:rect l="0" t="0" r="0" b="0"/>
          <a:pathLst>
            <a:path>
              <a:moveTo>
                <a:pt x="0" y="14589"/>
              </a:moveTo>
              <a:lnTo>
                <a:pt x="148330" y="1458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604142" y="1775302"/>
        <a:ext cx="7416" cy="7416"/>
      </dsp:txXfrm>
    </dsp:sp>
    <dsp:sp modelId="{F619E73C-3EF6-4155-BE0D-D8C5CC8D4BBC}">
      <dsp:nvSpPr>
        <dsp:cNvPr id="0" name=""/>
        <dsp:cNvSpPr/>
      </dsp:nvSpPr>
      <dsp:spPr>
        <a:xfrm>
          <a:off x="504056" y="1113434"/>
          <a:ext cx="1046787" cy="104681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Bits I don’t like</a:t>
          </a:r>
          <a:endParaRPr lang="en-GB" sz="1200" b="1" kern="1200" dirty="0"/>
        </a:p>
      </dsp:txBody>
      <dsp:txXfrm>
        <a:off x="657354" y="1266736"/>
        <a:ext cx="740191" cy="740206"/>
      </dsp:txXfrm>
    </dsp:sp>
    <dsp:sp modelId="{127CE202-5D1B-4D74-BF76-23950FB53C17}">
      <dsp:nvSpPr>
        <dsp:cNvPr id="0" name=""/>
        <dsp:cNvSpPr/>
      </dsp:nvSpPr>
      <dsp:spPr>
        <a:xfrm rot="21027378">
          <a:off x="2939184" y="1808289"/>
          <a:ext cx="237557" cy="29179"/>
        </a:xfrm>
        <a:custGeom>
          <a:avLst/>
          <a:gdLst/>
          <a:ahLst/>
          <a:cxnLst/>
          <a:rect l="0" t="0" r="0" b="0"/>
          <a:pathLst>
            <a:path>
              <a:moveTo>
                <a:pt x="0" y="14589"/>
              </a:moveTo>
              <a:lnTo>
                <a:pt x="237557" y="1458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52024" y="1816940"/>
        <a:ext cx="11877" cy="11877"/>
      </dsp:txXfrm>
    </dsp:sp>
    <dsp:sp modelId="{C60119B1-658F-4921-9CA8-9FFA0CAE2232}">
      <dsp:nvSpPr>
        <dsp:cNvPr id="0" name=""/>
        <dsp:cNvSpPr/>
      </dsp:nvSpPr>
      <dsp:spPr>
        <a:xfrm>
          <a:off x="3168349" y="1206901"/>
          <a:ext cx="1008121" cy="102534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‘Symmetry’s a good thing’</a:t>
          </a:r>
          <a:endParaRPr lang="en-GB" sz="1000" b="1" kern="1200" dirty="0"/>
        </a:p>
      </dsp:txBody>
      <dsp:txXfrm>
        <a:off x="3315985" y="1357059"/>
        <a:ext cx="712849" cy="725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D9E5-85D5-4027-8163-35848C0CFBAC}">
      <dsp:nvSpPr>
        <dsp:cNvPr id="0" name=""/>
        <dsp:cNvSpPr/>
      </dsp:nvSpPr>
      <dsp:spPr>
        <a:xfrm>
          <a:off x="1693229" y="385235"/>
          <a:ext cx="1403116" cy="132385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Romantic relationships</a:t>
          </a:r>
          <a:endParaRPr lang="en-GB" sz="1200" b="1" kern="1200" dirty="0"/>
        </a:p>
      </dsp:txBody>
      <dsp:txXfrm>
        <a:off x="1898711" y="579110"/>
        <a:ext cx="992152" cy="936109"/>
      </dsp:txXfrm>
    </dsp:sp>
    <dsp:sp modelId="{9B3E5B46-1F51-43DD-9B1A-9B76D3C1F7CB}">
      <dsp:nvSpPr>
        <dsp:cNvPr id="0" name=""/>
        <dsp:cNvSpPr/>
      </dsp:nvSpPr>
      <dsp:spPr>
        <a:xfrm rot="9778712">
          <a:off x="1522043" y="1264059"/>
          <a:ext cx="210034" cy="36276"/>
        </a:xfrm>
        <a:custGeom>
          <a:avLst/>
          <a:gdLst/>
          <a:ahLst/>
          <a:cxnLst/>
          <a:rect l="0" t="0" r="0" b="0"/>
          <a:pathLst>
            <a:path>
              <a:moveTo>
                <a:pt x="0" y="18138"/>
              </a:moveTo>
              <a:lnTo>
                <a:pt x="210034" y="18138"/>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621809" y="1276947"/>
        <a:ext cx="10501" cy="10501"/>
      </dsp:txXfrm>
    </dsp:sp>
    <dsp:sp modelId="{7BE5D8A7-B944-4271-B25D-C5009C023D80}">
      <dsp:nvSpPr>
        <dsp:cNvPr id="0" name=""/>
        <dsp:cNvSpPr/>
      </dsp:nvSpPr>
      <dsp:spPr>
        <a:xfrm>
          <a:off x="470479" y="934483"/>
          <a:ext cx="1080119" cy="107291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Ideal man/woman</a:t>
          </a:r>
          <a:endParaRPr lang="en-GB" sz="1000" b="1" kern="1200" dirty="0"/>
        </a:p>
      </dsp:txBody>
      <dsp:txXfrm>
        <a:off x="628659" y="1091607"/>
        <a:ext cx="763759" cy="758664"/>
      </dsp:txXfrm>
    </dsp:sp>
    <dsp:sp modelId="{6D969261-807A-4436-93FB-C2F02110085A}">
      <dsp:nvSpPr>
        <dsp:cNvPr id="0" name=""/>
        <dsp:cNvSpPr/>
      </dsp:nvSpPr>
      <dsp:spPr>
        <a:xfrm rot="1029371">
          <a:off x="3056801" y="1266425"/>
          <a:ext cx="213953" cy="36276"/>
        </a:xfrm>
        <a:custGeom>
          <a:avLst/>
          <a:gdLst/>
          <a:ahLst/>
          <a:cxnLst/>
          <a:rect l="0" t="0" r="0" b="0"/>
          <a:pathLst>
            <a:path>
              <a:moveTo>
                <a:pt x="0" y="18138"/>
              </a:moveTo>
              <a:lnTo>
                <a:pt x="213953" y="18138"/>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58429" y="1279215"/>
        <a:ext cx="10697" cy="10697"/>
      </dsp:txXfrm>
    </dsp:sp>
    <dsp:sp modelId="{4E9AB926-5FFD-44C2-A92D-78E63787F055}">
      <dsp:nvSpPr>
        <dsp:cNvPr id="0" name=""/>
        <dsp:cNvSpPr/>
      </dsp:nvSpPr>
      <dsp:spPr>
        <a:xfrm>
          <a:off x="3240362" y="909975"/>
          <a:ext cx="1152131" cy="115214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t>‘Mayor of the friend zone’</a:t>
          </a:r>
          <a:endParaRPr lang="en-GB" sz="1000" b="1" kern="1200" dirty="0"/>
        </a:p>
      </dsp:txBody>
      <dsp:txXfrm>
        <a:off x="3409088" y="1078702"/>
        <a:ext cx="814679" cy="81468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7FAD9-3454-4C98-96AC-36E52B58C6CD}" type="datetimeFigureOut">
              <a:rPr lang="en-GB" smtClean="0"/>
              <a:pPr/>
              <a:t>27/06/2016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60DD2-D931-4C5A-8025-1776020E877C}" type="slidenum">
              <a:rPr lang="en-GB" smtClean="0"/>
              <a:pPr/>
              <a:t>‹#›</a:t>
            </a:fld>
            <a:endParaRPr lang="en-GB"/>
          </a:p>
        </p:txBody>
      </p:sp>
    </p:spTree>
    <p:extLst>
      <p:ext uri="{BB962C8B-B14F-4D97-AF65-F5344CB8AC3E}">
        <p14:creationId xmlns:p14="http://schemas.microsoft.com/office/powerpoint/2010/main" val="82734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3560DD2-D931-4C5A-8025-1776020E877C}" type="slidenum">
              <a:rPr lang="en-GB" smtClean="0"/>
              <a:pPr/>
              <a:t>1</a:t>
            </a:fld>
            <a:endParaRPr lang="en-GB"/>
          </a:p>
        </p:txBody>
      </p:sp>
    </p:spTree>
    <p:extLst>
      <p:ext uri="{BB962C8B-B14F-4D97-AF65-F5344CB8AC3E}">
        <p14:creationId xmlns:p14="http://schemas.microsoft.com/office/powerpoint/2010/main" val="6552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increasingly living in a society that values appearance and anyone that differs from the ‘norm’ or what is culturally defined as ‘attractive’ can experience psychological distress based on others reactions and perceptions as well as their own (</a:t>
            </a:r>
            <a:r>
              <a:rPr lang="en-GB" dirty="0" smtClean="0">
                <a:hlinkClick r:id="" action="ppaction://hlinkfile" tooltip="Harcourt, 2012 #215"/>
              </a:rPr>
              <a:t>Harcourt and Rumsey, 2012</a:t>
            </a:r>
            <a:r>
              <a:rPr lang="en-GB" dirty="0" smtClean="0"/>
              <a:t>).</a:t>
            </a:r>
          </a:p>
          <a:p>
            <a:endParaRPr lang="en-GB" dirty="0" smtClean="0">
              <a:hlinkClick r:id="" action="ppaction://hlinkfile" tooltip="Harcourt, 2012 #215"/>
            </a:endParaRPr>
          </a:p>
          <a:p>
            <a:r>
              <a:rPr lang="en-GB" dirty="0" smtClean="0">
                <a:hlinkClick r:id="" action="ppaction://hlinkfile" tooltip="Harcourt, 2012 #215"/>
              </a:rPr>
              <a:t>Harcourt and Rumsey (2012)</a:t>
            </a:r>
            <a:r>
              <a:rPr lang="en-GB" dirty="0" smtClean="0"/>
              <a:t> found that a significant amount of people with a visible difference experienced negative emotions like self-consciousness, anxiety and depression, negative evaluation of self, low self-esteem and difficulties in social situations. However, many people seem to cope effectively with the challenges of looking differently (ibid). </a:t>
            </a:r>
          </a:p>
          <a:p>
            <a:endParaRPr lang="en-GB" dirty="0" smtClean="0"/>
          </a:p>
          <a:p>
            <a:r>
              <a:rPr lang="en-GB" dirty="0" smtClean="0"/>
              <a:t>In a study of 458 participants with a visible difference, </a:t>
            </a:r>
            <a:r>
              <a:rPr lang="en-GB" dirty="0" smtClean="0">
                <a:hlinkClick r:id="" action="ppaction://hlinkfile" tooltip="Rumsey, 2004 #217"/>
              </a:rPr>
              <a:t>Rumsey et al. (2004)</a:t>
            </a:r>
            <a:r>
              <a:rPr lang="en-GB" dirty="0" smtClean="0"/>
              <a:t>, found importantly that the severity of the difference was not related to the amount of psychological distress experienced. It appears that negative emotions and poor adjustment are not just related to the experience of others around the person, but on how that person perceives and copes with this visible difference, so skills like resilience and coping skills are important (</a:t>
            </a:r>
            <a:r>
              <a:rPr lang="en-GB" dirty="0" smtClean="0">
                <a:hlinkClick r:id="" action="ppaction://hlinkfile" tooltip="Harcourt, 2012 #215"/>
              </a:rPr>
              <a:t>Harcourt and Rumsey, 2012</a:t>
            </a:r>
            <a:r>
              <a:rPr lang="en-GB" dirty="0" smtClean="0"/>
              <a:t>). </a:t>
            </a:r>
          </a:p>
          <a:p>
            <a:endParaRPr lang="en-GB" dirty="0"/>
          </a:p>
        </p:txBody>
      </p:sp>
      <p:sp>
        <p:nvSpPr>
          <p:cNvPr id="4" name="Slide Number Placeholder 3"/>
          <p:cNvSpPr>
            <a:spLocks noGrp="1"/>
          </p:cNvSpPr>
          <p:nvPr>
            <p:ph type="sldNum" sz="quarter" idx="10"/>
          </p:nvPr>
        </p:nvSpPr>
        <p:spPr/>
        <p:txBody>
          <a:bodyPr/>
          <a:lstStyle/>
          <a:p>
            <a:fld id="{F3560DD2-D931-4C5A-8025-1776020E877C}" type="slidenum">
              <a:rPr lang="en-GB" smtClean="0"/>
              <a:pPr/>
              <a:t>5</a:t>
            </a:fld>
            <a:endParaRPr lang="en-GB"/>
          </a:p>
        </p:txBody>
      </p:sp>
    </p:spTree>
    <p:extLst>
      <p:ext uri="{BB962C8B-B14F-4D97-AF65-F5344CB8AC3E}">
        <p14:creationId xmlns:p14="http://schemas.microsoft.com/office/powerpoint/2010/main" val="176391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63F5B5-08B1-4109-9077-6796D99D2755}" type="datetime1">
              <a:rPr lang="en-GB" smtClean="0"/>
              <a:pPr/>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B0BD93-8C82-42DC-AB93-7CF47D6CA994}" type="datetime1">
              <a:rPr lang="en-GB" smtClean="0"/>
              <a:pPr/>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78CE4D-A484-400E-B146-9FA087B3349F}" type="datetime1">
              <a:rPr lang="en-GB" smtClean="0"/>
              <a:pPr/>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9FF90-9E22-48BE-A453-9FF0A323163A}" type="datetime1">
              <a:rPr lang="en-GB" smtClean="0"/>
              <a:pPr/>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1B8F7-BE63-4475-B0FB-42545C23EAE6}" type="datetime1">
              <a:rPr lang="en-GB" smtClean="0"/>
              <a:pPr/>
              <a:t>27/06/2016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F18ED2-B635-409C-8FE4-7BE4EE8BD9DA}" type="datetime1">
              <a:rPr lang="en-GB" smtClean="0"/>
              <a:pPr/>
              <a:t>27/06/2016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A02033-F1A5-470B-968B-DCF1029ADB6F}" type="datetime1">
              <a:rPr lang="en-GB" smtClean="0"/>
              <a:pPr/>
              <a:t>27/06/2016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77B45B-03EA-44C0-B850-1924E81C769A}" type="datetime1">
              <a:rPr lang="en-GB" smtClean="0"/>
              <a:pPr/>
              <a:t>27/06/2016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E0837-2C1E-461F-9FE1-18277FC189F4}" type="datetime1">
              <a:rPr lang="en-GB" smtClean="0"/>
              <a:pPr/>
              <a:t>27/06/2016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76E9E-99DF-4DD1-B20D-D22B1393280D}" type="datetime1">
              <a:rPr lang="en-GB" smtClean="0"/>
              <a:pPr/>
              <a:t>27/06/2016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E356C-B3AD-495A-8DD9-3EF7B0A26719}" type="datetime1">
              <a:rPr lang="en-GB" smtClean="0"/>
              <a:pPr/>
              <a:t>27/06/2016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A5B5B-0B86-478A-8F82-7375219CF62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68FEA-E4A5-4951-BEFE-D31578C340E6}" type="datetime1">
              <a:rPr lang="en-GB" smtClean="0"/>
              <a:pPr/>
              <a:t>27/06/2016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A5B5B-0B86-478A-8F82-7375219CF62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1.pn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image" Target="../media/image1.png"/><Relationship Id="rId26" Type="http://schemas.openxmlformats.org/officeDocument/2006/relationships/diagramQuickStyle" Target="../diagrams/quickStyle9.xml"/><Relationship Id="rId3" Type="http://schemas.openxmlformats.org/officeDocument/2006/relationships/diagramLayout" Target="../diagrams/layout5.xml"/><Relationship Id="rId21" Type="http://schemas.openxmlformats.org/officeDocument/2006/relationships/diagramQuickStyle" Target="../diagrams/quickStyle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image" Target="../media/image2.png"/><Relationship Id="rId25" Type="http://schemas.openxmlformats.org/officeDocument/2006/relationships/diagramLayout" Target="../diagrams/layout9.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Data" Target="../diagrams/data9.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microsoft.com/office/2007/relationships/diagramDrawing" Target="../diagrams/drawing8.xml"/><Relationship Id="rId28" Type="http://schemas.microsoft.com/office/2007/relationships/diagramDrawing" Target="../diagrams/drawing9.xml"/><Relationship Id="rId10" Type="http://schemas.openxmlformats.org/officeDocument/2006/relationships/diagramColors" Target="../diagrams/colors6.xml"/><Relationship Id="rId19" Type="http://schemas.openxmlformats.org/officeDocument/2006/relationships/diagramData" Target="../diagrams/data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Colors" Target="../diagrams/colors8.xml"/><Relationship Id="rId27"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solidFill>
                  <a:srgbClr val="002060"/>
                </a:solidFill>
              </a:rPr>
              <a:t>Living with Russell-Silver syndrome: falling short?</a:t>
            </a:r>
            <a:endParaRPr lang="en-GB" b="1"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5436096" y="332656"/>
            <a:ext cx="3352800" cy="581025"/>
          </a:xfrm>
          <a:prstGeom prst="rect">
            <a:avLst/>
          </a:prstGeom>
          <a:noFill/>
          <a:ln w="9525">
            <a:noFill/>
            <a:miter lim="800000"/>
            <a:headEnd/>
            <a:tailEnd/>
          </a:ln>
        </p:spPr>
      </p:pic>
      <p:sp>
        <p:nvSpPr>
          <p:cNvPr id="4" name="Rectangle 3"/>
          <p:cNvSpPr/>
          <p:nvPr/>
        </p:nvSpPr>
        <p:spPr>
          <a:xfrm rot="16200000">
            <a:off x="-4126260" y="4126260"/>
            <a:ext cx="8828584"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88024" y="5805264"/>
            <a:ext cx="4248472" cy="646331"/>
          </a:xfrm>
          <a:prstGeom prst="rect">
            <a:avLst/>
          </a:prstGeom>
          <a:noFill/>
        </p:spPr>
        <p:txBody>
          <a:bodyPr wrap="square" rtlCol="0">
            <a:spAutoFit/>
          </a:bodyPr>
          <a:lstStyle/>
          <a:p>
            <a:pPr algn="r"/>
            <a:r>
              <a:rPr lang="en-GB" b="1" dirty="0" smtClean="0">
                <a:solidFill>
                  <a:srgbClr val="002060"/>
                </a:solidFill>
              </a:rPr>
              <a:t>Lisa Ballard</a:t>
            </a:r>
          </a:p>
          <a:p>
            <a:pPr algn="r"/>
            <a:r>
              <a:rPr lang="en-GB" b="1" dirty="0" smtClean="0">
                <a:solidFill>
                  <a:srgbClr val="002060"/>
                </a:solidFill>
              </a:rPr>
              <a:t>Health Psychologist in Training</a:t>
            </a:r>
            <a:endParaRPr lang="en-GB" b="1" dirty="0">
              <a:solidFill>
                <a:srgbClr val="002060"/>
              </a:solidFill>
            </a:endParaRPr>
          </a:p>
        </p:txBody>
      </p:sp>
      <p:pic>
        <p:nvPicPr>
          <p:cNvPr id="6" name="Picture 5" descr="uwe-logo.png"/>
          <p:cNvPicPr>
            <a:picLocks noChangeAspect="1"/>
          </p:cNvPicPr>
          <p:nvPr/>
        </p:nvPicPr>
        <p:blipFill>
          <a:blip r:embed="rId4" cstate="print"/>
          <a:stretch>
            <a:fillRect/>
          </a:stretch>
        </p:blipFill>
        <p:spPr>
          <a:xfrm>
            <a:off x="827584" y="188640"/>
            <a:ext cx="1656184" cy="649895"/>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00" y="5634186"/>
            <a:ext cx="18669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9792" y="6156012"/>
            <a:ext cx="1152128" cy="369332"/>
          </a:xfrm>
          <a:prstGeom prst="rect">
            <a:avLst/>
          </a:prstGeom>
          <a:noFill/>
        </p:spPr>
        <p:txBody>
          <a:bodyPr wrap="square" rtlCol="0">
            <a:spAutoFit/>
          </a:bodyPr>
          <a:lstStyle/>
          <a:p>
            <a:r>
              <a:rPr lang="en-GB" i="1" dirty="0" err="1" smtClean="0">
                <a:solidFill>
                  <a:schemeClr val="tx2"/>
                </a:solidFill>
              </a:rPr>
              <a:t>RfPB</a:t>
            </a:r>
            <a:endParaRPr lang="en-GB" i="1" dirty="0">
              <a:solidFill>
                <a:schemeClr val="tx2"/>
              </a:solidFill>
            </a:endParaRPr>
          </a:p>
        </p:txBody>
      </p:sp>
      <p:sp>
        <p:nvSpPr>
          <p:cNvPr id="10" name="TextBox 9"/>
          <p:cNvSpPr txBox="1"/>
          <p:nvPr/>
        </p:nvSpPr>
        <p:spPr>
          <a:xfrm>
            <a:off x="904900" y="5264854"/>
            <a:ext cx="1152128" cy="369332"/>
          </a:xfrm>
          <a:prstGeom prst="rect">
            <a:avLst/>
          </a:prstGeom>
          <a:noFill/>
        </p:spPr>
        <p:txBody>
          <a:bodyPr wrap="square" rtlCol="0">
            <a:spAutoFit/>
          </a:bodyPr>
          <a:lstStyle/>
          <a:p>
            <a:r>
              <a:rPr lang="en-GB" i="1" dirty="0" smtClean="0">
                <a:solidFill>
                  <a:schemeClr val="tx2"/>
                </a:solidFill>
              </a:rPr>
              <a:t>Funded by</a:t>
            </a:r>
            <a:endParaRPr lang="en-GB" i="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13" name="Content Placeholder 12"/>
          <p:cNvSpPr>
            <a:spLocks noGrp="1"/>
          </p:cNvSpPr>
          <p:nvPr>
            <p:ph idx="1"/>
          </p:nvPr>
        </p:nvSpPr>
        <p:spPr>
          <a:xfrm>
            <a:off x="734888" y="1484784"/>
            <a:ext cx="8229600" cy="4525963"/>
          </a:xfrm>
        </p:spPr>
        <p:txBody>
          <a:bodyPr/>
          <a:lstStyle/>
          <a:p>
            <a:pPr marL="0" lvl="0" indent="0">
              <a:buNone/>
            </a:pPr>
            <a:r>
              <a:rPr lang="en-GB" b="1" dirty="0" smtClean="0">
                <a:solidFill>
                  <a:srgbClr val="002060"/>
                </a:solidFill>
              </a:rPr>
              <a:t>’Symmetry’s a good thing’</a:t>
            </a:r>
          </a:p>
          <a:p>
            <a:endParaRPr lang="en-GB" dirty="0"/>
          </a:p>
        </p:txBody>
      </p:sp>
      <p:sp>
        <p:nvSpPr>
          <p:cNvPr id="14" name="Content Placeholder 8"/>
          <p:cNvSpPr txBox="1">
            <a:spLocks/>
          </p:cNvSpPr>
          <p:nvPr/>
        </p:nvSpPr>
        <p:spPr>
          <a:xfrm>
            <a:off x="734888" y="234888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err="1" smtClean="0">
                <a:ln>
                  <a:noFill/>
                </a:ln>
                <a:solidFill>
                  <a:srgbClr val="002060"/>
                </a:solidFill>
                <a:effectLst/>
                <a:uLnTx/>
                <a:uFillTx/>
                <a:latin typeface="+mn-lt"/>
                <a:ea typeface="+mn-ea"/>
                <a:cs typeface="+mn-cs"/>
              </a:rPr>
              <a:t>Oli</a:t>
            </a:r>
            <a:r>
              <a:rPr kumimoji="0" lang="en-GB" sz="3200" b="1" i="0" u="none" strike="noStrike" kern="1200" cap="none" spc="0" normalizeH="0" baseline="0" noProof="0" dirty="0" smtClean="0">
                <a:ln>
                  <a:noFill/>
                </a:ln>
                <a:solidFill>
                  <a:srgbClr val="002060"/>
                </a:solidFill>
                <a:effectLst/>
                <a:uLnTx/>
                <a:uFillTx/>
                <a:latin typeface="+mn-lt"/>
                <a:ea typeface="+mn-ea"/>
                <a:cs typeface="+mn-cs"/>
              </a:rPr>
              <a:t> (5’1”, 39 years old)</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rgbClr val="002060"/>
                </a:solidFill>
                <a:effectLst/>
                <a:uLnTx/>
                <a:uFillTx/>
                <a:latin typeface="+mn-lt"/>
                <a:ea typeface="+mn-ea"/>
                <a:cs typeface="+mn-cs"/>
              </a:rPr>
              <a:t>‘</a:t>
            </a:r>
            <a:r>
              <a:rPr kumimoji="0" lang="en-GB" sz="3200" b="0" i="1" u="none" strike="noStrike" kern="1200" cap="none" spc="0" normalizeH="0" baseline="0" noProof="0" dirty="0" smtClean="0">
                <a:ln>
                  <a:noFill/>
                </a:ln>
                <a:solidFill>
                  <a:srgbClr val="002060"/>
                </a:solidFill>
                <a:effectLst/>
                <a:uLnTx/>
                <a:uFillTx/>
                <a:latin typeface="+mn-lt"/>
                <a:ea typeface="+mn-ea"/>
                <a:cs typeface="+mn-cs"/>
              </a:rPr>
              <a:t>Symmetry’s a good thing, it always has been.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1" u="none" strike="noStrike" kern="1200" cap="none" spc="0" normalizeH="0" baseline="0" noProof="0" dirty="0" smtClean="0">
                <a:ln>
                  <a:noFill/>
                </a:ln>
                <a:solidFill>
                  <a:srgbClr val="002060"/>
                </a:solidFill>
                <a:effectLst/>
                <a:uLnTx/>
                <a:uFillTx/>
                <a:latin typeface="+mn-lt"/>
                <a:ea typeface="+mn-ea"/>
                <a:cs typeface="+mn-cs"/>
              </a:rPr>
              <a:t>It’s the standard in</a:t>
            </a:r>
            <a:r>
              <a:rPr kumimoji="0" lang="en-GB" sz="3200" b="0" i="1" u="none" strike="noStrike" kern="1200" cap="none" spc="0" normalizeH="0" noProof="0" dirty="0" smtClean="0">
                <a:ln>
                  <a:noFill/>
                </a:ln>
                <a:solidFill>
                  <a:srgbClr val="002060"/>
                </a:solidFill>
                <a:effectLst/>
                <a:uLnTx/>
                <a:uFillTx/>
                <a:latin typeface="+mn-lt"/>
                <a:ea typeface="+mn-ea"/>
                <a:cs typeface="+mn-cs"/>
              </a:rPr>
              <a:t> </a:t>
            </a:r>
            <a:r>
              <a:rPr kumimoji="0" lang="en-GB" sz="3200" b="0" i="1" u="none" strike="noStrike" kern="1200" cap="none" spc="0" normalizeH="0" baseline="0" noProof="0" dirty="0" smtClean="0">
                <a:ln>
                  <a:noFill/>
                </a:ln>
                <a:solidFill>
                  <a:srgbClr val="002060"/>
                </a:solidFill>
                <a:effectLst/>
                <a:uLnTx/>
                <a:uFillTx/>
                <a:latin typeface="+mn-lt"/>
                <a:ea typeface="+mn-ea"/>
                <a:cs typeface="+mn-cs"/>
              </a:rPr>
              <a:t>everything else [...] that’s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1" u="none" strike="noStrike" kern="1200" cap="none" spc="0" normalizeH="0" baseline="0" noProof="0" dirty="0" smtClean="0">
                <a:ln>
                  <a:noFill/>
                </a:ln>
                <a:solidFill>
                  <a:srgbClr val="002060"/>
                </a:solidFill>
                <a:effectLst/>
                <a:uLnTx/>
                <a:uFillTx/>
                <a:latin typeface="+mn-lt"/>
                <a:ea typeface="+mn-ea"/>
                <a:cs typeface="+mn-cs"/>
              </a:rPr>
              <a:t>actually a big problem and people notice and</a:t>
            </a:r>
            <a:endParaRPr lang="en-GB" sz="3200" i="1" dirty="0">
              <a:solidFill>
                <a:srgbClr val="002060"/>
              </a:solidFill>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1" u="none" strike="noStrike" kern="1200" cap="none" spc="0" normalizeH="0" noProof="0" dirty="0" smtClean="0">
                <a:ln>
                  <a:noFill/>
                </a:ln>
                <a:solidFill>
                  <a:srgbClr val="002060"/>
                </a:solidFill>
                <a:effectLst/>
                <a:uLnTx/>
                <a:uFillTx/>
                <a:latin typeface="+mn-lt"/>
                <a:ea typeface="+mn-ea"/>
                <a:cs typeface="+mn-cs"/>
              </a:rPr>
              <a:t>t</a:t>
            </a:r>
            <a:r>
              <a:rPr kumimoji="0" lang="en-GB" sz="3200" b="0" i="1" u="none" strike="noStrike" kern="1200" cap="none" spc="0" normalizeH="0" baseline="0" noProof="0" dirty="0" smtClean="0">
                <a:ln>
                  <a:noFill/>
                </a:ln>
                <a:solidFill>
                  <a:srgbClr val="002060"/>
                </a:solidFill>
                <a:effectLst/>
                <a:uLnTx/>
                <a:uFillTx/>
                <a:latin typeface="+mn-lt"/>
                <a:ea typeface="+mn-ea"/>
                <a:cs typeface="+mn-cs"/>
              </a:rPr>
              <a:t>hat, in my later teen years really got to me, 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1" u="none" strike="noStrike" kern="1200" cap="none" spc="0" normalizeH="0" baseline="0" noProof="0" dirty="0" smtClean="0">
                <a:ln>
                  <a:noFill/>
                </a:ln>
                <a:solidFill>
                  <a:srgbClr val="002060"/>
                </a:solidFill>
                <a:effectLst/>
                <a:uLnTx/>
                <a:uFillTx/>
                <a:latin typeface="+mn-lt"/>
                <a:ea typeface="+mn-ea"/>
                <a:cs typeface="+mn-cs"/>
              </a:rPr>
              <a:t>lot.’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itle 11"/>
          <p:cNvSpPr>
            <a:spLocks noGrp="1"/>
          </p:cNvSpPr>
          <p:nvPr>
            <p:ph type="title"/>
          </p:nvPr>
        </p:nvSpPr>
        <p:spPr>
          <a:xfrm>
            <a:off x="457200" y="274638"/>
            <a:ext cx="8229600" cy="1143000"/>
          </a:xfrm>
        </p:spPr>
        <p:txBody>
          <a:bodyPr/>
          <a:lstStyle/>
          <a:p>
            <a:r>
              <a:rPr lang="en-GB" dirty="0" smtClean="0">
                <a:solidFill>
                  <a:srgbClr val="002060"/>
                </a:solidFill>
              </a:rPr>
              <a:t>Results</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10" name="Content Placeholder 8"/>
          <p:cNvSpPr txBox="1">
            <a:spLocks noGrp="1"/>
          </p:cNvSpPr>
          <p:nvPr>
            <p:ph idx="1"/>
          </p:nvPr>
        </p:nvSpPr>
        <p:spPr>
          <a:xfrm>
            <a:off x="683568" y="1340768"/>
            <a:ext cx="8424936" cy="4925144"/>
          </a:xfrm>
          <a:prstGeom prst="rect">
            <a:avLst/>
          </a:prstGeom>
        </p:spPr>
        <p:txBody>
          <a:bodyPr vert="horz" lIns="91440" tIns="45720" rIns="91440" bIns="45720" rtlCol="0">
            <a:noAutofit/>
          </a:bodyPr>
          <a:lstStyle/>
          <a:p>
            <a:pPr lvl="0" indent="0">
              <a:lnSpc>
                <a:spcPct val="120000"/>
              </a:lnSpc>
              <a:buNone/>
              <a:defRPr/>
            </a:pPr>
            <a:r>
              <a:rPr lang="en-GB" b="1" dirty="0">
                <a:solidFill>
                  <a:srgbClr val="002060"/>
                </a:solidFill>
              </a:rPr>
              <a:t>Bits I don’t like</a:t>
            </a:r>
            <a:endParaRPr kumimoji="0" lang="en-GB" b="1" i="0" u="none" strike="noStrike" kern="1200" cap="none" spc="0" normalizeH="0" baseline="0" noProof="0" dirty="0" smtClean="0">
              <a:ln>
                <a:noFill/>
              </a:ln>
              <a:solidFill>
                <a:srgbClr val="002060"/>
              </a:solidFill>
              <a:effectLst/>
              <a:uLnTx/>
              <a:uFillTx/>
            </a:endParaRPr>
          </a:p>
          <a:p>
            <a:pPr marL="34290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GB" b="1" i="0" u="none" strike="noStrike" kern="1200" cap="none" spc="0" normalizeH="0" baseline="0" noProof="0" dirty="0" smtClean="0">
                <a:ln>
                  <a:noFill/>
                </a:ln>
                <a:solidFill>
                  <a:srgbClr val="002060"/>
                </a:solidFill>
                <a:effectLst/>
                <a:uLnTx/>
                <a:uFillTx/>
                <a:latin typeface="+mn-lt"/>
                <a:ea typeface="+mn-ea"/>
                <a:cs typeface="+mn-cs"/>
              </a:rPr>
              <a:t>Glenn (</a:t>
            </a:r>
            <a:r>
              <a:rPr lang="en-GB" b="1" dirty="0" smtClean="0">
                <a:solidFill>
                  <a:srgbClr val="002060"/>
                </a:solidFill>
              </a:rPr>
              <a:t>5’</a:t>
            </a:r>
            <a:r>
              <a:rPr kumimoji="0" lang="en-GB" b="1" i="0" u="none" strike="noStrike" kern="1200" cap="none" spc="0" normalizeH="0" baseline="0" noProof="0" dirty="0" smtClean="0">
                <a:ln>
                  <a:noFill/>
                </a:ln>
                <a:solidFill>
                  <a:srgbClr val="002060"/>
                </a:solidFill>
                <a:effectLst/>
                <a:uLnTx/>
                <a:uFillTx/>
                <a:latin typeface="+mn-lt"/>
                <a:ea typeface="+mn-ea"/>
                <a:cs typeface="+mn-cs"/>
              </a:rPr>
              <a:t>, 69 years old)</a:t>
            </a:r>
            <a:endParaRPr kumimoji="0" lang="en-GB" b="1" i="1" u="none" strike="noStrike" kern="1200" cap="none" spc="0" normalizeH="0" baseline="0" noProof="0" dirty="0" smtClean="0">
              <a:ln>
                <a:noFill/>
              </a:ln>
              <a:solidFill>
                <a:srgbClr val="002060"/>
              </a:solidFill>
              <a:effectLst/>
              <a:uLnTx/>
              <a:uFillTx/>
              <a:latin typeface="+mn-lt"/>
              <a:ea typeface="+mn-ea"/>
              <a:cs typeface="+mn-cs"/>
            </a:endParaRPr>
          </a:p>
          <a:p>
            <a:r>
              <a:rPr lang="en-GB" i="1" dirty="0" smtClean="0">
                <a:solidFill>
                  <a:schemeClr val="accent1">
                    <a:lumMod val="50000"/>
                  </a:schemeClr>
                </a:solidFill>
              </a:rPr>
              <a:t>‘</a:t>
            </a:r>
            <a:r>
              <a:rPr lang="en-GB" i="1" dirty="0">
                <a:solidFill>
                  <a:schemeClr val="accent1">
                    <a:lumMod val="50000"/>
                  </a:schemeClr>
                </a:solidFill>
              </a:rPr>
              <a:t>I didn’t like the way I looked.  I didn’t actually look at myself in the mirror with the ability to analyse very quickly what I exactly looked like, until I was probably about ten [...] </a:t>
            </a:r>
            <a:r>
              <a:rPr lang="en-GB" i="1" dirty="0" smtClean="0">
                <a:solidFill>
                  <a:schemeClr val="accent1">
                    <a:lumMod val="50000"/>
                  </a:schemeClr>
                </a:solidFill>
              </a:rPr>
              <a:t>And </a:t>
            </a:r>
            <a:r>
              <a:rPr lang="en-GB" i="1" dirty="0">
                <a:solidFill>
                  <a:schemeClr val="accent1">
                    <a:lumMod val="50000"/>
                  </a:schemeClr>
                </a:solidFill>
              </a:rPr>
              <a:t>I didn’t like what I was seeing.  And so I could understand why the girls liked me for my personality, but short and ugly, I don’t think so’.</a:t>
            </a:r>
            <a:endParaRPr lang="en-GB" dirty="0">
              <a:solidFill>
                <a:schemeClr val="accent1">
                  <a:lumMod val="50000"/>
                </a:schemeClr>
              </a:solidFill>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Title 11"/>
          <p:cNvSpPr txBox="1">
            <a:spLocks/>
          </p:cNvSpPr>
          <p:nvPr/>
        </p:nvSpPr>
        <p:spPr>
          <a:xfrm>
            <a:off x="29612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2060"/>
                </a:solidFill>
              </a:rPr>
              <a:t>Results</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683568" y="1450227"/>
            <a:ext cx="8424936" cy="5147125"/>
          </a:xfrm>
        </p:spPr>
        <p:txBody>
          <a:bodyPr>
            <a:normAutofit fontScale="47500" lnSpcReduction="20000"/>
          </a:bodyPr>
          <a:lstStyle/>
          <a:p>
            <a:pPr marL="0" indent="0">
              <a:lnSpc>
                <a:spcPct val="120000"/>
              </a:lnSpc>
              <a:spcBef>
                <a:spcPts val="0"/>
              </a:spcBef>
              <a:buNone/>
            </a:pPr>
            <a:r>
              <a:rPr lang="en-GB" sz="6700" b="1" dirty="0">
                <a:solidFill>
                  <a:srgbClr val="002060"/>
                </a:solidFill>
              </a:rPr>
              <a:t>‘Mayor of the friend zone</a:t>
            </a:r>
            <a:r>
              <a:rPr lang="en-GB" sz="6700" b="1" dirty="0" smtClean="0">
                <a:solidFill>
                  <a:srgbClr val="002060"/>
                </a:solidFill>
              </a:rPr>
              <a:t>’</a:t>
            </a:r>
          </a:p>
          <a:p>
            <a:pPr marL="0" indent="0">
              <a:lnSpc>
                <a:spcPct val="120000"/>
              </a:lnSpc>
              <a:spcBef>
                <a:spcPts val="0"/>
              </a:spcBef>
              <a:buNone/>
            </a:pPr>
            <a:endParaRPr lang="en-GB" sz="3400" b="1" dirty="0" smtClean="0">
              <a:solidFill>
                <a:srgbClr val="002060"/>
              </a:solidFill>
            </a:endParaRPr>
          </a:p>
          <a:p>
            <a:pPr marL="0" indent="0">
              <a:lnSpc>
                <a:spcPct val="120000"/>
              </a:lnSpc>
              <a:spcBef>
                <a:spcPts val="0"/>
              </a:spcBef>
              <a:buNone/>
            </a:pPr>
            <a:r>
              <a:rPr lang="en-GB" sz="5800" b="1" dirty="0" smtClean="0">
                <a:solidFill>
                  <a:srgbClr val="002060"/>
                </a:solidFill>
              </a:rPr>
              <a:t>Todd (5’6”, 34 years old) </a:t>
            </a:r>
            <a:endParaRPr lang="en-GB" sz="5800" b="1" dirty="0">
              <a:solidFill>
                <a:srgbClr val="002060"/>
              </a:solidFill>
            </a:endParaRPr>
          </a:p>
          <a:p>
            <a:pPr marL="0" indent="0">
              <a:lnSpc>
                <a:spcPct val="120000"/>
              </a:lnSpc>
              <a:spcBef>
                <a:spcPts val="0"/>
              </a:spcBef>
              <a:buNone/>
            </a:pPr>
            <a:r>
              <a:rPr lang="en-GB" sz="5800" dirty="0" smtClean="0">
                <a:solidFill>
                  <a:srgbClr val="002060"/>
                </a:solidFill>
              </a:rPr>
              <a:t>‘</a:t>
            </a:r>
            <a:r>
              <a:rPr lang="en-GB" sz="5800" i="1" dirty="0" smtClean="0">
                <a:solidFill>
                  <a:srgbClr val="002060"/>
                </a:solidFill>
              </a:rPr>
              <a:t>I think one area where it did really did have an impact was with girls in that kind of teenage phase [...] I think I had pretty low sort of sexual self esteem, all the way through my teenage years and actually probably through most of my 20s [...] I was very definitely kind of mayor of the friend zone [...] I think I was always maybe slightly resentful that people would judge me very quickly on what I was</a:t>
            </a:r>
            <a:r>
              <a:rPr lang="en-GB" sz="5800" dirty="0" smtClean="0">
                <a:solidFill>
                  <a:srgbClr val="002060"/>
                </a:solidFill>
              </a:rPr>
              <a:t>’</a:t>
            </a:r>
          </a:p>
          <a:p>
            <a:endParaRPr lang="en-GB" dirty="0" smtClean="0"/>
          </a:p>
        </p:txBody>
      </p:sp>
      <p:sp>
        <p:nvSpPr>
          <p:cNvPr id="12" name="Title 11"/>
          <p:cNvSpPr txBox="1">
            <a:spLocks/>
          </p:cNvSpPr>
          <p:nvPr/>
        </p:nvSpPr>
        <p:spPr>
          <a:xfrm>
            <a:off x="29612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2060"/>
                </a:solidFill>
              </a:rPr>
              <a:t>Results</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10" name="Content Placeholder 8"/>
          <p:cNvSpPr txBox="1">
            <a:spLocks noGrp="1"/>
          </p:cNvSpPr>
          <p:nvPr>
            <p:ph idx="1"/>
          </p:nvPr>
        </p:nvSpPr>
        <p:spPr>
          <a:xfrm>
            <a:off x="683568" y="1340768"/>
            <a:ext cx="8229600" cy="4925144"/>
          </a:xfrm>
          <a:prstGeom prst="rect">
            <a:avLst/>
          </a:prstGeom>
        </p:spPr>
        <p:txBody>
          <a:bodyPr vert="horz" lIns="91440" tIns="45720" rIns="91440" bIns="45720" rtlCol="0">
            <a:noAutofit/>
          </a:bodyPr>
          <a:lstStyle/>
          <a:p>
            <a:pPr lvl="0" indent="0">
              <a:lnSpc>
                <a:spcPct val="120000"/>
              </a:lnSpc>
              <a:buNone/>
              <a:defRPr/>
            </a:pPr>
            <a:r>
              <a:rPr lang="en-GB" b="1" dirty="0" smtClean="0">
                <a:solidFill>
                  <a:schemeClr val="accent1">
                    <a:lumMod val="50000"/>
                  </a:schemeClr>
                </a:solidFill>
              </a:rPr>
              <a:t>Ideal man</a:t>
            </a:r>
          </a:p>
          <a:p>
            <a:pPr lvl="0" indent="0">
              <a:lnSpc>
                <a:spcPct val="120000"/>
              </a:lnSpc>
              <a:buNone/>
              <a:defRPr/>
            </a:pPr>
            <a:r>
              <a:rPr lang="en-GB" b="1" dirty="0" smtClean="0">
                <a:solidFill>
                  <a:schemeClr val="accent1">
                    <a:lumMod val="50000"/>
                  </a:schemeClr>
                </a:solidFill>
              </a:rPr>
              <a:t>Warner (4’9”, 37 years old)</a:t>
            </a:r>
          </a:p>
          <a:p>
            <a:pPr lvl="0" indent="0">
              <a:lnSpc>
                <a:spcPct val="120000"/>
              </a:lnSpc>
              <a:buNone/>
              <a:defRPr/>
            </a:pPr>
            <a:r>
              <a:rPr lang="en-GB" i="1" dirty="0" smtClean="0">
                <a:solidFill>
                  <a:schemeClr val="accent1">
                    <a:lumMod val="50000"/>
                  </a:schemeClr>
                </a:solidFill>
              </a:rPr>
              <a:t>‘[B]</a:t>
            </a:r>
            <a:r>
              <a:rPr lang="en-GB" i="1" dirty="0" err="1" smtClean="0">
                <a:solidFill>
                  <a:schemeClr val="accent1">
                    <a:lumMod val="50000"/>
                  </a:schemeClr>
                </a:solidFill>
              </a:rPr>
              <a:t>ecause</a:t>
            </a:r>
            <a:r>
              <a:rPr lang="en-GB" i="1" dirty="0" smtClean="0">
                <a:solidFill>
                  <a:schemeClr val="accent1">
                    <a:lumMod val="50000"/>
                  </a:schemeClr>
                </a:solidFill>
              </a:rPr>
              <a:t> </a:t>
            </a:r>
            <a:r>
              <a:rPr lang="en-GB" i="1" dirty="0">
                <a:solidFill>
                  <a:schemeClr val="accent1">
                    <a:lumMod val="50000"/>
                  </a:schemeClr>
                </a:solidFill>
              </a:rPr>
              <a:t>girls are not going to find me attractive physically. I have to accept that […] because I’m, because of my height, I guess most girls are looking for guys who’re a bit taller. And my lack of muscle.  Girls are looking for guys that have sort of got a bit more </a:t>
            </a:r>
            <a:r>
              <a:rPr lang="en-GB" i="1" dirty="0" smtClean="0">
                <a:solidFill>
                  <a:schemeClr val="accent1">
                    <a:lumMod val="50000"/>
                  </a:schemeClr>
                </a:solidFill>
              </a:rPr>
              <a:t>muscle’. </a:t>
            </a:r>
            <a:endParaRPr kumimoji="0" lang="en-GB" b="1" i="0" u="none" strike="noStrike" kern="1200" cap="none" spc="0" normalizeH="0" baseline="0" noProof="0" dirty="0" smtClean="0">
              <a:ln>
                <a:noFill/>
              </a:ln>
              <a:solidFill>
                <a:schemeClr val="accent1">
                  <a:lumMod val="50000"/>
                </a:schemeClr>
              </a:solidFill>
              <a:effectLst/>
              <a:uLnTx/>
              <a:uFillTx/>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Title 11"/>
          <p:cNvSpPr txBox="1">
            <a:spLocks/>
          </p:cNvSpPr>
          <p:nvPr/>
        </p:nvSpPr>
        <p:spPr>
          <a:xfrm>
            <a:off x="29612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2060"/>
                </a:solidFill>
              </a:rPr>
              <a:t>Results</a:t>
            </a:r>
            <a:endParaRPr lang="en-GB" dirty="0">
              <a:solidFill>
                <a:srgbClr val="002060"/>
              </a:solidFill>
            </a:endParaRPr>
          </a:p>
        </p:txBody>
      </p:sp>
    </p:spTree>
    <p:extLst>
      <p:ext uri="{BB962C8B-B14F-4D97-AF65-F5344CB8AC3E}">
        <p14:creationId xmlns:p14="http://schemas.microsoft.com/office/powerpoint/2010/main" val="54196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55576" y="1268760"/>
            <a:ext cx="8229600" cy="5400600"/>
          </a:xfrm>
        </p:spPr>
        <p:txBody>
          <a:bodyPr>
            <a:normAutofit/>
          </a:bodyPr>
          <a:lstStyle/>
          <a:p>
            <a:r>
              <a:rPr lang="en-GB" b="1" dirty="0" smtClean="0">
                <a:solidFill>
                  <a:srgbClr val="002060"/>
                </a:solidFill>
              </a:rPr>
              <a:t>Main findings</a:t>
            </a:r>
          </a:p>
          <a:p>
            <a:pPr>
              <a:buFontTx/>
              <a:buChar char="-"/>
            </a:pPr>
            <a:r>
              <a:rPr lang="en-GB" dirty="0" smtClean="0">
                <a:solidFill>
                  <a:srgbClr val="002060"/>
                </a:solidFill>
              </a:rPr>
              <a:t>Adolescents, especially males, have appearance related concerns that impact on romantic relationships</a:t>
            </a:r>
          </a:p>
          <a:p>
            <a:pPr marL="0" indent="0">
              <a:buNone/>
            </a:pPr>
            <a:endParaRPr lang="en-GB" dirty="0" smtClean="0">
              <a:solidFill>
                <a:srgbClr val="002060"/>
              </a:solidFill>
            </a:endParaRPr>
          </a:p>
          <a:p>
            <a:r>
              <a:rPr lang="en-GB" b="1" dirty="0" smtClean="0">
                <a:solidFill>
                  <a:srgbClr val="002060"/>
                </a:solidFill>
              </a:rPr>
              <a:t>Application of this research</a:t>
            </a:r>
          </a:p>
          <a:p>
            <a:pPr>
              <a:buFontTx/>
              <a:buChar char="-"/>
            </a:pPr>
            <a:r>
              <a:rPr lang="en-GB" dirty="0" smtClean="0">
                <a:solidFill>
                  <a:srgbClr val="002060"/>
                </a:solidFill>
              </a:rPr>
              <a:t>Psychological support</a:t>
            </a:r>
          </a:p>
          <a:p>
            <a:pPr>
              <a:buFontTx/>
              <a:buChar char="-"/>
            </a:pPr>
            <a:r>
              <a:rPr lang="en-GB" dirty="0" smtClean="0">
                <a:solidFill>
                  <a:srgbClr val="002060"/>
                </a:solidFill>
              </a:rPr>
              <a:t>Health care professionals</a:t>
            </a:r>
          </a:p>
          <a:p>
            <a:pPr>
              <a:buFontTx/>
              <a:buChar char="-"/>
            </a:pPr>
            <a:r>
              <a:rPr lang="en-GB" dirty="0" smtClean="0">
                <a:solidFill>
                  <a:srgbClr val="002060"/>
                </a:solidFill>
              </a:rPr>
              <a:t>Child Growth Foundation</a:t>
            </a:r>
          </a:p>
          <a:p>
            <a:endParaRPr lang="en-GB" dirty="0">
              <a:solidFill>
                <a:srgbClr val="002060"/>
              </a:solidFill>
            </a:endParaRPr>
          </a:p>
        </p:txBody>
      </p:sp>
      <p:sp>
        <p:nvSpPr>
          <p:cNvPr id="12" name="Title 11"/>
          <p:cNvSpPr>
            <a:spLocks noGrp="1"/>
          </p:cNvSpPr>
          <p:nvPr>
            <p:ph type="title"/>
          </p:nvPr>
        </p:nvSpPr>
        <p:spPr/>
        <p:txBody>
          <a:bodyPr/>
          <a:lstStyle/>
          <a:p>
            <a:r>
              <a:rPr lang="en-GB" dirty="0" smtClean="0">
                <a:solidFill>
                  <a:srgbClr val="002060"/>
                </a:solidFill>
              </a:rPr>
              <a:t>Conclusions</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34888" y="1772816"/>
            <a:ext cx="4951537" cy="4525963"/>
          </a:xfrm>
        </p:spPr>
        <p:txBody>
          <a:bodyPr>
            <a:normAutofit/>
          </a:bodyPr>
          <a:lstStyle/>
          <a:p>
            <a:pPr>
              <a:buNone/>
            </a:pPr>
            <a:r>
              <a:rPr lang="en-GB" i="1" dirty="0" smtClean="0">
                <a:solidFill>
                  <a:srgbClr val="002060"/>
                </a:solidFill>
              </a:rPr>
              <a:t>‘[I]t should be more </a:t>
            </a:r>
            <a:r>
              <a:rPr lang="en-GB" i="1" dirty="0" smtClean="0">
                <a:solidFill>
                  <a:srgbClr val="002060"/>
                </a:solidFill>
              </a:rPr>
              <a:t>about</a:t>
            </a:r>
          </a:p>
          <a:p>
            <a:pPr>
              <a:buNone/>
            </a:pPr>
            <a:r>
              <a:rPr lang="en-GB" i="1" dirty="0" smtClean="0">
                <a:solidFill>
                  <a:srgbClr val="002060"/>
                </a:solidFill>
              </a:rPr>
              <a:t>being </a:t>
            </a:r>
            <a:r>
              <a:rPr lang="en-GB" i="1" dirty="0" smtClean="0">
                <a:solidFill>
                  <a:srgbClr val="002060"/>
                </a:solidFill>
              </a:rPr>
              <a:t>a big person </a:t>
            </a:r>
            <a:r>
              <a:rPr lang="en-GB" i="1" dirty="0" smtClean="0">
                <a:solidFill>
                  <a:srgbClr val="002060"/>
                </a:solidFill>
              </a:rPr>
              <a:t>in a little</a:t>
            </a:r>
          </a:p>
          <a:p>
            <a:pPr>
              <a:buNone/>
            </a:pPr>
            <a:r>
              <a:rPr lang="en-GB" i="1" dirty="0" smtClean="0">
                <a:solidFill>
                  <a:srgbClr val="002060"/>
                </a:solidFill>
              </a:rPr>
              <a:t>body </a:t>
            </a:r>
            <a:r>
              <a:rPr lang="en-GB" i="1" dirty="0" smtClean="0">
                <a:solidFill>
                  <a:srgbClr val="002060"/>
                </a:solidFill>
              </a:rPr>
              <a:t>you know what I </a:t>
            </a:r>
            <a:r>
              <a:rPr lang="en-GB" i="1" dirty="0" smtClean="0">
                <a:solidFill>
                  <a:srgbClr val="002060"/>
                </a:solidFill>
              </a:rPr>
              <a:t>mean,</a:t>
            </a:r>
          </a:p>
          <a:p>
            <a:pPr>
              <a:buNone/>
            </a:pPr>
            <a:r>
              <a:rPr lang="en-GB" i="1" dirty="0" smtClean="0">
                <a:solidFill>
                  <a:srgbClr val="002060"/>
                </a:solidFill>
              </a:rPr>
              <a:t>and then sort </a:t>
            </a:r>
            <a:r>
              <a:rPr lang="en-GB" i="1" dirty="0" smtClean="0">
                <a:solidFill>
                  <a:srgbClr val="002060"/>
                </a:solidFill>
              </a:rPr>
              <a:t>of you </a:t>
            </a:r>
            <a:r>
              <a:rPr lang="en-GB" i="1" dirty="0" smtClean="0">
                <a:solidFill>
                  <a:srgbClr val="002060"/>
                </a:solidFill>
              </a:rPr>
              <a:t>know</a:t>
            </a:r>
          </a:p>
          <a:p>
            <a:pPr>
              <a:buNone/>
            </a:pPr>
            <a:r>
              <a:rPr lang="en-GB" i="1" dirty="0" smtClean="0">
                <a:solidFill>
                  <a:srgbClr val="002060"/>
                </a:solidFill>
              </a:rPr>
              <a:t>who </a:t>
            </a:r>
            <a:r>
              <a:rPr lang="en-GB" i="1" dirty="0" smtClean="0">
                <a:solidFill>
                  <a:srgbClr val="002060"/>
                </a:solidFill>
              </a:rPr>
              <a:t>you are, what </a:t>
            </a:r>
            <a:r>
              <a:rPr lang="en-GB" i="1" dirty="0" smtClean="0">
                <a:solidFill>
                  <a:srgbClr val="002060"/>
                </a:solidFill>
              </a:rPr>
              <a:t>you</a:t>
            </a:r>
          </a:p>
          <a:p>
            <a:pPr>
              <a:buNone/>
            </a:pPr>
            <a:r>
              <a:rPr lang="en-GB" i="1" dirty="0">
                <a:solidFill>
                  <a:srgbClr val="002060"/>
                </a:solidFill>
              </a:rPr>
              <a:t>s</a:t>
            </a:r>
            <a:r>
              <a:rPr lang="en-GB" i="1" dirty="0" smtClean="0">
                <a:solidFill>
                  <a:srgbClr val="002060"/>
                </a:solidFill>
              </a:rPr>
              <a:t>tand</a:t>
            </a:r>
            <a:r>
              <a:rPr lang="en-GB" i="1" dirty="0" smtClean="0">
                <a:solidFill>
                  <a:srgbClr val="002060"/>
                </a:solidFill>
              </a:rPr>
              <a:t> </a:t>
            </a:r>
            <a:r>
              <a:rPr lang="en-GB" i="1" dirty="0" smtClean="0">
                <a:solidFill>
                  <a:srgbClr val="002060"/>
                </a:solidFill>
              </a:rPr>
              <a:t>for </a:t>
            </a:r>
            <a:r>
              <a:rPr lang="en-GB" i="1" dirty="0" smtClean="0">
                <a:solidFill>
                  <a:srgbClr val="002060"/>
                </a:solidFill>
              </a:rPr>
              <a:t>and how to </a:t>
            </a:r>
            <a:r>
              <a:rPr lang="en-GB" i="1" dirty="0" smtClean="0">
                <a:solidFill>
                  <a:srgbClr val="002060"/>
                </a:solidFill>
              </a:rPr>
              <a:t>cope</a:t>
            </a:r>
          </a:p>
          <a:p>
            <a:pPr>
              <a:buNone/>
            </a:pPr>
            <a:r>
              <a:rPr lang="en-GB" i="1" dirty="0" smtClean="0">
                <a:solidFill>
                  <a:srgbClr val="002060"/>
                </a:solidFill>
              </a:rPr>
              <a:t>with </a:t>
            </a:r>
            <a:r>
              <a:rPr lang="en-GB" i="1" dirty="0" smtClean="0">
                <a:solidFill>
                  <a:srgbClr val="002060"/>
                </a:solidFill>
              </a:rPr>
              <a:t>things</a:t>
            </a:r>
            <a:r>
              <a:rPr lang="en-GB" dirty="0" smtClean="0">
                <a:solidFill>
                  <a:srgbClr val="002060"/>
                </a:solidFill>
              </a:rPr>
              <a:t>’.</a:t>
            </a:r>
          </a:p>
          <a:p>
            <a:endParaRPr lang="en-GB" b="1" dirty="0" smtClean="0"/>
          </a:p>
        </p:txBody>
      </p:sp>
      <p:sp>
        <p:nvSpPr>
          <p:cNvPr id="12" name="Title 11"/>
          <p:cNvSpPr>
            <a:spLocks noGrp="1"/>
          </p:cNvSpPr>
          <p:nvPr>
            <p:ph type="title"/>
          </p:nvPr>
        </p:nvSpPr>
        <p:spPr>
          <a:xfrm>
            <a:off x="457200" y="620688"/>
            <a:ext cx="8229600" cy="1143000"/>
          </a:xfrm>
        </p:spPr>
        <p:txBody>
          <a:bodyPr>
            <a:normAutofit fontScale="90000"/>
          </a:bodyPr>
          <a:lstStyle/>
          <a:p>
            <a:r>
              <a:rPr lang="en-GB" dirty="0" smtClean="0">
                <a:solidFill>
                  <a:srgbClr val="002060"/>
                </a:solidFill>
              </a:rPr>
              <a:t>Last word from Luke (4’8”, 40 years old)</a:t>
            </a:r>
            <a:endParaRPr lang="en-GB" dirty="0">
              <a:solidFill>
                <a:srgbClr val="002060"/>
              </a:solidFill>
            </a:endParaRPr>
          </a:p>
        </p:txBody>
      </p:sp>
      <p:pic>
        <p:nvPicPr>
          <p:cNvPr id="2" name="Picture 1"/>
          <p:cNvPicPr>
            <a:picLocks noChangeAspect="1"/>
          </p:cNvPicPr>
          <p:nvPr/>
        </p:nvPicPr>
        <p:blipFill>
          <a:blip r:embed="rId4"/>
          <a:stretch>
            <a:fillRect/>
          </a:stretch>
        </p:blipFill>
        <p:spPr>
          <a:xfrm>
            <a:off x="5364089" y="3869475"/>
            <a:ext cx="3779912" cy="298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34888" y="2071389"/>
            <a:ext cx="8229600" cy="4525963"/>
          </a:xfrm>
        </p:spPr>
        <p:txBody>
          <a:bodyPr>
            <a:normAutofit fontScale="77500" lnSpcReduction="20000"/>
          </a:bodyPr>
          <a:lstStyle/>
          <a:p>
            <a:pPr marL="0" indent="0">
              <a:buNone/>
            </a:pPr>
            <a:r>
              <a:rPr lang="en-GB" b="1" dirty="0">
                <a:solidFill>
                  <a:schemeClr val="tx2">
                    <a:lumMod val="50000"/>
                  </a:schemeClr>
                </a:solidFill>
              </a:rPr>
              <a:t>Dr Elizabeth Jenkinson (</a:t>
            </a:r>
            <a:r>
              <a:rPr lang="en-GB" b="1" dirty="0" err="1">
                <a:solidFill>
                  <a:schemeClr val="tx2">
                    <a:lumMod val="50000"/>
                  </a:schemeClr>
                </a:solidFill>
              </a:rPr>
              <a:t>DoS</a:t>
            </a:r>
            <a:r>
              <a:rPr lang="en-GB" b="1" dirty="0" smtClean="0">
                <a:solidFill>
                  <a:schemeClr val="tx2">
                    <a:lumMod val="50000"/>
                  </a:schemeClr>
                </a:solidFill>
              </a:rPr>
              <a:t>)</a:t>
            </a:r>
          </a:p>
          <a:p>
            <a:pPr marL="0" indent="0">
              <a:buNone/>
            </a:pPr>
            <a:r>
              <a:rPr lang="en-GB" b="1" dirty="0" smtClean="0">
                <a:solidFill>
                  <a:schemeClr val="tx2">
                    <a:lumMod val="50000"/>
                  </a:schemeClr>
                </a:solidFill>
              </a:rPr>
              <a:t>Professor Angela Fenwick (Second supervisor)</a:t>
            </a:r>
          </a:p>
          <a:p>
            <a:pPr marL="0" indent="0">
              <a:buNone/>
            </a:pPr>
            <a:r>
              <a:rPr lang="en-GB" b="1" dirty="0" smtClean="0">
                <a:solidFill>
                  <a:schemeClr val="tx2">
                    <a:lumMod val="50000"/>
                  </a:schemeClr>
                </a:solidFill>
              </a:rPr>
              <a:t>Professor </a:t>
            </a:r>
            <a:r>
              <a:rPr lang="en-GB" b="1" dirty="0">
                <a:solidFill>
                  <a:schemeClr val="tx2">
                    <a:lumMod val="50000"/>
                  </a:schemeClr>
                </a:solidFill>
              </a:rPr>
              <a:t>Karen </a:t>
            </a:r>
            <a:r>
              <a:rPr lang="en-GB" b="1" dirty="0" smtClean="0">
                <a:solidFill>
                  <a:schemeClr val="tx2">
                    <a:lumMod val="50000"/>
                  </a:schemeClr>
                </a:solidFill>
              </a:rPr>
              <a:t>Temple</a:t>
            </a:r>
          </a:p>
          <a:p>
            <a:pPr marL="0" indent="0">
              <a:buNone/>
            </a:pPr>
            <a:r>
              <a:rPr lang="en-GB" b="1" dirty="0" smtClean="0">
                <a:solidFill>
                  <a:schemeClr val="tx2">
                    <a:lumMod val="50000"/>
                  </a:schemeClr>
                </a:solidFill>
              </a:rPr>
              <a:t>Dr </a:t>
            </a:r>
            <a:r>
              <a:rPr lang="en-GB" b="1" dirty="0" err="1" smtClean="0">
                <a:solidFill>
                  <a:schemeClr val="tx2">
                    <a:lumMod val="50000"/>
                  </a:schemeClr>
                </a:solidFill>
              </a:rPr>
              <a:t>Kemi</a:t>
            </a:r>
            <a:r>
              <a:rPr lang="en-GB" b="1" dirty="0" smtClean="0">
                <a:solidFill>
                  <a:schemeClr val="tx2">
                    <a:lumMod val="50000"/>
                  </a:schemeClr>
                </a:solidFill>
              </a:rPr>
              <a:t> </a:t>
            </a:r>
            <a:r>
              <a:rPr lang="en-GB" b="1" dirty="0" err="1" smtClean="0">
                <a:solidFill>
                  <a:schemeClr val="tx2">
                    <a:lumMod val="50000"/>
                  </a:schemeClr>
                </a:solidFill>
              </a:rPr>
              <a:t>Lokulo-Sodipe</a:t>
            </a:r>
            <a:endParaRPr lang="en-GB" b="1" dirty="0" smtClean="0">
              <a:solidFill>
                <a:schemeClr val="tx2">
                  <a:lumMod val="50000"/>
                </a:schemeClr>
              </a:solidFill>
            </a:endParaRPr>
          </a:p>
          <a:p>
            <a:pPr marL="0" indent="0">
              <a:buNone/>
            </a:pPr>
            <a:r>
              <a:rPr lang="en-GB" b="1" dirty="0" smtClean="0">
                <a:solidFill>
                  <a:schemeClr val="tx2">
                    <a:lumMod val="50000"/>
                  </a:schemeClr>
                </a:solidFill>
              </a:rPr>
              <a:t>Dr Justin Davies</a:t>
            </a:r>
          </a:p>
          <a:p>
            <a:pPr marL="0" indent="0">
              <a:buNone/>
            </a:pPr>
            <a:r>
              <a:rPr lang="en-GB" b="1" dirty="0" smtClean="0">
                <a:solidFill>
                  <a:schemeClr val="tx2">
                    <a:lumMod val="50000"/>
                  </a:schemeClr>
                </a:solidFill>
              </a:rPr>
              <a:t>Dr Hazel </a:t>
            </a:r>
            <a:r>
              <a:rPr lang="en-GB" b="1" dirty="0" err="1" smtClean="0">
                <a:solidFill>
                  <a:schemeClr val="tx2">
                    <a:lumMod val="50000"/>
                  </a:schemeClr>
                </a:solidFill>
              </a:rPr>
              <a:t>Inskip</a:t>
            </a:r>
            <a:endParaRPr lang="en-GB" b="1" dirty="0" smtClean="0">
              <a:solidFill>
                <a:schemeClr val="tx2">
                  <a:lumMod val="50000"/>
                </a:schemeClr>
              </a:solidFill>
            </a:endParaRPr>
          </a:p>
          <a:p>
            <a:pPr marL="0" indent="0">
              <a:buNone/>
            </a:pPr>
            <a:r>
              <a:rPr lang="en-GB" b="1" dirty="0" smtClean="0">
                <a:solidFill>
                  <a:schemeClr val="tx2">
                    <a:lumMod val="50000"/>
                  </a:schemeClr>
                </a:solidFill>
              </a:rPr>
              <a:t>Dr Deborah Mackay</a:t>
            </a:r>
          </a:p>
          <a:p>
            <a:pPr marL="0" indent="0">
              <a:buNone/>
            </a:pPr>
            <a:r>
              <a:rPr lang="en-GB" b="1" dirty="0" smtClean="0">
                <a:solidFill>
                  <a:schemeClr val="tx2">
                    <a:lumMod val="50000"/>
                  </a:schemeClr>
                </a:solidFill>
              </a:rPr>
              <a:t>Dr Chris Byrne</a:t>
            </a:r>
          </a:p>
          <a:p>
            <a:pPr marL="0" indent="0">
              <a:buNone/>
            </a:pPr>
            <a:r>
              <a:rPr lang="en-GB" b="1" dirty="0" smtClean="0">
                <a:solidFill>
                  <a:schemeClr val="tx2">
                    <a:lumMod val="50000"/>
                  </a:schemeClr>
                </a:solidFill>
              </a:rPr>
              <a:t>Dr Emma </a:t>
            </a:r>
            <a:r>
              <a:rPr lang="en-GB" b="1" dirty="0" err="1" smtClean="0">
                <a:solidFill>
                  <a:schemeClr val="tx2">
                    <a:lumMod val="50000"/>
                  </a:schemeClr>
                </a:solidFill>
              </a:rPr>
              <a:t>Wakeling</a:t>
            </a:r>
            <a:endParaRPr lang="en-GB" b="1" dirty="0" smtClean="0">
              <a:solidFill>
                <a:schemeClr val="tx2">
                  <a:lumMod val="50000"/>
                </a:schemeClr>
              </a:solidFill>
            </a:endParaRPr>
          </a:p>
          <a:p>
            <a:pPr marL="0" indent="0">
              <a:buNone/>
            </a:pPr>
            <a:r>
              <a:rPr lang="en-GB" b="1" dirty="0" smtClean="0">
                <a:solidFill>
                  <a:schemeClr val="tx2">
                    <a:lumMod val="50000"/>
                  </a:schemeClr>
                </a:solidFill>
              </a:rPr>
              <a:t>Dr </a:t>
            </a:r>
            <a:r>
              <a:rPr lang="en-GB" b="1" dirty="0" err="1" smtClean="0">
                <a:solidFill>
                  <a:schemeClr val="tx2">
                    <a:lumMod val="50000"/>
                  </a:schemeClr>
                </a:solidFill>
              </a:rPr>
              <a:t>Renuka</a:t>
            </a:r>
            <a:r>
              <a:rPr lang="en-GB" b="1" dirty="0" smtClean="0">
                <a:solidFill>
                  <a:schemeClr val="tx2">
                    <a:lumMod val="50000"/>
                  </a:schemeClr>
                </a:solidFill>
              </a:rPr>
              <a:t> Dias</a:t>
            </a:r>
          </a:p>
          <a:p>
            <a:pPr marL="0" indent="0">
              <a:buNone/>
            </a:pPr>
            <a:r>
              <a:rPr lang="en-GB" b="1" dirty="0" smtClean="0">
                <a:solidFill>
                  <a:schemeClr val="tx2">
                    <a:lumMod val="50000"/>
                  </a:schemeClr>
                </a:solidFill>
              </a:rPr>
              <a:t>Mrs Jenny Childs (Child Growth Foundation)</a:t>
            </a:r>
          </a:p>
        </p:txBody>
      </p:sp>
      <p:sp>
        <p:nvSpPr>
          <p:cNvPr id="12" name="Title 11"/>
          <p:cNvSpPr>
            <a:spLocks noGrp="1"/>
          </p:cNvSpPr>
          <p:nvPr>
            <p:ph type="title"/>
          </p:nvPr>
        </p:nvSpPr>
        <p:spPr>
          <a:xfrm>
            <a:off x="457200" y="701824"/>
            <a:ext cx="8229600" cy="1143000"/>
          </a:xfrm>
        </p:spPr>
        <p:txBody>
          <a:bodyPr>
            <a:normAutofit/>
          </a:bodyPr>
          <a:lstStyle/>
          <a:p>
            <a:r>
              <a:rPr lang="en-GB" dirty="0" smtClean="0">
                <a:solidFill>
                  <a:srgbClr val="002060"/>
                </a:solidFill>
              </a:rPr>
              <a:t>With thanks to:</a:t>
            </a:r>
            <a:endParaRPr lang="en-GB" dirty="0">
              <a:solidFill>
                <a:srgbClr val="002060"/>
              </a:solidFill>
            </a:endParaRPr>
          </a:p>
        </p:txBody>
      </p:sp>
    </p:spTree>
    <p:extLst>
      <p:ext uri="{BB962C8B-B14F-4D97-AF65-F5344CB8AC3E}">
        <p14:creationId xmlns:p14="http://schemas.microsoft.com/office/powerpoint/2010/main" val="46563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734888" y="1600200"/>
            <a:ext cx="8229600" cy="4525963"/>
          </a:xfrm>
        </p:spPr>
        <p:txBody>
          <a:bodyPr>
            <a:normAutofit/>
          </a:bodyPr>
          <a:lstStyle/>
          <a:p>
            <a:r>
              <a:rPr lang="en-GB" dirty="0" smtClean="0">
                <a:solidFill>
                  <a:srgbClr val="002060"/>
                </a:solidFill>
              </a:rPr>
              <a:t>Russell-Silver syndrome (RSS), also known as Silver-Russell syndrome, is a growth disorder. </a:t>
            </a:r>
          </a:p>
          <a:p>
            <a:pPr>
              <a:buNone/>
            </a:pPr>
            <a:endParaRPr lang="en-GB" dirty="0" smtClean="0">
              <a:solidFill>
                <a:srgbClr val="002060"/>
              </a:solidFill>
            </a:endParaRPr>
          </a:p>
        </p:txBody>
      </p:sp>
      <p:sp>
        <p:nvSpPr>
          <p:cNvPr id="7" name="Title 6"/>
          <p:cNvSpPr>
            <a:spLocks noGrp="1"/>
          </p:cNvSpPr>
          <p:nvPr>
            <p:ph type="title"/>
          </p:nvPr>
        </p:nvSpPr>
        <p:spPr>
          <a:xfrm>
            <a:off x="806896" y="413792"/>
            <a:ext cx="8229600" cy="1143000"/>
          </a:xfrm>
        </p:spPr>
        <p:txBody>
          <a:bodyPr/>
          <a:lstStyle/>
          <a:p>
            <a:r>
              <a:rPr lang="en-GB" b="1" dirty="0" smtClean="0">
                <a:solidFill>
                  <a:srgbClr val="002060"/>
                </a:solidFill>
              </a:rPr>
              <a:t>What is Russell-Silver syndrome?</a:t>
            </a:r>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2"/>
          <p:cNvSpPr txBox="1">
            <a:spLocks/>
          </p:cNvSpPr>
          <p:nvPr/>
        </p:nvSpPr>
        <p:spPr>
          <a:xfrm>
            <a:off x="749424" y="2708921"/>
            <a:ext cx="6270848"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chemeClr val="tx2">
                    <a:lumMod val="50000"/>
                  </a:schemeClr>
                </a:solidFill>
              </a:rPr>
              <a:t>Henry Silver et al. 1953</a:t>
            </a:r>
          </a:p>
          <a:p>
            <a:pPr marL="274320" lvl="1" indent="0">
              <a:buFont typeface="Arial" pitchFamily="34" charset="0"/>
              <a:buNone/>
            </a:pPr>
            <a:endParaRPr lang="en-GB" dirty="0" smtClean="0">
              <a:solidFill>
                <a:schemeClr val="tx2">
                  <a:lumMod val="50000"/>
                </a:schemeClr>
              </a:solidFill>
            </a:endParaRPr>
          </a:p>
          <a:p>
            <a:pPr marL="274320" lvl="1" indent="0">
              <a:buFont typeface="Arial" pitchFamily="34" charset="0"/>
              <a:buNone/>
            </a:pPr>
            <a:endParaRPr lang="en-GB" dirty="0" smtClean="0">
              <a:solidFill>
                <a:schemeClr val="tx2">
                  <a:lumMod val="50000"/>
                </a:schemeClr>
              </a:solidFill>
            </a:endParaRPr>
          </a:p>
          <a:p>
            <a:r>
              <a:rPr lang="en-GB" dirty="0" smtClean="0">
                <a:solidFill>
                  <a:schemeClr val="tx2">
                    <a:lumMod val="50000"/>
                  </a:schemeClr>
                </a:solidFill>
              </a:rPr>
              <a:t>Alexander Russell 1954</a:t>
            </a:r>
          </a:p>
        </p:txBody>
      </p:sp>
      <p:pic>
        <p:nvPicPr>
          <p:cNvPr id="10" name="Picture 9"/>
          <p:cNvPicPr>
            <a:picLocks noChangeAspect="1"/>
          </p:cNvPicPr>
          <p:nvPr/>
        </p:nvPicPr>
        <p:blipFill>
          <a:blip r:embed="rId4"/>
          <a:stretch>
            <a:fillRect/>
          </a:stretch>
        </p:blipFill>
        <p:spPr>
          <a:xfrm>
            <a:off x="5536014" y="2780928"/>
            <a:ext cx="1268234" cy="1728192"/>
          </a:xfrm>
          <a:prstGeom prst="rect">
            <a:avLst/>
          </a:prstGeom>
        </p:spPr>
      </p:pic>
      <p:pic>
        <p:nvPicPr>
          <p:cNvPr id="12" name="Picture 11"/>
          <p:cNvPicPr>
            <a:picLocks noChangeAspect="1"/>
          </p:cNvPicPr>
          <p:nvPr/>
        </p:nvPicPr>
        <p:blipFill>
          <a:blip r:embed="rId5"/>
          <a:stretch>
            <a:fillRect/>
          </a:stretch>
        </p:blipFill>
        <p:spPr>
          <a:xfrm>
            <a:off x="5531352" y="4869160"/>
            <a:ext cx="1344904" cy="1678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734888" y="1600200"/>
            <a:ext cx="8229600" cy="4997152"/>
          </a:xfrm>
        </p:spPr>
        <p:txBody>
          <a:bodyPr>
            <a:normAutofit fontScale="77500" lnSpcReduction="20000"/>
          </a:bodyPr>
          <a:lstStyle/>
          <a:p>
            <a:r>
              <a:rPr lang="en-GB" dirty="0" smtClean="0">
                <a:solidFill>
                  <a:srgbClr val="002060"/>
                </a:solidFill>
              </a:rPr>
              <a:t>Children are born with unexplained low birth weight. Growth is affected during childhood and results in below average height in adulthood (5’2” men/4’8” women).</a:t>
            </a:r>
          </a:p>
          <a:p>
            <a:endParaRPr lang="en-GB" dirty="0">
              <a:solidFill>
                <a:srgbClr val="002060"/>
              </a:solidFill>
            </a:endParaRPr>
          </a:p>
          <a:p>
            <a:r>
              <a:rPr lang="en-GB" dirty="0" smtClean="0">
                <a:solidFill>
                  <a:srgbClr val="002060"/>
                </a:solidFill>
              </a:rPr>
              <a:t>Body and face asymmetry.</a:t>
            </a:r>
          </a:p>
          <a:p>
            <a:endParaRPr lang="en-GB" dirty="0">
              <a:solidFill>
                <a:srgbClr val="002060"/>
              </a:solidFill>
            </a:endParaRPr>
          </a:p>
          <a:p>
            <a:r>
              <a:rPr lang="en-GB" dirty="0" smtClean="0">
                <a:solidFill>
                  <a:srgbClr val="002060"/>
                </a:solidFill>
              </a:rPr>
              <a:t>Children have a distinctive facial appearance.</a:t>
            </a:r>
          </a:p>
          <a:p>
            <a:endParaRPr lang="en-GB" dirty="0" smtClean="0">
              <a:solidFill>
                <a:srgbClr val="002060"/>
              </a:solidFill>
            </a:endParaRPr>
          </a:p>
          <a:p>
            <a:r>
              <a:rPr lang="en-GB" dirty="0" smtClean="0">
                <a:solidFill>
                  <a:srgbClr val="002060"/>
                </a:solidFill>
              </a:rPr>
              <a:t>Treatment is growth hormone therapy (GH).</a:t>
            </a:r>
          </a:p>
          <a:p>
            <a:endParaRPr lang="en-GB" dirty="0" smtClean="0">
              <a:solidFill>
                <a:srgbClr val="002060"/>
              </a:solidFill>
            </a:endParaRPr>
          </a:p>
          <a:p>
            <a:r>
              <a:rPr lang="en-GB" dirty="0" smtClean="0">
                <a:solidFill>
                  <a:srgbClr val="002060"/>
                </a:solidFill>
              </a:rPr>
              <a:t>In some people with RSS a genetic change is found: 40-50% are found to have a problem on chromosome 11 and in another 5-10% on chromosome 7, for the other 40% the cause is unknown. </a:t>
            </a:r>
          </a:p>
          <a:p>
            <a:endParaRPr lang="en-GB" dirty="0" smtClean="0">
              <a:solidFill>
                <a:srgbClr val="002060"/>
              </a:solidFill>
            </a:endParaRPr>
          </a:p>
        </p:txBody>
      </p:sp>
      <p:sp>
        <p:nvSpPr>
          <p:cNvPr id="7" name="Title 6"/>
          <p:cNvSpPr>
            <a:spLocks noGrp="1"/>
          </p:cNvSpPr>
          <p:nvPr>
            <p:ph type="title"/>
          </p:nvPr>
        </p:nvSpPr>
        <p:spPr>
          <a:xfrm>
            <a:off x="806896" y="413792"/>
            <a:ext cx="8229600" cy="1143000"/>
          </a:xfrm>
        </p:spPr>
        <p:txBody>
          <a:bodyPr/>
          <a:lstStyle/>
          <a:p>
            <a:r>
              <a:rPr lang="en-GB" b="1" dirty="0" smtClean="0">
                <a:solidFill>
                  <a:srgbClr val="002060"/>
                </a:solidFill>
              </a:rPr>
              <a:t>What is Russell-Silver syndrome?</a:t>
            </a:r>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Tree>
    <p:extLst>
      <p:ext uri="{BB962C8B-B14F-4D97-AF65-F5344CB8AC3E}">
        <p14:creationId xmlns:p14="http://schemas.microsoft.com/office/powerpoint/2010/main" val="28804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55576" y="1600200"/>
            <a:ext cx="8229600" cy="4525963"/>
          </a:xfrm>
        </p:spPr>
        <p:txBody>
          <a:bodyPr>
            <a:normAutofit fontScale="85000" lnSpcReduction="20000"/>
          </a:bodyPr>
          <a:lstStyle/>
          <a:p>
            <a:r>
              <a:rPr lang="en-GB" dirty="0" smtClean="0">
                <a:solidFill>
                  <a:srgbClr val="002060"/>
                </a:solidFill>
              </a:rPr>
              <a:t>We do not know what it means to live with this rare genetic condition. </a:t>
            </a:r>
          </a:p>
          <a:p>
            <a:endParaRPr lang="en-GB" dirty="0" smtClean="0">
              <a:solidFill>
                <a:srgbClr val="002060"/>
              </a:solidFill>
            </a:endParaRPr>
          </a:p>
          <a:p>
            <a:r>
              <a:rPr lang="en-GB" dirty="0" smtClean="0">
                <a:solidFill>
                  <a:srgbClr val="002060"/>
                </a:solidFill>
              </a:rPr>
              <a:t>Exploring the lived experience of adults with RSS will provide valuable information to aid families in making difficult decisions about treatment as well as informing patients living with this syndrome.</a:t>
            </a:r>
          </a:p>
          <a:p>
            <a:endParaRPr lang="en-GB" dirty="0" smtClean="0">
              <a:solidFill>
                <a:srgbClr val="002060"/>
              </a:solidFill>
            </a:endParaRPr>
          </a:p>
          <a:p>
            <a:r>
              <a:rPr lang="en-GB" dirty="0" smtClean="0">
                <a:solidFill>
                  <a:srgbClr val="002060"/>
                </a:solidFill>
              </a:rPr>
              <a:t>Child Growth Foundation support this research – long term health and effects of GH. </a:t>
            </a:r>
          </a:p>
          <a:p>
            <a:pPr>
              <a:buNone/>
            </a:pPr>
            <a:r>
              <a:rPr lang="en-GB" dirty="0" smtClean="0">
                <a:solidFill>
                  <a:schemeClr val="tx2"/>
                </a:solidFill>
              </a:rPr>
              <a:t> </a:t>
            </a:r>
            <a:endParaRPr lang="en-GB" dirty="0">
              <a:solidFill>
                <a:schemeClr val="tx2"/>
              </a:solidFill>
            </a:endParaRPr>
          </a:p>
        </p:txBody>
      </p:sp>
      <p:sp>
        <p:nvSpPr>
          <p:cNvPr id="12" name="Title 11"/>
          <p:cNvSpPr>
            <a:spLocks noGrp="1"/>
          </p:cNvSpPr>
          <p:nvPr>
            <p:ph type="title"/>
          </p:nvPr>
        </p:nvSpPr>
        <p:spPr/>
        <p:txBody>
          <a:bodyPr/>
          <a:lstStyle/>
          <a:p>
            <a:r>
              <a:rPr lang="en-GB" dirty="0" smtClean="0">
                <a:solidFill>
                  <a:srgbClr val="002060"/>
                </a:solidFill>
              </a:rPr>
              <a:t>Why research this condition?</a:t>
            </a:r>
            <a:endParaRPr lang="en-GB" dirty="0">
              <a:solidFill>
                <a:srgbClr val="00206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757" y="5339007"/>
            <a:ext cx="2784723" cy="133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4"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55576" y="1600200"/>
            <a:ext cx="8229600" cy="4525963"/>
          </a:xfrm>
        </p:spPr>
        <p:txBody>
          <a:bodyPr>
            <a:normAutofit/>
          </a:bodyPr>
          <a:lstStyle/>
          <a:p>
            <a:pPr>
              <a:buNone/>
            </a:pPr>
            <a:r>
              <a:rPr lang="en-GB" dirty="0" smtClean="0">
                <a:solidFill>
                  <a:schemeClr val="tx2"/>
                </a:solidFill>
              </a:rPr>
              <a:t> </a:t>
            </a:r>
            <a:endParaRPr lang="en-GB" dirty="0">
              <a:solidFill>
                <a:schemeClr val="tx2"/>
              </a:solidFill>
            </a:endParaRPr>
          </a:p>
        </p:txBody>
      </p:sp>
      <p:sp>
        <p:nvSpPr>
          <p:cNvPr id="12" name="Title 11"/>
          <p:cNvSpPr>
            <a:spLocks noGrp="1"/>
          </p:cNvSpPr>
          <p:nvPr>
            <p:ph type="title"/>
          </p:nvPr>
        </p:nvSpPr>
        <p:spPr/>
        <p:txBody>
          <a:bodyPr/>
          <a:lstStyle/>
          <a:p>
            <a:r>
              <a:rPr lang="en-GB" dirty="0" smtClean="0">
                <a:solidFill>
                  <a:srgbClr val="002060"/>
                </a:solidFill>
              </a:rPr>
              <a:t>Background</a:t>
            </a:r>
            <a:endParaRPr lang="en-GB" dirty="0">
              <a:solidFill>
                <a:srgbClr val="002060"/>
              </a:solidFill>
            </a:endParaRPr>
          </a:p>
        </p:txBody>
      </p:sp>
      <p:sp>
        <p:nvSpPr>
          <p:cNvPr id="10" name="TextBox 9"/>
          <p:cNvSpPr txBox="1"/>
          <p:nvPr/>
        </p:nvSpPr>
        <p:spPr>
          <a:xfrm>
            <a:off x="1115616" y="1340768"/>
            <a:ext cx="7488832" cy="4770537"/>
          </a:xfrm>
          <a:prstGeom prst="rect">
            <a:avLst/>
          </a:prstGeom>
          <a:noFill/>
        </p:spPr>
        <p:txBody>
          <a:bodyPr wrap="square" rtlCol="0">
            <a:spAutoFit/>
          </a:bodyPr>
          <a:lstStyle/>
          <a:p>
            <a:pPr>
              <a:buFont typeface="Arial" pitchFamily="34" charset="0"/>
              <a:buChar char="•"/>
            </a:pPr>
            <a:r>
              <a:rPr lang="en-GB" sz="2000" dirty="0" smtClean="0">
                <a:solidFill>
                  <a:schemeClr val="accent1">
                    <a:lumMod val="50000"/>
                  </a:schemeClr>
                </a:solidFill>
              </a:rPr>
              <a:t> </a:t>
            </a:r>
            <a:r>
              <a:rPr lang="en-GB" sz="2400" dirty="0" smtClean="0">
                <a:solidFill>
                  <a:schemeClr val="accent1">
                    <a:lumMod val="50000"/>
                  </a:schemeClr>
                </a:solidFill>
              </a:rPr>
              <a:t>Differing from the ‘norm’ could result in unpleasant feelings or emotions</a:t>
            </a:r>
            <a:r>
              <a:rPr lang="en-GB" sz="2400" baseline="30000" dirty="0" smtClean="0">
                <a:solidFill>
                  <a:schemeClr val="accent1">
                    <a:lumMod val="50000"/>
                  </a:schemeClr>
                </a:solidFill>
              </a:rPr>
              <a:t>1</a:t>
            </a:r>
            <a:endParaRPr lang="en-GB" sz="2400" dirty="0" smtClean="0">
              <a:solidFill>
                <a:schemeClr val="accent1">
                  <a:lumMod val="50000"/>
                </a:schemeClr>
              </a:solidFill>
            </a:endParaRPr>
          </a:p>
          <a:p>
            <a:endParaRPr lang="en-GB" sz="2400" dirty="0" smtClean="0">
              <a:solidFill>
                <a:schemeClr val="accent1">
                  <a:lumMod val="50000"/>
                </a:schemeClr>
              </a:solidFill>
            </a:endParaRPr>
          </a:p>
          <a:p>
            <a:pPr>
              <a:buFont typeface="Arial" pitchFamily="34" charset="0"/>
              <a:buChar char="•"/>
            </a:pPr>
            <a:r>
              <a:rPr lang="en-GB" sz="2400" dirty="0" smtClean="0">
                <a:solidFill>
                  <a:schemeClr val="accent1">
                    <a:lumMod val="50000"/>
                  </a:schemeClr>
                </a:solidFill>
              </a:rPr>
              <a:t> </a:t>
            </a:r>
            <a:r>
              <a:rPr lang="en-US" sz="2400" dirty="0" smtClean="0">
                <a:solidFill>
                  <a:schemeClr val="accent1">
                    <a:lumMod val="50000"/>
                  </a:schemeClr>
                </a:solidFill>
              </a:rPr>
              <a:t>A </a:t>
            </a:r>
            <a:r>
              <a:rPr lang="en-US" sz="2400" dirty="0">
                <a:solidFill>
                  <a:schemeClr val="accent1">
                    <a:lumMod val="50000"/>
                  </a:schemeClr>
                </a:solidFill>
              </a:rPr>
              <a:t>preference for symmetrical faces may be related to sexual selection and mate choice in males and </a:t>
            </a:r>
            <a:r>
              <a:rPr lang="en-US" sz="2400" dirty="0" smtClean="0">
                <a:solidFill>
                  <a:schemeClr val="accent1">
                    <a:lumMod val="50000"/>
                  </a:schemeClr>
                </a:solidFill>
              </a:rPr>
              <a:t>females</a:t>
            </a:r>
            <a:r>
              <a:rPr lang="en-GB" sz="2400" baseline="30000" dirty="0" smtClean="0">
                <a:solidFill>
                  <a:schemeClr val="accent1">
                    <a:lumMod val="50000"/>
                  </a:schemeClr>
                </a:solidFill>
              </a:rPr>
              <a:t>2</a:t>
            </a:r>
            <a:r>
              <a:rPr lang="en-GB" sz="2400" dirty="0" smtClean="0">
                <a:solidFill>
                  <a:schemeClr val="accent1">
                    <a:lumMod val="50000"/>
                  </a:schemeClr>
                </a:solidFill>
              </a:rPr>
              <a:t> </a:t>
            </a:r>
            <a:r>
              <a:rPr lang="en-GB" sz="2400" dirty="0">
                <a:solidFill>
                  <a:schemeClr val="accent1">
                    <a:lumMod val="50000"/>
                  </a:schemeClr>
                </a:solidFill>
              </a:rPr>
              <a:t>and for symmetrical </a:t>
            </a:r>
            <a:r>
              <a:rPr lang="en-GB" sz="2400" dirty="0" smtClean="0">
                <a:solidFill>
                  <a:schemeClr val="accent1">
                    <a:lumMod val="50000"/>
                  </a:schemeClr>
                </a:solidFill>
              </a:rPr>
              <a:t>bodies</a:t>
            </a:r>
            <a:r>
              <a:rPr lang="en-GB" sz="2400" baseline="30000" dirty="0">
                <a:solidFill>
                  <a:schemeClr val="accent1">
                    <a:lumMod val="50000"/>
                  </a:schemeClr>
                </a:solidFill>
              </a:rPr>
              <a:t> </a:t>
            </a:r>
            <a:r>
              <a:rPr lang="en-GB" sz="2400" baseline="30000" dirty="0" smtClean="0">
                <a:solidFill>
                  <a:schemeClr val="accent1">
                    <a:lumMod val="50000"/>
                  </a:schemeClr>
                </a:solidFill>
              </a:rPr>
              <a:t>3</a:t>
            </a:r>
            <a:r>
              <a:rPr lang="en-GB" sz="2400" dirty="0" smtClean="0">
                <a:solidFill>
                  <a:schemeClr val="accent1">
                    <a:lumMod val="50000"/>
                  </a:schemeClr>
                </a:solidFill>
              </a:rPr>
              <a:t> </a:t>
            </a:r>
            <a:r>
              <a:rPr lang="en-US" sz="2400" dirty="0" smtClean="0">
                <a:solidFill>
                  <a:schemeClr val="accent1">
                    <a:lumMod val="50000"/>
                  </a:schemeClr>
                </a:solidFill>
              </a:rPr>
              <a:t>and </a:t>
            </a:r>
            <a:r>
              <a:rPr lang="en-US" sz="2400" dirty="0">
                <a:solidFill>
                  <a:schemeClr val="accent1">
                    <a:lumMod val="50000"/>
                  </a:schemeClr>
                </a:solidFill>
              </a:rPr>
              <a:t>may be an indicator of </a:t>
            </a:r>
            <a:r>
              <a:rPr lang="en-US" sz="2400" dirty="0" smtClean="0">
                <a:solidFill>
                  <a:schemeClr val="accent1">
                    <a:lumMod val="50000"/>
                  </a:schemeClr>
                </a:solidFill>
              </a:rPr>
              <a:t>health</a:t>
            </a:r>
            <a:r>
              <a:rPr lang="en-GB" sz="2400" baseline="30000" dirty="0" smtClean="0">
                <a:solidFill>
                  <a:schemeClr val="accent1">
                    <a:lumMod val="50000"/>
                  </a:schemeClr>
                </a:solidFill>
              </a:rPr>
              <a:t>4</a:t>
            </a:r>
          </a:p>
          <a:p>
            <a:pPr>
              <a:buFont typeface="Arial" pitchFamily="34" charset="0"/>
              <a:buChar char="•"/>
            </a:pPr>
            <a:endParaRPr lang="en-GB" sz="2400" baseline="30000" dirty="0" smtClean="0">
              <a:solidFill>
                <a:schemeClr val="accent1">
                  <a:lumMod val="50000"/>
                </a:schemeClr>
              </a:solidFill>
            </a:endParaRPr>
          </a:p>
          <a:p>
            <a:pPr>
              <a:buFont typeface="Arial" pitchFamily="34" charset="0"/>
              <a:buChar char="•"/>
            </a:pPr>
            <a:r>
              <a:rPr lang="en-GB" sz="2400" baseline="30000" dirty="0">
                <a:solidFill>
                  <a:schemeClr val="accent1">
                    <a:lumMod val="50000"/>
                  </a:schemeClr>
                </a:solidFill>
              </a:rPr>
              <a:t> </a:t>
            </a:r>
            <a:r>
              <a:rPr lang="en-GB" sz="2400" dirty="0">
                <a:solidFill>
                  <a:schemeClr val="accent1">
                    <a:lumMod val="50000"/>
                  </a:schemeClr>
                </a:solidFill>
              </a:rPr>
              <a:t>C</a:t>
            </a:r>
            <a:r>
              <a:rPr lang="en-GB" sz="2400" dirty="0" smtClean="0">
                <a:solidFill>
                  <a:schemeClr val="accent1">
                    <a:lumMod val="50000"/>
                  </a:schemeClr>
                </a:solidFill>
              </a:rPr>
              <a:t>hildren </a:t>
            </a:r>
            <a:r>
              <a:rPr lang="en-GB" sz="2400" dirty="0">
                <a:solidFill>
                  <a:schemeClr val="accent1">
                    <a:lumMod val="50000"/>
                  </a:schemeClr>
                </a:solidFill>
              </a:rPr>
              <a:t>with short stature (SS), compared to peers with normal stature, can often feel less satisfied with their </a:t>
            </a:r>
            <a:r>
              <a:rPr lang="en-GB" sz="2400" dirty="0" smtClean="0">
                <a:solidFill>
                  <a:schemeClr val="accent1">
                    <a:lumMod val="50000"/>
                  </a:schemeClr>
                </a:solidFill>
              </a:rPr>
              <a:t>appearance</a:t>
            </a:r>
            <a:r>
              <a:rPr lang="en-GB" sz="2400" baseline="30000" dirty="0">
                <a:solidFill>
                  <a:schemeClr val="accent1">
                    <a:lumMod val="50000"/>
                  </a:schemeClr>
                </a:solidFill>
              </a:rPr>
              <a:t> </a:t>
            </a:r>
            <a:r>
              <a:rPr lang="en-GB" sz="2400" baseline="30000" dirty="0" smtClean="0">
                <a:solidFill>
                  <a:schemeClr val="accent1">
                    <a:lumMod val="50000"/>
                  </a:schemeClr>
                </a:solidFill>
              </a:rPr>
              <a:t>5</a:t>
            </a:r>
          </a:p>
          <a:p>
            <a:pPr>
              <a:buFont typeface="Arial" pitchFamily="34" charset="0"/>
              <a:buChar char="•"/>
            </a:pPr>
            <a:endParaRPr lang="en-GB" sz="2400" dirty="0" smtClean="0">
              <a:solidFill>
                <a:schemeClr val="accent1">
                  <a:lumMod val="50000"/>
                </a:schemeClr>
              </a:solidFill>
            </a:endParaRPr>
          </a:p>
          <a:p>
            <a:pPr>
              <a:buFont typeface="Arial" pitchFamily="34" charset="0"/>
              <a:buChar char="•"/>
            </a:pPr>
            <a:r>
              <a:rPr lang="en-GB" sz="2400" dirty="0" smtClean="0">
                <a:solidFill>
                  <a:schemeClr val="accent1">
                    <a:lumMod val="50000"/>
                  </a:schemeClr>
                </a:solidFill>
              </a:rPr>
              <a:t> Skills in resilience and coping are important</a:t>
            </a:r>
            <a:r>
              <a:rPr lang="en-GB" sz="2400" baseline="30000" dirty="0" smtClean="0">
                <a:solidFill>
                  <a:schemeClr val="accent1">
                    <a:lumMod val="50000"/>
                  </a:schemeClr>
                </a:solidFill>
              </a:rPr>
              <a:t>1</a:t>
            </a:r>
            <a:endParaRPr lang="en-GB" sz="2400" dirty="0">
              <a:solidFill>
                <a:schemeClr val="accent1">
                  <a:lumMod val="50000"/>
                </a:schemeClr>
              </a:solidFill>
            </a:endParaRPr>
          </a:p>
        </p:txBody>
      </p:sp>
      <p:sp>
        <p:nvSpPr>
          <p:cNvPr id="13" name="TextBox 12"/>
          <p:cNvSpPr txBox="1"/>
          <p:nvPr/>
        </p:nvSpPr>
        <p:spPr>
          <a:xfrm>
            <a:off x="971600" y="6165304"/>
            <a:ext cx="7992888" cy="461665"/>
          </a:xfrm>
          <a:prstGeom prst="rect">
            <a:avLst/>
          </a:prstGeom>
          <a:noFill/>
        </p:spPr>
        <p:txBody>
          <a:bodyPr wrap="square" rtlCol="0">
            <a:spAutoFit/>
          </a:bodyPr>
          <a:lstStyle/>
          <a:p>
            <a:r>
              <a:rPr lang="en-GB" sz="1200" dirty="0" smtClean="0">
                <a:solidFill>
                  <a:schemeClr val="accent1">
                    <a:lumMod val="50000"/>
                  </a:schemeClr>
                </a:solidFill>
              </a:rPr>
              <a:t>1. Harcourt and Rumsey, 2012 2. </a:t>
            </a:r>
            <a:r>
              <a:rPr lang="en-US" sz="1200" dirty="0" smtClean="0">
                <a:solidFill>
                  <a:schemeClr val="accent1">
                    <a:lumMod val="50000"/>
                  </a:schemeClr>
                </a:solidFill>
              </a:rPr>
              <a:t>Rhodes</a:t>
            </a:r>
            <a:r>
              <a:rPr lang="en-US" sz="1200" dirty="0">
                <a:solidFill>
                  <a:schemeClr val="accent1">
                    <a:lumMod val="50000"/>
                  </a:schemeClr>
                </a:solidFill>
              </a:rPr>
              <a:t>, 2006, Thornhill and </a:t>
            </a:r>
            <a:r>
              <a:rPr lang="en-US" sz="1200" dirty="0" err="1">
                <a:solidFill>
                  <a:schemeClr val="accent1">
                    <a:lumMod val="50000"/>
                  </a:schemeClr>
                </a:solidFill>
              </a:rPr>
              <a:t>Gangestad</a:t>
            </a:r>
            <a:r>
              <a:rPr lang="en-US" sz="1200" dirty="0">
                <a:solidFill>
                  <a:schemeClr val="accent1">
                    <a:lumMod val="50000"/>
                  </a:schemeClr>
                </a:solidFill>
              </a:rPr>
              <a:t>, 1999, Griffey and Little, 2014, Perrett et al., 1999, Little et al., </a:t>
            </a:r>
            <a:r>
              <a:rPr lang="en-US" sz="1200" dirty="0" smtClean="0">
                <a:solidFill>
                  <a:schemeClr val="accent1">
                    <a:lumMod val="50000"/>
                  </a:schemeClr>
                </a:solidFill>
              </a:rPr>
              <a:t>2008</a:t>
            </a:r>
            <a:r>
              <a:rPr lang="en-GB" sz="1200" dirty="0" smtClean="0">
                <a:solidFill>
                  <a:schemeClr val="accent1">
                    <a:lumMod val="50000"/>
                  </a:schemeClr>
                </a:solidFill>
              </a:rPr>
              <a:t> 3. </a:t>
            </a:r>
            <a:r>
              <a:rPr lang="en-GB" sz="1200" dirty="0" err="1" smtClean="0">
                <a:solidFill>
                  <a:schemeClr val="accent1">
                    <a:lumMod val="50000"/>
                  </a:schemeClr>
                </a:solidFill>
              </a:rPr>
              <a:t>Gangestad</a:t>
            </a:r>
            <a:r>
              <a:rPr lang="en-GB" sz="1200" dirty="0" smtClean="0">
                <a:solidFill>
                  <a:schemeClr val="accent1">
                    <a:lumMod val="50000"/>
                  </a:schemeClr>
                </a:solidFill>
              </a:rPr>
              <a:t> and Simpson, 2000; </a:t>
            </a:r>
            <a:r>
              <a:rPr lang="en-GB" sz="1200" dirty="0" err="1" smtClean="0">
                <a:solidFill>
                  <a:schemeClr val="accent1">
                    <a:lumMod val="50000"/>
                  </a:schemeClr>
                </a:solidFill>
              </a:rPr>
              <a:t>Concar</a:t>
            </a:r>
            <a:r>
              <a:rPr lang="en-GB" sz="1200" dirty="0" smtClean="0">
                <a:solidFill>
                  <a:schemeClr val="accent1">
                    <a:lumMod val="50000"/>
                  </a:schemeClr>
                </a:solidFill>
              </a:rPr>
              <a:t>, 1995 4. Thornhill and </a:t>
            </a:r>
            <a:r>
              <a:rPr lang="en-GB" sz="1200" dirty="0" err="1" smtClean="0">
                <a:solidFill>
                  <a:schemeClr val="accent1">
                    <a:lumMod val="50000"/>
                  </a:schemeClr>
                </a:solidFill>
              </a:rPr>
              <a:t>Gangestad</a:t>
            </a:r>
            <a:r>
              <a:rPr lang="en-GB" sz="1200" dirty="0" smtClean="0">
                <a:solidFill>
                  <a:schemeClr val="accent1">
                    <a:lumMod val="50000"/>
                  </a:schemeClr>
                </a:solidFill>
              </a:rPr>
              <a:t>, 1999 5. </a:t>
            </a:r>
            <a:r>
              <a:rPr lang="en-GB" sz="1200" dirty="0" err="1" smtClean="0">
                <a:solidFill>
                  <a:schemeClr val="accent1">
                    <a:lumMod val="50000"/>
                  </a:schemeClr>
                </a:solidFill>
              </a:rPr>
              <a:t>Laub</a:t>
            </a:r>
            <a:r>
              <a:rPr lang="en-GB" sz="1200" dirty="0" smtClean="0">
                <a:solidFill>
                  <a:schemeClr val="accent1">
                    <a:lumMod val="50000"/>
                  </a:schemeClr>
                </a:solidFill>
              </a:rPr>
              <a:t>, 2012.</a:t>
            </a:r>
            <a:endParaRPr lang="en-GB" sz="1200" dirty="0">
              <a:solidFill>
                <a:schemeClr val="accent1">
                  <a:lumMod val="50000"/>
                </a:schemeClr>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390" y="5085184"/>
            <a:ext cx="2132962" cy="87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2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12" name="Title 11"/>
          <p:cNvSpPr>
            <a:spLocks noGrp="1"/>
          </p:cNvSpPr>
          <p:nvPr>
            <p:ph type="title"/>
          </p:nvPr>
        </p:nvSpPr>
        <p:spPr/>
        <p:txBody>
          <a:bodyPr/>
          <a:lstStyle/>
          <a:p>
            <a:r>
              <a:rPr lang="en-GB" dirty="0" smtClean="0">
                <a:solidFill>
                  <a:srgbClr val="002060"/>
                </a:solidFill>
              </a:rPr>
              <a:t>Methodology</a:t>
            </a:r>
            <a:endParaRPr lang="en-GB" dirty="0">
              <a:solidFill>
                <a:srgbClr val="002060"/>
              </a:solidFill>
            </a:endParaRPr>
          </a:p>
        </p:txBody>
      </p:sp>
      <p:sp>
        <p:nvSpPr>
          <p:cNvPr id="7" name="Content Placeholder 6"/>
          <p:cNvSpPr>
            <a:spLocks noGrp="1"/>
          </p:cNvSpPr>
          <p:nvPr>
            <p:ph idx="1"/>
          </p:nvPr>
        </p:nvSpPr>
        <p:spPr>
          <a:xfrm>
            <a:off x="806896" y="1600200"/>
            <a:ext cx="8229600" cy="4525963"/>
          </a:xfrm>
        </p:spPr>
        <p:txBody>
          <a:bodyPr>
            <a:normAutofit/>
          </a:bodyPr>
          <a:lstStyle/>
          <a:p>
            <a:r>
              <a:rPr lang="en-GB" dirty="0" smtClean="0">
                <a:solidFill>
                  <a:srgbClr val="002060"/>
                </a:solidFill>
              </a:rPr>
              <a:t>Qualitative.</a:t>
            </a:r>
          </a:p>
          <a:p>
            <a:r>
              <a:rPr lang="en-GB" dirty="0" smtClean="0">
                <a:solidFill>
                  <a:srgbClr val="002060"/>
                </a:solidFill>
              </a:rPr>
              <a:t>Method – semi-structured, in depth interviews.</a:t>
            </a:r>
          </a:p>
          <a:p>
            <a:r>
              <a:rPr lang="en-GB" dirty="0" smtClean="0">
                <a:solidFill>
                  <a:srgbClr val="002060"/>
                </a:solidFill>
              </a:rPr>
              <a:t>15 participants.</a:t>
            </a:r>
          </a:p>
          <a:p>
            <a:r>
              <a:rPr lang="en-GB" dirty="0">
                <a:solidFill>
                  <a:srgbClr val="002060"/>
                </a:solidFill>
              </a:rPr>
              <a:t>6</a:t>
            </a:r>
            <a:r>
              <a:rPr lang="en-GB" dirty="0" smtClean="0">
                <a:solidFill>
                  <a:srgbClr val="002060"/>
                </a:solidFill>
              </a:rPr>
              <a:t> were female.</a:t>
            </a:r>
          </a:p>
          <a:p>
            <a:r>
              <a:rPr lang="en-GB" dirty="0">
                <a:solidFill>
                  <a:srgbClr val="002060"/>
                </a:solidFill>
              </a:rPr>
              <a:t>9</a:t>
            </a:r>
            <a:r>
              <a:rPr lang="en-GB" dirty="0" smtClean="0">
                <a:solidFill>
                  <a:srgbClr val="002060"/>
                </a:solidFill>
              </a:rPr>
              <a:t> were treated with growth hormone (GH).</a:t>
            </a:r>
          </a:p>
          <a:p>
            <a:r>
              <a:rPr lang="en-GB" dirty="0" smtClean="0">
                <a:solidFill>
                  <a:srgbClr val="002060"/>
                </a:solidFill>
              </a:rPr>
              <a:t>Participant’s ages ranged from 25-69.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444208" y="158978"/>
            <a:ext cx="2664296" cy="461710"/>
          </a:xfrm>
          <a:prstGeom prst="rect">
            <a:avLst/>
          </a:prstGeom>
          <a:noFill/>
          <a:ln w="9525">
            <a:noFill/>
            <a:miter lim="800000"/>
            <a:headEnd/>
            <a:tailEnd/>
          </a:ln>
        </p:spPr>
      </p:pic>
      <p:sp>
        <p:nvSpPr>
          <p:cNvPr id="8" name="Rectangle 7"/>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uwe-logo.png"/>
          <p:cNvPicPr>
            <a:picLocks noChangeAspect="1"/>
          </p:cNvPicPr>
          <p:nvPr/>
        </p:nvPicPr>
        <p:blipFill>
          <a:blip r:embed="rId3" cstate="print"/>
          <a:stretch>
            <a:fillRect/>
          </a:stretch>
        </p:blipFill>
        <p:spPr>
          <a:xfrm>
            <a:off x="827584" y="96579"/>
            <a:ext cx="1152128" cy="452101"/>
          </a:xfrm>
          <a:prstGeom prst="rect">
            <a:avLst/>
          </a:prstGeom>
        </p:spPr>
      </p:pic>
      <p:sp>
        <p:nvSpPr>
          <p:cNvPr id="9" name="Content Placeholder 8"/>
          <p:cNvSpPr>
            <a:spLocks noGrp="1"/>
          </p:cNvSpPr>
          <p:nvPr>
            <p:ph idx="1"/>
          </p:nvPr>
        </p:nvSpPr>
        <p:spPr>
          <a:xfrm>
            <a:off x="755576" y="1600200"/>
            <a:ext cx="8229600" cy="4525963"/>
          </a:xfrm>
        </p:spPr>
        <p:txBody>
          <a:bodyPr/>
          <a:lstStyle/>
          <a:p>
            <a:r>
              <a:rPr lang="en-GB" dirty="0" smtClean="0">
                <a:solidFill>
                  <a:srgbClr val="002060"/>
                </a:solidFill>
              </a:rPr>
              <a:t>Thematic analysis</a:t>
            </a:r>
          </a:p>
          <a:p>
            <a:pPr>
              <a:buFontTx/>
              <a:buChar char="-"/>
            </a:pPr>
            <a:r>
              <a:rPr lang="en-GB" dirty="0" smtClean="0">
                <a:solidFill>
                  <a:srgbClr val="002060"/>
                </a:solidFill>
              </a:rPr>
              <a:t>Essentially a method for identifying and</a:t>
            </a:r>
          </a:p>
          <a:p>
            <a:pPr>
              <a:buNone/>
            </a:pPr>
            <a:r>
              <a:rPr lang="en-GB" dirty="0" smtClean="0">
                <a:solidFill>
                  <a:srgbClr val="002060"/>
                </a:solidFill>
              </a:rPr>
              <a:t>analysing patterns in qualitative data</a:t>
            </a:r>
          </a:p>
          <a:p>
            <a:pPr>
              <a:buNone/>
            </a:pPr>
            <a:endParaRPr lang="en-GB" dirty="0" smtClean="0">
              <a:solidFill>
                <a:srgbClr val="002060"/>
              </a:solidFill>
            </a:endParaRPr>
          </a:p>
          <a:p>
            <a:pPr>
              <a:buNone/>
            </a:pPr>
            <a:endParaRPr lang="en-GB" dirty="0" smtClean="0">
              <a:solidFill>
                <a:srgbClr val="002060"/>
              </a:solidFill>
            </a:endParaRPr>
          </a:p>
          <a:p>
            <a:pPr>
              <a:buNone/>
            </a:pPr>
            <a:endParaRPr lang="en-GB" dirty="0"/>
          </a:p>
        </p:txBody>
      </p:sp>
      <p:sp>
        <p:nvSpPr>
          <p:cNvPr id="12" name="Title 11"/>
          <p:cNvSpPr>
            <a:spLocks noGrp="1"/>
          </p:cNvSpPr>
          <p:nvPr>
            <p:ph type="title"/>
          </p:nvPr>
        </p:nvSpPr>
        <p:spPr/>
        <p:txBody>
          <a:bodyPr/>
          <a:lstStyle/>
          <a:p>
            <a:r>
              <a:rPr lang="en-GB" dirty="0" smtClean="0">
                <a:solidFill>
                  <a:srgbClr val="002060"/>
                </a:solidFill>
              </a:rPr>
              <a:t>Analysis</a:t>
            </a:r>
            <a:endParaRPr lang="en-GB" dirty="0">
              <a:solidFill>
                <a:srgbClr val="00206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107114"/>
            <a:ext cx="3350890" cy="240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99792" y="2204864"/>
            <a:ext cx="3744416" cy="3024336"/>
            <a:chOff x="2699792" y="1772816"/>
            <a:chExt cx="3744416" cy="3024336"/>
          </a:xfrm>
        </p:grpSpPr>
        <p:sp>
          <p:nvSpPr>
            <p:cNvPr id="2" name="Diamond 1"/>
            <p:cNvSpPr/>
            <p:nvPr/>
          </p:nvSpPr>
          <p:spPr>
            <a:xfrm>
              <a:off x="2699792" y="1772816"/>
              <a:ext cx="3744416" cy="3024336"/>
            </a:xfrm>
            <a:prstGeom prst="diamond">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2" idx="0"/>
            </p:cNvCxnSpPr>
            <p:nvPr/>
          </p:nvCxnSpPr>
          <p:spPr>
            <a:xfrm>
              <a:off x="4572000" y="1772816"/>
              <a:ext cx="0" cy="3024336"/>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3"/>
            </p:cNvCxnSpPr>
            <p:nvPr/>
          </p:nvCxnSpPr>
          <p:spPr>
            <a:xfrm>
              <a:off x="2699792" y="3284984"/>
              <a:ext cx="374441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 name="Content Placeholder 3"/>
          <p:cNvGraphicFramePr>
            <a:graphicFrameLocks noGrp="1"/>
          </p:cNvGraphicFramePr>
          <p:nvPr>
            <p:ph idx="1"/>
            <p:extLst>
              <p:ext uri="{D42A27DB-BD31-4B8C-83A1-F6EECF244321}">
                <p14:modId xmlns:p14="http://schemas.microsoft.com/office/powerpoint/2010/main" val="1676790723"/>
              </p:ext>
            </p:extLst>
          </p:nvPr>
        </p:nvGraphicFramePr>
        <p:xfrm>
          <a:off x="3563888" y="1196752"/>
          <a:ext cx="2034227"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365595235"/>
              </p:ext>
            </p:extLst>
          </p:nvPr>
        </p:nvGraphicFramePr>
        <p:xfrm>
          <a:off x="6372200" y="2717117"/>
          <a:ext cx="1152128" cy="17199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157259721"/>
              </p:ext>
            </p:extLst>
          </p:nvPr>
        </p:nvGraphicFramePr>
        <p:xfrm>
          <a:off x="3851920" y="4896544"/>
          <a:ext cx="1512168" cy="17008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4043094213"/>
              </p:ext>
            </p:extLst>
          </p:nvPr>
        </p:nvGraphicFramePr>
        <p:xfrm>
          <a:off x="1403648" y="2955365"/>
          <a:ext cx="1656184" cy="14817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9" name="Group 8"/>
          <p:cNvGrpSpPr/>
          <p:nvPr/>
        </p:nvGrpSpPr>
        <p:grpSpPr>
          <a:xfrm>
            <a:off x="3851920" y="3057794"/>
            <a:ext cx="1476166" cy="1379318"/>
            <a:chOff x="1698545" y="1042984"/>
            <a:chExt cx="1224140" cy="1174460"/>
          </a:xfrm>
          <a:solidFill>
            <a:schemeClr val="accent4">
              <a:lumMod val="60000"/>
              <a:lumOff val="40000"/>
            </a:schemeClr>
          </a:solidFill>
          <a:scene3d>
            <a:camera prst="orthographicFront"/>
            <a:lightRig rig="flat" dir="t"/>
          </a:scene3d>
        </p:grpSpPr>
        <p:sp>
          <p:nvSpPr>
            <p:cNvPr id="10" name="Oval 9"/>
            <p:cNvSpPr/>
            <p:nvPr/>
          </p:nvSpPr>
          <p:spPr>
            <a:xfrm>
              <a:off x="1698545" y="1042984"/>
              <a:ext cx="1224140" cy="117446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Oval 4"/>
            <p:cNvSpPr/>
            <p:nvPr/>
          </p:nvSpPr>
          <p:spPr>
            <a:xfrm>
              <a:off x="1847832" y="1104297"/>
              <a:ext cx="955424" cy="941151"/>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600" b="1" kern="1200" dirty="0" smtClean="0"/>
                <a:t>What is it like  to live with RSS?</a:t>
              </a:r>
              <a:endParaRPr lang="en-GB" sz="1600" b="1" kern="1200" dirty="0"/>
            </a:p>
          </p:txBody>
        </p:sp>
      </p:grpSp>
      <p:sp>
        <p:nvSpPr>
          <p:cNvPr id="16" name="Rectangle 15"/>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uwe-logo.png"/>
          <p:cNvPicPr>
            <a:picLocks noChangeAspect="1"/>
          </p:cNvPicPr>
          <p:nvPr/>
        </p:nvPicPr>
        <p:blipFill>
          <a:blip r:embed="rId22" cstate="print"/>
          <a:stretch>
            <a:fillRect/>
          </a:stretch>
        </p:blipFill>
        <p:spPr>
          <a:xfrm>
            <a:off x="827584" y="96579"/>
            <a:ext cx="1152128" cy="452101"/>
          </a:xfrm>
          <a:prstGeom prst="rect">
            <a:avLst/>
          </a:prstGeom>
        </p:spPr>
      </p:pic>
      <p:pic>
        <p:nvPicPr>
          <p:cNvPr id="18" name="Picture 2"/>
          <p:cNvPicPr>
            <a:picLocks noChangeAspect="1" noChangeArrowheads="1"/>
          </p:cNvPicPr>
          <p:nvPr/>
        </p:nvPicPr>
        <p:blipFill>
          <a:blip r:embed="rId23" cstate="print"/>
          <a:srcRect/>
          <a:stretch>
            <a:fillRect/>
          </a:stretch>
        </p:blipFill>
        <p:spPr bwMode="auto">
          <a:xfrm>
            <a:off x="6444208" y="158978"/>
            <a:ext cx="2664296" cy="461710"/>
          </a:xfrm>
          <a:prstGeom prst="rect">
            <a:avLst/>
          </a:prstGeom>
          <a:noFill/>
          <a:ln w="9525">
            <a:noFill/>
            <a:miter lim="800000"/>
            <a:headEnd/>
            <a:tailEnd/>
          </a:ln>
        </p:spPr>
      </p:pic>
      <p:sp>
        <p:nvSpPr>
          <p:cNvPr id="19" name="Title 11"/>
          <p:cNvSpPr>
            <a:spLocks noGrp="1"/>
          </p:cNvSpPr>
          <p:nvPr>
            <p:ph type="title"/>
          </p:nvPr>
        </p:nvSpPr>
        <p:spPr>
          <a:xfrm>
            <a:off x="457200" y="269776"/>
            <a:ext cx="8229600" cy="1143000"/>
          </a:xfrm>
        </p:spPr>
        <p:txBody>
          <a:bodyPr/>
          <a:lstStyle/>
          <a:p>
            <a:r>
              <a:rPr lang="en-GB" dirty="0" smtClean="0">
                <a:solidFill>
                  <a:srgbClr val="002060"/>
                </a:solidFill>
              </a:rPr>
              <a:t>Thematic Map</a:t>
            </a:r>
            <a:endParaRPr lang="en-GB" dirty="0">
              <a:solidFill>
                <a:srgbClr val="002060"/>
              </a:solidFill>
            </a:endParaRPr>
          </a:p>
        </p:txBody>
      </p:sp>
    </p:spTree>
    <p:extLst>
      <p:ext uri="{BB962C8B-B14F-4D97-AF65-F5344CB8AC3E}">
        <p14:creationId xmlns:p14="http://schemas.microsoft.com/office/powerpoint/2010/main" val="21603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99792" y="2204864"/>
            <a:ext cx="3744416" cy="3024336"/>
            <a:chOff x="2699792" y="1772816"/>
            <a:chExt cx="3744416" cy="3024336"/>
          </a:xfrm>
        </p:grpSpPr>
        <p:sp>
          <p:nvSpPr>
            <p:cNvPr id="2" name="Diamond 1"/>
            <p:cNvSpPr/>
            <p:nvPr/>
          </p:nvSpPr>
          <p:spPr>
            <a:xfrm>
              <a:off x="2699792" y="1772816"/>
              <a:ext cx="3744416" cy="3024336"/>
            </a:xfrm>
            <a:prstGeom prst="diamond">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2" idx="0"/>
            </p:cNvCxnSpPr>
            <p:nvPr/>
          </p:nvCxnSpPr>
          <p:spPr>
            <a:xfrm>
              <a:off x="4572000" y="1772816"/>
              <a:ext cx="0" cy="3024336"/>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3"/>
            </p:cNvCxnSpPr>
            <p:nvPr/>
          </p:nvCxnSpPr>
          <p:spPr>
            <a:xfrm>
              <a:off x="2699792" y="3284984"/>
              <a:ext cx="374441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6" name="Diagram 5"/>
          <p:cNvGraphicFramePr/>
          <p:nvPr>
            <p:extLst>
              <p:ext uri="{D42A27DB-BD31-4B8C-83A1-F6EECF244321}">
                <p14:modId xmlns:p14="http://schemas.microsoft.com/office/powerpoint/2010/main" val="964821980"/>
              </p:ext>
            </p:extLst>
          </p:nvPr>
        </p:nvGraphicFramePr>
        <p:xfrm>
          <a:off x="6372200" y="2717117"/>
          <a:ext cx="1152128" cy="1719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555572471"/>
              </p:ext>
            </p:extLst>
          </p:nvPr>
        </p:nvGraphicFramePr>
        <p:xfrm>
          <a:off x="3851920" y="4896544"/>
          <a:ext cx="1512168" cy="1700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3581747603"/>
              </p:ext>
            </p:extLst>
          </p:nvPr>
        </p:nvGraphicFramePr>
        <p:xfrm>
          <a:off x="1403648" y="2955365"/>
          <a:ext cx="1656184" cy="14817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9" name="Group 8"/>
          <p:cNvGrpSpPr/>
          <p:nvPr/>
        </p:nvGrpSpPr>
        <p:grpSpPr>
          <a:xfrm>
            <a:off x="3851920" y="3057794"/>
            <a:ext cx="1476166" cy="1379318"/>
            <a:chOff x="1698545" y="1042984"/>
            <a:chExt cx="1224140" cy="1174460"/>
          </a:xfrm>
          <a:solidFill>
            <a:schemeClr val="accent4">
              <a:lumMod val="60000"/>
              <a:lumOff val="40000"/>
            </a:schemeClr>
          </a:solidFill>
          <a:scene3d>
            <a:camera prst="orthographicFront"/>
            <a:lightRig rig="flat" dir="t"/>
          </a:scene3d>
        </p:grpSpPr>
        <p:sp>
          <p:nvSpPr>
            <p:cNvPr id="10" name="Oval 9"/>
            <p:cNvSpPr/>
            <p:nvPr/>
          </p:nvSpPr>
          <p:spPr>
            <a:xfrm>
              <a:off x="1698545" y="1042984"/>
              <a:ext cx="1224140" cy="117446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Oval 4"/>
            <p:cNvSpPr/>
            <p:nvPr/>
          </p:nvSpPr>
          <p:spPr>
            <a:xfrm>
              <a:off x="1847832" y="1104297"/>
              <a:ext cx="955424" cy="941151"/>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600" b="1" kern="1200" dirty="0" smtClean="0"/>
                <a:t>What is it like  to live with RSS?</a:t>
              </a:r>
              <a:endParaRPr lang="en-GB" sz="1600" b="1" kern="1200" dirty="0"/>
            </a:p>
          </p:txBody>
        </p:sp>
      </p:grpSp>
      <p:sp>
        <p:nvSpPr>
          <p:cNvPr id="16" name="Rectangle 15"/>
          <p:cNvSpPr/>
          <p:nvPr/>
        </p:nvSpPr>
        <p:spPr>
          <a:xfrm rot="16200000">
            <a:off x="-3384376" y="3068960"/>
            <a:ext cx="7344816"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uwe-logo.png"/>
          <p:cNvPicPr>
            <a:picLocks noChangeAspect="1"/>
          </p:cNvPicPr>
          <p:nvPr/>
        </p:nvPicPr>
        <p:blipFill>
          <a:blip r:embed="rId17" cstate="print"/>
          <a:stretch>
            <a:fillRect/>
          </a:stretch>
        </p:blipFill>
        <p:spPr>
          <a:xfrm>
            <a:off x="827584" y="96579"/>
            <a:ext cx="1152128" cy="452101"/>
          </a:xfrm>
          <a:prstGeom prst="rect">
            <a:avLst/>
          </a:prstGeom>
        </p:spPr>
      </p:pic>
      <p:pic>
        <p:nvPicPr>
          <p:cNvPr id="18" name="Picture 2"/>
          <p:cNvPicPr>
            <a:picLocks noChangeAspect="1" noChangeArrowheads="1"/>
          </p:cNvPicPr>
          <p:nvPr/>
        </p:nvPicPr>
        <p:blipFill>
          <a:blip r:embed="rId18" cstate="print"/>
          <a:srcRect/>
          <a:stretch>
            <a:fillRect/>
          </a:stretch>
        </p:blipFill>
        <p:spPr bwMode="auto">
          <a:xfrm>
            <a:off x="6444208" y="158978"/>
            <a:ext cx="2664296" cy="461710"/>
          </a:xfrm>
          <a:prstGeom prst="rect">
            <a:avLst/>
          </a:prstGeom>
          <a:noFill/>
          <a:ln w="9525">
            <a:noFill/>
            <a:miter lim="800000"/>
            <a:headEnd/>
            <a:tailEnd/>
          </a:ln>
        </p:spPr>
      </p:pic>
      <p:sp>
        <p:nvSpPr>
          <p:cNvPr id="19" name="Title 11"/>
          <p:cNvSpPr>
            <a:spLocks noGrp="1"/>
          </p:cNvSpPr>
          <p:nvPr>
            <p:ph type="title"/>
          </p:nvPr>
        </p:nvSpPr>
        <p:spPr>
          <a:xfrm>
            <a:off x="457200" y="269776"/>
            <a:ext cx="8229600" cy="1143000"/>
          </a:xfrm>
        </p:spPr>
        <p:txBody>
          <a:bodyPr/>
          <a:lstStyle/>
          <a:p>
            <a:r>
              <a:rPr lang="en-GB" dirty="0" smtClean="0">
                <a:solidFill>
                  <a:srgbClr val="002060"/>
                </a:solidFill>
              </a:rPr>
              <a:t>Thematic Map</a:t>
            </a:r>
            <a:endParaRPr lang="en-GB" dirty="0">
              <a:solidFill>
                <a:srgbClr val="002060"/>
              </a:solidFill>
            </a:endParaRPr>
          </a:p>
        </p:txBody>
      </p:sp>
      <p:graphicFrame>
        <p:nvGraphicFramePr>
          <p:cNvPr id="21" name="Content Placeholder 3"/>
          <p:cNvGraphicFramePr>
            <a:graphicFrameLocks/>
          </p:cNvGraphicFramePr>
          <p:nvPr>
            <p:extLst>
              <p:ext uri="{D42A27DB-BD31-4B8C-83A1-F6EECF244321}">
                <p14:modId xmlns:p14="http://schemas.microsoft.com/office/powerpoint/2010/main" val="253381354"/>
              </p:ext>
            </p:extLst>
          </p:nvPr>
        </p:nvGraphicFramePr>
        <p:xfrm>
          <a:off x="2267744" y="116632"/>
          <a:ext cx="4680520" cy="273630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2" name="Diagram 21"/>
          <p:cNvGraphicFramePr/>
          <p:nvPr>
            <p:extLst>
              <p:ext uri="{D42A27DB-BD31-4B8C-83A1-F6EECF244321}">
                <p14:modId xmlns:p14="http://schemas.microsoft.com/office/powerpoint/2010/main" val="1007307894"/>
              </p:ext>
            </p:extLst>
          </p:nvPr>
        </p:nvGraphicFramePr>
        <p:xfrm>
          <a:off x="2195736" y="4320480"/>
          <a:ext cx="4680520" cy="3429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86297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1100</Words>
  <Application>Microsoft Office PowerPoint</Application>
  <PresentationFormat>On-screen Show (4:3)</PresentationFormat>
  <Paragraphs>126</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Living with Russell-Silver syndrome: falling short?</vt:lpstr>
      <vt:lpstr>What is Russell-Silver syndrome?</vt:lpstr>
      <vt:lpstr>What is Russell-Silver syndrome?</vt:lpstr>
      <vt:lpstr>Why research this condition?</vt:lpstr>
      <vt:lpstr>Background</vt:lpstr>
      <vt:lpstr>Methodology</vt:lpstr>
      <vt:lpstr>Analysis</vt:lpstr>
      <vt:lpstr>Thematic Map</vt:lpstr>
      <vt:lpstr>Thematic Map</vt:lpstr>
      <vt:lpstr>Results</vt:lpstr>
      <vt:lpstr>PowerPoint Presentation</vt:lpstr>
      <vt:lpstr>PowerPoint Presentation</vt:lpstr>
      <vt:lpstr>PowerPoint Presentation</vt:lpstr>
      <vt:lpstr>Conclusions</vt:lpstr>
      <vt:lpstr>Last word from Luke (4’8”, 40 years old)</vt:lpstr>
      <vt:lpstr>With thanks to:</vt:lpstr>
    </vt:vector>
  </TitlesOfParts>
  <Company>UHS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ballal</dc:creator>
  <cp:lastModifiedBy>Lisa Ballard</cp:lastModifiedBy>
  <cp:revision>140</cp:revision>
  <dcterms:created xsi:type="dcterms:W3CDTF">2015-01-05T14:44:53Z</dcterms:created>
  <dcterms:modified xsi:type="dcterms:W3CDTF">2016-06-27T20:24:07Z</dcterms:modified>
</cp:coreProperties>
</file>