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509" autoAdjust="0"/>
  </p:normalViewPr>
  <p:slideViewPr>
    <p:cSldViewPr>
      <p:cViewPr varScale="1">
        <p:scale>
          <a:sx n="82" d="100"/>
          <a:sy n="82" d="100"/>
        </p:scale>
        <p:origin x="1422" y="10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440BA-C29F-4089-94B9-AEA7B4A0FBCF}" type="datetimeFigureOut">
              <a:rPr lang="en-GB" smtClean="0"/>
              <a:pPr/>
              <a:t>05/08/2016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164DD0-033B-492C-B3CE-9178DF51C3A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E5440BA-C29F-4089-94B9-AEA7B4A0FBCF}" type="datetimeFigureOut">
              <a:rPr lang="en-GB" smtClean="0"/>
              <a:pPr/>
              <a:t>05/08/2016</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B164DD0-033B-492C-B3CE-9178DF51C3A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srcRect/>
          <a:stretch>
            <a:fillRect/>
          </a:stretch>
        </p:blipFill>
        <p:spPr bwMode="auto">
          <a:xfrm>
            <a:off x="3933056" y="-36512"/>
            <a:ext cx="2924944" cy="506880"/>
          </a:xfrm>
          <a:prstGeom prst="rect">
            <a:avLst/>
          </a:prstGeom>
          <a:noFill/>
          <a:ln w="9525">
            <a:noFill/>
            <a:miter lim="800000"/>
            <a:headEnd/>
            <a:tailEnd/>
          </a:ln>
        </p:spPr>
      </p:pic>
      <p:sp>
        <p:nvSpPr>
          <p:cNvPr id="2" name="Title 1"/>
          <p:cNvSpPr>
            <a:spLocks noGrp="1"/>
          </p:cNvSpPr>
          <p:nvPr>
            <p:ph type="ctrTitle"/>
          </p:nvPr>
        </p:nvSpPr>
        <p:spPr>
          <a:xfrm>
            <a:off x="260648" y="467544"/>
            <a:ext cx="6264696" cy="864096"/>
          </a:xfrm>
        </p:spPr>
        <p:txBody>
          <a:bodyPr>
            <a:noAutofit/>
          </a:bodyPr>
          <a:lstStyle/>
          <a:p>
            <a:r>
              <a:rPr lang="en-GB" sz="1600" b="1" dirty="0" smtClean="0">
                <a:solidFill>
                  <a:srgbClr val="002060"/>
                </a:solidFill>
                <a:latin typeface="+mn-lt"/>
              </a:rPr>
              <a:t>Understanding the lived experience of Russell-Silver syndrome – recommendations for healthcare professionals</a:t>
            </a:r>
            <a:r>
              <a:rPr lang="en-GB" sz="1400" dirty="0" smtClean="0">
                <a:solidFill>
                  <a:srgbClr val="002060"/>
                </a:solidFill>
                <a:latin typeface="+mn-lt"/>
              </a:rPr>
              <a:t/>
            </a:r>
            <a:br>
              <a:rPr lang="en-GB" sz="1400" dirty="0" smtClean="0">
                <a:solidFill>
                  <a:srgbClr val="002060"/>
                </a:solidFill>
                <a:latin typeface="+mn-lt"/>
              </a:rPr>
            </a:br>
            <a:r>
              <a:rPr lang="en-GB" sz="1400" dirty="0" smtClean="0">
                <a:solidFill>
                  <a:srgbClr val="002060"/>
                </a:solidFill>
                <a:latin typeface="+mn-lt"/>
              </a:rPr>
              <a:t>Lisa Marie Ballard</a:t>
            </a:r>
            <a:r>
              <a:rPr lang="en-GB" sz="1400" baseline="30000" dirty="0" smtClean="0">
                <a:solidFill>
                  <a:srgbClr val="002060"/>
                </a:solidFill>
                <a:latin typeface="+mn-lt"/>
              </a:rPr>
              <a:t>1</a:t>
            </a:r>
            <a:r>
              <a:rPr lang="en-GB" sz="1400" dirty="0" smtClean="0">
                <a:solidFill>
                  <a:srgbClr val="002060"/>
                </a:solidFill>
                <a:latin typeface="+mn-lt"/>
              </a:rPr>
              <a:t>, Angela Fenwick</a:t>
            </a:r>
            <a:r>
              <a:rPr lang="en-GB" sz="1400" baseline="30000" dirty="0" smtClean="0">
                <a:solidFill>
                  <a:srgbClr val="002060"/>
                </a:solidFill>
                <a:latin typeface="+mn-lt"/>
              </a:rPr>
              <a:t>2</a:t>
            </a:r>
            <a:r>
              <a:rPr lang="en-GB" sz="1400" dirty="0" smtClean="0">
                <a:solidFill>
                  <a:srgbClr val="002060"/>
                </a:solidFill>
                <a:latin typeface="+mn-lt"/>
              </a:rPr>
              <a:t> and Elizabeth Jenkinson</a:t>
            </a:r>
            <a:r>
              <a:rPr lang="en-GB" sz="1400" baseline="30000" dirty="0" smtClean="0">
                <a:solidFill>
                  <a:srgbClr val="002060"/>
                </a:solidFill>
                <a:latin typeface="+mn-lt"/>
              </a:rPr>
              <a:t>3</a:t>
            </a:r>
            <a:r>
              <a:rPr lang="en-GB" sz="1400" dirty="0" smtClean="0">
                <a:solidFill>
                  <a:srgbClr val="002060"/>
                </a:solidFill>
                <a:latin typeface="+mn-lt"/>
              </a:rPr>
              <a:t/>
            </a:r>
            <a:br>
              <a:rPr lang="en-GB" sz="1400" dirty="0" smtClean="0">
                <a:solidFill>
                  <a:srgbClr val="002060"/>
                </a:solidFill>
                <a:latin typeface="+mn-lt"/>
              </a:rPr>
            </a:br>
            <a:r>
              <a:rPr lang="en-GB" sz="900" dirty="0" smtClean="0">
                <a:solidFill>
                  <a:srgbClr val="002060"/>
                </a:solidFill>
                <a:latin typeface="+mn-lt"/>
              </a:rPr>
              <a:t>1. University Hospital Southampton NHS Foundation Trust. 2. University of Southampton. 3. University of the West of England</a:t>
            </a:r>
            <a:endParaRPr lang="en-GB" sz="900" baseline="30000" dirty="0">
              <a:solidFill>
                <a:srgbClr val="002060"/>
              </a:solidFill>
              <a:latin typeface="+mn-lt"/>
            </a:endParaRPr>
          </a:p>
        </p:txBody>
      </p:sp>
      <p:sp>
        <p:nvSpPr>
          <p:cNvPr id="3" name="Subtitle 2"/>
          <p:cNvSpPr>
            <a:spLocks noGrp="1"/>
          </p:cNvSpPr>
          <p:nvPr>
            <p:ph type="subTitle" idx="1"/>
          </p:nvPr>
        </p:nvSpPr>
        <p:spPr>
          <a:xfrm>
            <a:off x="260648" y="8676456"/>
            <a:ext cx="6336704" cy="504056"/>
          </a:xfrm>
        </p:spPr>
        <p:txBody>
          <a:bodyPr>
            <a:normAutofit fontScale="92500" lnSpcReduction="10000"/>
          </a:bodyPr>
          <a:lstStyle/>
          <a:p>
            <a:r>
              <a:rPr lang="en-GB" sz="1000" dirty="0" smtClean="0">
                <a:solidFill>
                  <a:srgbClr val="002060"/>
                </a:solidFill>
              </a:rPr>
              <a:t>Lisa </a:t>
            </a:r>
            <a:r>
              <a:rPr lang="en-GB" sz="1000" dirty="0">
                <a:solidFill>
                  <a:srgbClr val="002060"/>
                </a:solidFill>
              </a:rPr>
              <a:t>Ballard was funded by the UK National Institute for Health Research, Research for Patient Benefit programme (</a:t>
            </a:r>
            <a:r>
              <a:rPr lang="en-GB" sz="1000" dirty="0" smtClean="0">
                <a:solidFill>
                  <a:srgbClr val="002060"/>
                </a:solidFill>
              </a:rPr>
              <a:t>PB-PG-1111-26003), was </a:t>
            </a:r>
            <a:r>
              <a:rPr lang="en-GB" sz="1000" dirty="0">
                <a:solidFill>
                  <a:srgbClr val="002060"/>
                </a:solidFill>
              </a:rPr>
              <a:t>supported by the NIHR Wessex </a:t>
            </a:r>
            <a:r>
              <a:rPr lang="en-GB" sz="1000" dirty="0" smtClean="0">
                <a:solidFill>
                  <a:srgbClr val="002060"/>
                </a:solidFill>
              </a:rPr>
              <a:t>CRN and this research partially fulfilled the requirements of the University of the West</a:t>
            </a:r>
          </a:p>
          <a:p>
            <a:r>
              <a:rPr lang="en-GB" sz="1000" dirty="0" smtClean="0">
                <a:solidFill>
                  <a:srgbClr val="002060"/>
                </a:solidFill>
              </a:rPr>
              <a:t>of England for the degree of Professional Doctorate in Health Psychology.</a:t>
            </a:r>
            <a:endParaRPr lang="en-GB" sz="1000" dirty="0">
              <a:solidFill>
                <a:srgbClr val="002060"/>
              </a:solidFill>
            </a:endParaRPr>
          </a:p>
          <a:p>
            <a:endParaRPr lang="en-GB" dirty="0"/>
          </a:p>
        </p:txBody>
      </p:sp>
      <p:pic>
        <p:nvPicPr>
          <p:cNvPr id="4" name="Picture 3" descr="uwe-logo.png"/>
          <p:cNvPicPr>
            <a:picLocks noChangeAspect="1"/>
          </p:cNvPicPr>
          <p:nvPr/>
        </p:nvPicPr>
        <p:blipFill>
          <a:blip r:embed="rId3" cstate="print"/>
          <a:stretch>
            <a:fillRect/>
          </a:stretch>
        </p:blipFill>
        <p:spPr>
          <a:xfrm>
            <a:off x="116632" y="35496"/>
            <a:ext cx="1080120" cy="423844"/>
          </a:xfrm>
          <a:prstGeom prst="rect">
            <a:avLst/>
          </a:prstGeom>
        </p:spPr>
      </p:pic>
      <p:pic>
        <p:nvPicPr>
          <p:cNvPr id="6" name="Picture 5"/>
          <p:cNvPicPr>
            <a:picLocks noChangeAspect="1"/>
          </p:cNvPicPr>
          <p:nvPr/>
        </p:nvPicPr>
        <p:blipFill>
          <a:blip r:embed="rId4" cstate="print"/>
          <a:stretch>
            <a:fillRect/>
          </a:stretch>
        </p:blipFill>
        <p:spPr>
          <a:xfrm>
            <a:off x="4741954" y="7020272"/>
            <a:ext cx="1639374" cy="1296144"/>
          </a:xfrm>
          <a:prstGeom prst="rect">
            <a:avLst/>
          </a:prstGeom>
        </p:spPr>
      </p:pic>
      <p:pic>
        <p:nvPicPr>
          <p:cNvPr id="1028" name="Picture 4"/>
          <p:cNvPicPr>
            <a:picLocks noChangeAspect="1" noChangeArrowheads="1"/>
          </p:cNvPicPr>
          <p:nvPr/>
        </p:nvPicPr>
        <p:blipFill>
          <a:blip r:embed="rId5" cstate="print"/>
          <a:srcRect/>
          <a:stretch>
            <a:fillRect/>
          </a:stretch>
        </p:blipFill>
        <p:spPr bwMode="auto">
          <a:xfrm>
            <a:off x="431874" y="1475656"/>
            <a:ext cx="1412950" cy="1205433"/>
          </a:xfrm>
          <a:prstGeom prst="rect">
            <a:avLst/>
          </a:prstGeom>
          <a:noFill/>
          <a:ln w="9525">
            <a:noFill/>
            <a:miter lim="800000"/>
            <a:headEnd/>
            <a:tailEnd/>
          </a:ln>
        </p:spPr>
      </p:pic>
      <p:sp>
        <p:nvSpPr>
          <p:cNvPr id="10" name="TextBox 9"/>
          <p:cNvSpPr txBox="1"/>
          <p:nvPr/>
        </p:nvSpPr>
        <p:spPr>
          <a:xfrm>
            <a:off x="1844824" y="1403648"/>
            <a:ext cx="4536504" cy="1323439"/>
          </a:xfrm>
          <a:prstGeom prst="rect">
            <a:avLst/>
          </a:prstGeom>
          <a:noFill/>
        </p:spPr>
        <p:txBody>
          <a:bodyPr wrap="square" rtlCol="0">
            <a:spAutoFit/>
          </a:bodyPr>
          <a:lstStyle/>
          <a:p>
            <a:pPr algn="just"/>
            <a:r>
              <a:rPr lang="en-GB" sz="1000" b="1" dirty="0" smtClean="0">
                <a:solidFill>
                  <a:srgbClr val="002060"/>
                </a:solidFill>
              </a:rPr>
              <a:t>Background</a:t>
            </a:r>
            <a:r>
              <a:rPr lang="en-GB" sz="1000" dirty="0" smtClean="0">
                <a:solidFill>
                  <a:srgbClr val="002060"/>
                </a:solidFill>
              </a:rPr>
              <a:t> - Russell-Silver syndrome (RSS) is a rare genetic condition and is characterised by slow pre and post-natal growth, short stature (SS) in adulthood, triangular facial appearance and body and facial asymmetry. Very little is known about what it is like to live with this rare condition beyond what is reported in the clinical literature and a need for clear guidance for patients, families and health care professionals (HCPs) in how to communicate and support these patients has been identified. Our research aim was to understand what it means to live with RSS. [line about appearance research.</a:t>
            </a:r>
            <a:endParaRPr lang="en-GB" sz="1000" dirty="0">
              <a:solidFill>
                <a:srgbClr val="002060"/>
              </a:solidFill>
            </a:endParaRPr>
          </a:p>
        </p:txBody>
      </p:sp>
      <p:sp>
        <p:nvSpPr>
          <p:cNvPr id="11" name="TextBox 10"/>
          <p:cNvSpPr txBox="1"/>
          <p:nvPr/>
        </p:nvSpPr>
        <p:spPr>
          <a:xfrm>
            <a:off x="332656" y="2731730"/>
            <a:ext cx="5904656" cy="400110"/>
          </a:xfrm>
          <a:prstGeom prst="rect">
            <a:avLst/>
          </a:prstGeom>
          <a:noFill/>
        </p:spPr>
        <p:txBody>
          <a:bodyPr wrap="square" rtlCol="0">
            <a:spAutoFit/>
          </a:bodyPr>
          <a:lstStyle/>
          <a:p>
            <a:pPr algn="just"/>
            <a:r>
              <a:rPr lang="en-GB" sz="1000" b="1" dirty="0" smtClean="0">
                <a:solidFill>
                  <a:srgbClr val="002060"/>
                </a:solidFill>
              </a:rPr>
              <a:t>Methods</a:t>
            </a:r>
            <a:r>
              <a:rPr lang="en-GB" sz="1000" dirty="0" smtClean="0">
                <a:solidFill>
                  <a:srgbClr val="002060"/>
                </a:solidFill>
              </a:rPr>
              <a:t> - Fifteen in-depth, semi structured interviews were conducted with participants from the UK aged between 25-69 (6 women) and thematic analysis was used to  identify themes. </a:t>
            </a:r>
            <a:endParaRPr lang="en-GB" sz="1000" dirty="0">
              <a:solidFill>
                <a:srgbClr val="002060"/>
              </a:solidFill>
            </a:endParaRPr>
          </a:p>
        </p:txBody>
      </p:sp>
      <p:sp>
        <p:nvSpPr>
          <p:cNvPr id="12" name="TextBox 11"/>
          <p:cNvSpPr txBox="1"/>
          <p:nvPr/>
        </p:nvSpPr>
        <p:spPr>
          <a:xfrm>
            <a:off x="332656" y="3144034"/>
            <a:ext cx="6120680" cy="707886"/>
          </a:xfrm>
          <a:prstGeom prst="rect">
            <a:avLst/>
          </a:prstGeom>
          <a:noFill/>
        </p:spPr>
        <p:txBody>
          <a:bodyPr wrap="square" rtlCol="0">
            <a:spAutoFit/>
          </a:bodyPr>
          <a:lstStyle/>
          <a:p>
            <a:pPr algn="just"/>
            <a:r>
              <a:rPr lang="en-GB" sz="1000" b="1" dirty="0" smtClean="0">
                <a:solidFill>
                  <a:srgbClr val="002060"/>
                </a:solidFill>
              </a:rPr>
              <a:t>Results</a:t>
            </a:r>
            <a:r>
              <a:rPr lang="en-GB" sz="1000" dirty="0" smtClean="0">
                <a:solidFill>
                  <a:srgbClr val="002060"/>
                </a:solidFill>
              </a:rPr>
              <a:t> - Four themes were identified in the data focusing on visible differences (height, face shape, asymmetry, low muscle mass) which impacted participant’s </a:t>
            </a:r>
            <a:r>
              <a:rPr lang="en-GB" sz="1000" dirty="0" smtClean="0">
                <a:solidFill>
                  <a:srgbClr val="002060"/>
                </a:solidFill>
              </a:rPr>
              <a:t>confidence </a:t>
            </a:r>
            <a:r>
              <a:rPr lang="en-GB" sz="1000" dirty="0" smtClean="0">
                <a:solidFill>
                  <a:srgbClr val="002060"/>
                </a:solidFill>
              </a:rPr>
              <a:t>and self-esteem. Some participants remained very resilient to this </a:t>
            </a:r>
            <a:r>
              <a:rPr lang="en-GB" sz="1000" dirty="0" smtClean="0">
                <a:solidFill>
                  <a:srgbClr val="002060"/>
                </a:solidFill>
              </a:rPr>
              <a:t>impact, </a:t>
            </a:r>
            <a:r>
              <a:rPr lang="en-GB" sz="1000" dirty="0" smtClean="0">
                <a:solidFill>
                  <a:srgbClr val="002060"/>
                </a:solidFill>
              </a:rPr>
              <a:t>others </a:t>
            </a:r>
            <a:r>
              <a:rPr lang="en-GB" sz="1000" dirty="0" smtClean="0">
                <a:solidFill>
                  <a:srgbClr val="002060"/>
                </a:solidFill>
              </a:rPr>
              <a:t>experienced </a:t>
            </a:r>
            <a:r>
              <a:rPr lang="en-GB" sz="1000" dirty="0" smtClean="0">
                <a:solidFill>
                  <a:srgbClr val="002060"/>
                </a:solidFill>
              </a:rPr>
              <a:t>psychological distress. These issues impacted significantly on male participants ability to form romantic/intimate relationships in adolescence and adulthood. </a:t>
            </a:r>
            <a:endParaRPr lang="en-GB" sz="1000" dirty="0">
              <a:solidFill>
                <a:srgbClr val="002060"/>
              </a:solidFill>
            </a:endParaRPr>
          </a:p>
        </p:txBody>
      </p:sp>
      <p:sp>
        <p:nvSpPr>
          <p:cNvPr id="13" name="TextBox 12"/>
          <p:cNvSpPr txBox="1"/>
          <p:nvPr/>
        </p:nvSpPr>
        <p:spPr>
          <a:xfrm>
            <a:off x="332656" y="3923928"/>
            <a:ext cx="2952328" cy="1477328"/>
          </a:xfrm>
          <a:prstGeom prst="rect">
            <a:avLst/>
          </a:prstGeom>
          <a:noFill/>
          <a:ln w="28575">
            <a:solidFill>
              <a:schemeClr val="accent3"/>
            </a:solidFill>
            <a:prstDash val="sysDash"/>
          </a:ln>
        </p:spPr>
        <p:txBody>
          <a:bodyPr wrap="square" rtlCol="0">
            <a:spAutoFit/>
          </a:bodyPr>
          <a:lstStyle/>
          <a:p>
            <a:pPr algn="just"/>
            <a:r>
              <a:rPr lang="en-GB" sz="1000" b="1" dirty="0" smtClean="0">
                <a:solidFill>
                  <a:srgbClr val="002060"/>
                </a:solidFill>
              </a:rPr>
              <a:t>It’s not all about height </a:t>
            </a:r>
          </a:p>
          <a:p>
            <a:pPr algn="just"/>
            <a:r>
              <a:rPr lang="en-GB" sz="1000" dirty="0" smtClean="0">
                <a:solidFill>
                  <a:srgbClr val="002060"/>
                </a:solidFill>
              </a:rPr>
              <a:t>‘</a:t>
            </a:r>
            <a:r>
              <a:rPr lang="en-GB" sz="1000" i="1" dirty="0" smtClean="0">
                <a:solidFill>
                  <a:srgbClr val="002060"/>
                </a:solidFill>
              </a:rPr>
              <a:t>Symmetry’s a good thing, it always has been. It’s the standard in everything else [...] that’s actually a big problem and people notice and that in my later teen years really got to me, a lot. [...] it’s not something you can get over or improve unless you somehow get the right side of your body bigger than your left side through some miracle of medical medicine, other than that, it’s there and there’s no cure’. </a:t>
            </a:r>
            <a:r>
              <a:rPr lang="en-GB" sz="1000" dirty="0" smtClean="0">
                <a:solidFill>
                  <a:srgbClr val="002060"/>
                </a:solidFill>
              </a:rPr>
              <a:t>(</a:t>
            </a:r>
            <a:r>
              <a:rPr lang="en-GB" sz="1000" b="1" dirty="0" err="1" smtClean="0">
                <a:solidFill>
                  <a:srgbClr val="002060"/>
                </a:solidFill>
              </a:rPr>
              <a:t>Oli</a:t>
            </a:r>
            <a:r>
              <a:rPr lang="en-GB" sz="1000" dirty="0" smtClean="0">
                <a:solidFill>
                  <a:srgbClr val="002060"/>
                </a:solidFill>
              </a:rPr>
              <a:t>)</a:t>
            </a:r>
          </a:p>
        </p:txBody>
      </p:sp>
      <p:sp>
        <p:nvSpPr>
          <p:cNvPr id="14" name="TextBox 13"/>
          <p:cNvSpPr txBox="1"/>
          <p:nvPr/>
        </p:nvSpPr>
        <p:spPr>
          <a:xfrm>
            <a:off x="3429000" y="3923928"/>
            <a:ext cx="2952328" cy="1477328"/>
          </a:xfrm>
          <a:prstGeom prst="rect">
            <a:avLst/>
          </a:prstGeom>
          <a:noFill/>
          <a:ln w="28575">
            <a:solidFill>
              <a:schemeClr val="accent6">
                <a:lumMod val="60000"/>
                <a:lumOff val="40000"/>
              </a:schemeClr>
            </a:solidFill>
            <a:prstDash val="sysDash"/>
          </a:ln>
        </p:spPr>
        <p:txBody>
          <a:bodyPr wrap="square" rtlCol="0">
            <a:spAutoFit/>
          </a:bodyPr>
          <a:lstStyle/>
          <a:p>
            <a:pPr algn="just"/>
            <a:r>
              <a:rPr lang="en-GB" sz="1000" b="1" dirty="0" smtClean="0">
                <a:solidFill>
                  <a:srgbClr val="002060"/>
                </a:solidFill>
              </a:rPr>
              <a:t>Sharing, comparing and compensating</a:t>
            </a:r>
          </a:p>
          <a:p>
            <a:pPr algn="just"/>
            <a:r>
              <a:rPr lang="en-GB" sz="1000" i="1" dirty="0" smtClean="0">
                <a:solidFill>
                  <a:srgbClr val="002060"/>
                </a:solidFill>
              </a:rPr>
              <a:t>‘It was nice knowing that you weren’t on your own and that there was other people like you, and that was good knowing that other people had symptoms similar to me, and just knowing that you weren’t unique or a sort of freak or mutation, which sometimes you do think that you’re kind of a freak of nature, because in some ways that’s what Russell-Silver is’.</a:t>
            </a:r>
            <a:r>
              <a:rPr lang="en-GB" sz="1000" dirty="0" smtClean="0">
                <a:solidFill>
                  <a:srgbClr val="002060"/>
                </a:solidFill>
              </a:rPr>
              <a:t> </a:t>
            </a:r>
            <a:r>
              <a:rPr lang="en-GB" sz="1000" b="1" dirty="0" smtClean="0">
                <a:solidFill>
                  <a:srgbClr val="002060"/>
                </a:solidFill>
              </a:rPr>
              <a:t>(Judy)</a:t>
            </a:r>
          </a:p>
        </p:txBody>
      </p:sp>
      <p:sp>
        <p:nvSpPr>
          <p:cNvPr id="15" name="TextBox 14"/>
          <p:cNvSpPr txBox="1"/>
          <p:nvPr/>
        </p:nvSpPr>
        <p:spPr>
          <a:xfrm>
            <a:off x="260648" y="6948264"/>
            <a:ext cx="4464496" cy="1631216"/>
          </a:xfrm>
          <a:prstGeom prst="rect">
            <a:avLst/>
          </a:prstGeom>
          <a:noFill/>
        </p:spPr>
        <p:txBody>
          <a:bodyPr wrap="square" rtlCol="0">
            <a:spAutoFit/>
          </a:bodyPr>
          <a:lstStyle/>
          <a:p>
            <a:pPr algn="justLow"/>
            <a:r>
              <a:rPr lang="en-GB" sz="1000" b="1" dirty="0" smtClean="0">
                <a:solidFill>
                  <a:srgbClr val="002060"/>
                </a:solidFill>
              </a:rPr>
              <a:t>Discussion</a:t>
            </a:r>
            <a:r>
              <a:rPr lang="en-GB" sz="1000" dirty="0" smtClean="0">
                <a:solidFill>
                  <a:srgbClr val="002060"/>
                </a:solidFill>
              </a:rPr>
              <a:t> - </a:t>
            </a:r>
            <a:r>
              <a:rPr lang="en-GB" sz="1000" dirty="0">
                <a:solidFill>
                  <a:srgbClr val="002060"/>
                </a:solidFill>
              </a:rPr>
              <a:t>The focus for HCPs involved in the care of children with growth problems is often on height, for which there is a clear treatment pathway using growth hormone therapy, but no robust evidence to support its effectiveness in children with RSS. Our research suggests patients struggle with varied psychosocial, appearance and body image related concerns which often overshadow a concern about </a:t>
            </a:r>
            <a:r>
              <a:rPr lang="en-GB" sz="1000" dirty="0" smtClean="0">
                <a:solidFill>
                  <a:srgbClr val="002060"/>
                </a:solidFill>
              </a:rPr>
              <a:t>height. </a:t>
            </a:r>
            <a:r>
              <a:rPr lang="en-GB" sz="1000" dirty="0">
                <a:solidFill>
                  <a:srgbClr val="002060"/>
                </a:solidFill>
              </a:rPr>
              <a:t>H</a:t>
            </a:r>
            <a:r>
              <a:rPr lang="en-GB" sz="1000" dirty="0" smtClean="0">
                <a:solidFill>
                  <a:srgbClr val="002060"/>
                </a:solidFill>
              </a:rPr>
              <a:t>owever</a:t>
            </a:r>
            <a:r>
              <a:rPr lang="en-GB" sz="1000" dirty="0">
                <a:solidFill>
                  <a:srgbClr val="002060"/>
                </a:solidFill>
              </a:rPr>
              <a:t>, psychological support is not currently routinely offered. HCPs working with children and adolescents with RSS should be trained to identify patients psychosocial and appearance related concerns and future research should evaluate the </a:t>
            </a:r>
            <a:r>
              <a:rPr lang="en-GB" sz="1000" dirty="0" smtClean="0">
                <a:solidFill>
                  <a:srgbClr val="002060"/>
                </a:solidFill>
              </a:rPr>
              <a:t>potential of psychosocial </a:t>
            </a:r>
            <a:r>
              <a:rPr lang="en-GB" sz="1000" dirty="0">
                <a:solidFill>
                  <a:srgbClr val="002060"/>
                </a:solidFill>
              </a:rPr>
              <a:t>support/interventions for this </a:t>
            </a:r>
            <a:r>
              <a:rPr lang="en-GB" sz="1000" smtClean="0">
                <a:solidFill>
                  <a:srgbClr val="002060"/>
                </a:solidFill>
              </a:rPr>
              <a:t>overlooked patient group</a:t>
            </a:r>
            <a:r>
              <a:rPr lang="en-GB" sz="1000" dirty="0" smtClean="0">
                <a:solidFill>
                  <a:srgbClr val="002060"/>
                </a:solidFill>
              </a:rPr>
              <a:t>.</a:t>
            </a:r>
            <a:endParaRPr lang="en-GB" sz="1000" dirty="0">
              <a:solidFill>
                <a:srgbClr val="002060"/>
              </a:solidFill>
            </a:endParaRPr>
          </a:p>
        </p:txBody>
      </p:sp>
      <p:sp>
        <p:nvSpPr>
          <p:cNvPr id="16" name="TextBox 15"/>
          <p:cNvSpPr txBox="1"/>
          <p:nvPr/>
        </p:nvSpPr>
        <p:spPr>
          <a:xfrm>
            <a:off x="332656" y="5508104"/>
            <a:ext cx="2952328" cy="1323439"/>
          </a:xfrm>
          <a:prstGeom prst="rect">
            <a:avLst/>
          </a:prstGeom>
          <a:noFill/>
          <a:ln w="28575">
            <a:solidFill>
              <a:schemeClr val="tx2">
                <a:lumMod val="60000"/>
                <a:lumOff val="40000"/>
              </a:schemeClr>
            </a:solidFill>
            <a:prstDash val="sysDash"/>
          </a:ln>
        </p:spPr>
        <p:txBody>
          <a:bodyPr wrap="square" rtlCol="0">
            <a:spAutoFit/>
          </a:bodyPr>
          <a:lstStyle/>
          <a:p>
            <a:r>
              <a:rPr lang="en-GB" sz="1000" b="1" dirty="0" smtClean="0">
                <a:solidFill>
                  <a:srgbClr val="002060"/>
                </a:solidFill>
              </a:rPr>
              <a:t>‘Being a big person in a little body’</a:t>
            </a:r>
          </a:p>
          <a:p>
            <a:pPr algn="just">
              <a:buNone/>
            </a:pPr>
            <a:r>
              <a:rPr lang="en-GB" sz="1000" i="1" dirty="0">
                <a:solidFill>
                  <a:srgbClr val="002060"/>
                </a:solidFill>
              </a:rPr>
              <a:t>‘‘[I]t should be more about being a big person </a:t>
            </a:r>
            <a:r>
              <a:rPr lang="en-GB" sz="1000" i="1" dirty="0" smtClean="0">
                <a:solidFill>
                  <a:srgbClr val="002060"/>
                </a:solidFill>
              </a:rPr>
              <a:t>in a </a:t>
            </a:r>
            <a:r>
              <a:rPr lang="en-GB" sz="1000" i="1" dirty="0">
                <a:solidFill>
                  <a:srgbClr val="002060"/>
                </a:solidFill>
              </a:rPr>
              <a:t>little body you know what I mean, and </a:t>
            </a:r>
            <a:r>
              <a:rPr lang="en-GB" sz="1000" i="1" dirty="0" smtClean="0">
                <a:solidFill>
                  <a:srgbClr val="002060"/>
                </a:solidFill>
              </a:rPr>
              <a:t>then sort </a:t>
            </a:r>
            <a:r>
              <a:rPr lang="en-GB" sz="1000" i="1" dirty="0">
                <a:solidFill>
                  <a:srgbClr val="002060"/>
                </a:solidFill>
              </a:rPr>
              <a:t>of you know who you are, what you </a:t>
            </a:r>
            <a:r>
              <a:rPr lang="en-GB" sz="1000" i="1" dirty="0" smtClean="0">
                <a:solidFill>
                  <a:srgbClr val="002060"/>
                </a:solidFill>
              </a:rPr>
              <a:t>stand for </a:t>
            </a:r>
            <a:r>
              <a:rPr lang="en-GB" sz="1000" i="1" dirty="0">
                <a:solidFill>
                  <a:srgbClr val="002060"/>
                </a:solidFill>
              </a:rPr>
              <a:t>and how to cope with </a:t>
            </a:r>
            <a:r>
              <a:rPr lang="en-GB" sz="1000" i="1" dirty="0" smtClean="0">
                <a:solidFill>
                  <a:srgbClr val="002060"/>
                </a:solidFill>
              </a:rPr>
              <a:t>things […] </a:t>
            </a:r>
            <a:r>
              <a:rPr lang="en-GB" sz="1000" i="1" dirty="0" smtClean="0">
                <a:solidFill>
                  <a:srgbClr val="002060"/>
                </a:solidFill>
              </a:rPr>
              <a:t>who cares that you have a condition, it’s not important,  what’s important is your own self esteem and that kind of thing really. I think more emphasis should be put on that.’ </a:t>
            </a:r>
            <a:r>
              <a:rPr lang="en-GB" sz="1000" dirty="0" smtClean="0">
                <a:solidFill>
                  <a:srgbClr val="002060"/>
                </a:solidFill>
              </a:rPr>
              <a:t>(</a:t>
            </a:r>
            <a:r>
              <a:rPr lang="en-GB" sz="1000" b="1" dirty="0" smtClean="0">
                <a:solidFill>
                  <a:srgbClr val="002060"/>
                </a:solidFill>
              </a:rPr>
              <a:t>Luke</a:t>
            </a:r>
            <a:r>
              <a:rPr lang="en-GB" sz="1000" dirty="0" smtClean="0">
                <a:solidFill>
                  <a:srgbClr val="002060"/>
                </a:solidFill>
              </a:rPr>
              <a:t>)</a:t>
            </a:r>
            <a:endParaRPr lang="en-GB" sz="1000" dirty="0">
              <a:solidFill>
                <a:srgbClr val="002060"/>
              </a:solidFill>
            </a:endParaRPr>
          </a:p>
        </p:txBody>
      </p:sp>
      <p:sp>
        <p:nvSpPr>
          <p:cNvPr id="17" name="TextBox 16"/>
          <p:cNvSpPr txBox="1"/>
          <p:nvPr/>
        </p:nvSpPr>
        <p:spPr>
          <a:xfrm>
            <a:off x="3429000" y="5508104"/>
            <a:ext cx="2952328" cy="1323439"/>
          </a:xfrm>
          <a:prstGeom prst="rect">
            <a:avLst/>
          </a:prstGeom>
          <a:noFill/>
          <a:ln w="28575">
            <a:solidFill>
              <a:srgbClr val="C00000"/>
            </a:solidFill>
            <a:prstDash val="sysDash"/>
          </a:ln>
        </p:spPr>
        <p:txBody>
          <a:bodyPr wrap="square" rtlCol="0">
            <a:spAutoFit/>
          </a:bodyPr>
          <a:lstStyle/>
          <a:p>
            <a:pPr algn="just"/>
            <a:r>
              <a:rPr lang="en-GB" sz="1000" b="1" dirty="0" smtClean="0">
                <a:solidFill>
                  <a:srgbClr val="002060"/>
                </a:solidFill>
              </a:rPr>
              <a:t>‘Mayor of the friend zone’</a:t>
            </a:r>
          </a:p>
          <a:p>
            <a:pPr algn="just"/>
            <a:r>
              <a:rPr lang="en-GB" sz="1000" i="1" dirty="0" smtClean="0">
                <a:solidFill>
                  <a:srgbClr val="002060"/>
                </a:solidFill>
              </a:rPr>
              <a:t>‘One area where it did really have an impact was with girls in that teenage phase [...] all the way through my teenage years and through most of my 20s [...] I was very definitely kind of mayor of the friend zone that I’d become very good friends with all of these very beautiful girls [...] I sort of really struggled with forming relationships’. </a:t>
            </a:r>
            <a:r>
              <a:rPr lang="en-GB" sz="1000" dirty="0" smtClean="0">
                <a:solidFill>
                  <a:srgbClr val="002060"/>
                </a:solidFill>
              </a:rPr>
              <a:t>(</a:t>
            </a:r>
            <a:r>
              <a:rPr lang="en-GB" sz="1000" b="1" dirty="0" smtClean="0">
                <a:solidFill>
                  <a:srgbClr val="002060"/>
                </a:solidFill>
              </a:rPr>
              <a:t>Todd</a:t>
            </a:r>
            <a:r>
              <a:rPr lang="en-GB" sz="1000" dirty="0" smtClean="0">
                <a:solidFill>
                  <a:srgbClr val="002060"/>
                </a:solidFill>
              </a:rPr>
              <a:t>)</a:t>
            </a:r>
            <a:endParaRPr lang="en-GB" sz="1000" dirty="0">
              <a:solidFill>
                <a:srgbClr val="00206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722</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Understanding the lived experience of Russell-Silver syndrome – recommendations for healthcare professionals Lisa Marie Ballard1, Angela Fenwick2 and Elizabeth Jenkinson3 1. University Hospital Southampton NHS Foundation Trust. 2. University of Southampton. 3. University of the West of England</vt:lpstr>
    </vt:vector>
  </TitlesOfParts>
  <Company>UHS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Ballard, Lisa</dc:creator>
  <cp:lastModifiedBy>Ballard L.</cp:lastModifiedBy>
  <cp:revision>29</cp:revision>
  <cp:lastPrinted>2016-08-05T19:39:04Z</cp:lastPrinted>
  <dcterms:created xsi:type="dcterms:W3CDTF">2016-07-22T14:53:22Z</dcterms:created>
  <dcterms:modified xsi:type="dcterms:W3CDTF">2016-08-05T19:41:58Z</dcterms:modified>
</cp:coreProperties>
</file>