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sldIdLst>
    <p:sldId id="256" r:id="rId2"/>
    <p:sldId id="339" r:id="rId3"/>
    <p:sldId id="299" r:id="rId4"/>
    <p:sldId id="309" r:id="rId5"/>
    <p:sldId id="345" r:id="rId6"/>
    <p:sldId id="308" r:id="rId7"/>
    <p:sldId id="340" r:id="rId8"/>
    <p:sldId id="341" r:id="rId9"/>
    <p:sldId id="346" r:id="rId10"/>
    <p:sldId id="300" r:id="rId11"/>
    <p:sldId id="313" r:id="rId12"/>
    <p:sldId id="310" r:id="rId13"/>
    <p:sldId id="312" r:id="rId14"/>
    <p:sldId id="318" r:id="rId15"/>
    <p:sldId id="319" r:id="rId16"/>
    <p:sldId id="320" r:id="rId17"/>
    <p:sldId id="321" r:id="rId18"/>
    <p:sldId id="343" r:id="rId19"/>
    <p:sldId id="326" r:id="rId20"/>
    <p:sldId id="327" r:id="rId21"/>
    <p:sldId id="328" r:id="rId22"/>
    <p:sldId id="322" r:id="rId23"/>
    <p:sldId id="323" r:id="rId24"/>
    <p:sldId id="324" r:id="rId25"/>
    <p:sldId id="325" r:id="rId26"/>
    <p:sldId id="347" r:id="rId27"/>
    <p:sldId id="329" r:id="rId28"/>
    <p:sldId id="330" r:id="rId29"/>
    <p:sldId id="331" r:id="rId30"/>
    <p:sldId id="335" r:id="rId31"/>
    <p:sldId id="336" r:id="rId32"/>
    <p:sldId id="337" r:id="rId33"/>
    <p:sldId id="332" r:id="rId34"/>
    <p:sldId id="333" r:id="rId35"/>
    <p:sldId id="334" r:id="rId36"/>
    <p:sldId id="342" r:id="rId37"/>
    <p:sldId id="338" r:id="rId38"/>
    <p:sldId id="344" r:id="rId39"/>
    <p:sldId id="307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lard, Lisa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2"/>
    <p:restoredTop sz="87715" autoAdjust="0"/>
  </p:normalViewPr>
  <p:slideViewPr>
    <p:cSldViewPr>
      <p:cViewPr>
        <p:scale>
          <a:sx n="120" d="100"/>
          <a:sy n="120" d="100"/>
        </p:scale>
        <p:origin x="1368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7FAD9-3454-4C98-96AC-36E52B58C6CD}" type="datetimeFigureOut">
              <a:rPr lang="en-GB" smtClean="0"/>
              <a:pPr/>
              <a:t>21/07/2017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0DD2-D931-4C5A-8025-1776020E87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4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0DD2-D931-4C5A-8025-1776020E877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5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F5B5-08B1-4109-9077-6796D99D2755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BD93-8C82-42DC-AB93-7CF47D6CA994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CE4D-A484-400E-B146-9FA087B3349F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F90-9E22-48BE-A453-9FF0A323163A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8F7-BE63-4475-B0FB-42545C23EAE6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8ED2-B635-409C-8FE4-7BE4EE8BD9DA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033-F1A5-470B-968B-DCF1029ADB6F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B45B-03EA-44C0-B850-1924E81C769A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837-2C1E-461F-9FE1-18277FC189F4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6E9E-99DF-4DD1-B20D-D22B1393280D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356C-B3AD-495A-8DD9-3EF7B0A26719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8FEA-E4A5-4951-BEFE-D31578C340E6}" type="datetime1">
              <a:rPr lang="en-GB" smtClean="0"/>
              <a:pPr/>
              <a:t>21/07/2017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5B5B-0B86-478A-8F82-7375219CF6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4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hyperlink" Target="#_ENREF_138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Living with RSS:  UK Adult &amp; Adolescent Research Findings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6200000">
            <a:off x="-4126260" y="4126260"/>
            <a:ext cx="882858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8024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tx2"/>
                </a:solidFill>
              </a:rPr>
              <a:t>Dr Lisa </a:t>
            </a:r>
            <a:r>
              <a:rPr lang="en-GB" sz="3200" dirty="0" smtClean="0">
                <a:solidFill>
                  <a:schemeClr val="tx2"/>
                </a:solidFill>
              </a:rPr>
              <a:t>Hodges (</a:t>
            </a:r>
            <a:r>
              <a:rPr lang="en-GB" sz="3200" dirty="0" smtClean="0">
                <a:solidFill>
                  <a:schemeClr val="tx2"/>
                </a:solidFill>
              </a:rPr>
              <a:t>PhD)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0" y="5634186"/>
            <a:ext cx="1866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6156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tx2"/>
                </a:solidFill>
              </a:rPr>
              <a:t>RfPB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900" y="52648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Funded by</a:t>
            </a:r>
            <a:endParaRPr lang="en-GB" i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084" y="1188298"/>
            <a:ext cx="6981821" cy="1521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484" y="1340698"/>
            <a:ext cx="6981821" cy="152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“It’s not just all about height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Height was not participants’ main concern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Many participants were unhappy with the way they looked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These concerns started around aged ten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Many participants reported experiencing anxiety and depression – centered around teenage years.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“It’s not just all about height”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“Russell-Silver </a:t>
            </a:r>
            <a:r>
              <a:rPr lang="en-US" i="1" dirty="0">
                <a:solidFill>
                  <a:schemeClr val="tx2"/>
                </a:solidFill>
              </a:rPr>
              <a:t>is multi-faceted, </a:t>
            </a:r>
            <a:r>
              <a:rPr lang="en-US" i="1" dirty="0" smtClean="0">
                <a:solidFill>
                  <a:schemeClr val="tx2"/>
                </a:solidFill>
              </a:rPr>
              <a:t>the </a:t>
            </a:r>
            <a:r>
              <a:rPr lang="en-US" i="1" dirty="0">
                <a:solidFill>
                  <a:schemeClr val="tx2"/>
                </a:solidFill>
              </a:rPr>
              <a:t>main thing </a:t>
            </a:r>
            <a:r>
              <a:rPr lang="en-US" i="1" dirty="0" smtClean="0">
                <a:solidFill>
                  <a:schemeClr val="tx2"/>
                </a:solidFill>
              </a:rPr>
              <a:t>people </a:t>
            </a:r>
            <a:r>
              <a:rPr lang="en-US" i="1" dirty="0">
                <a:solidFill>
                  <a:schemeClr val="tx2"/>
                </a:solidFill>
              </a:rPr>
              <a:t>will notice will be the height, but actually the things that I notice are not the </a:t>
            </a:r>
            <a:r>
              <a:rPr lang="en-US" i="1" dirty="0" smtClean="0">
                <a:solidFill>
                  <a:schemeClr val="tx2"/>
                </a:solidFill>
              </a:rPr>
              <a:t>height. If </a:t>
            </a:r>
            <a:r>
              <a:rPr lang="en-US" i="1" dirty="0" smtClean="0">
                <a:solidFill>
                  <a:schemeClr val="tx2"/>
                </a:solidFill>
              </a:rPr>
              <a:t>I could </a:t>
            </a:r>
            <a:r>
              <a:rPr lang="en-US" i="1" dirty="0">
                <a:solidFill>
                  <a:schemeClr val="tx2"/>
                </a:solidFill>
              </a:rPr>
              <a:t>change one thing, it wouldn’t be my height it would be my speech [...] I’d say it has been a worse problem than my height</a:t>
            </a:r>
            <a:r>
              <a:rPr lang="en-US" i="1" dirty="0" smtClean="0">
                <a:solidFill>
                  <a:schemeClr val="tx2"/>
                </a:solidFill>
              </a:rPr>
              <a:t>.” </a:t>
            </a:r>
            <a:r>
              <a:rPr lang="en-US" dirty="0" smtClean="0">
                <a:solidFill>
                  <a:schemeClr val="tx2"/>
                </a:solidFill>
              </a:rPr>
              <a:t>(Warner)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“It’s not just all about height”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Asymmetry/scarring 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“I </a:t>
            </a:r>
            <a:r>
              <a:rPr lang="en-US" i="1" dirty="0">
                <a:solidFill>
                  <a:schemeClr val="tx2"/>
                </a:solidFill>
              </a:rPr>
              <a:t>think the asymmetry; it took me a long time, because I can really see it. And generally stuff with your arms by your legs and [...] the bad scarring on my legs; that’s took me quite a long time”. </a:t>
            </a:r>
            <a:r>
              <a:rPr lang="en-US" i="1" dirty="0" smtClean="0">
                <a:solidFill>
                  <a:schemeClr val="tx2"/>
                </a:solidFill>
              </a:rPr>
              <a:t>(Bonnie)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“It’s not just all about height”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Asymmetry/weight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“A </a:t>
            </a:r>
            <a:r>
              <a:rPr lang="en-US" i="1" dirty="0">
                <a:solidFill>
                  <a:schemeClr val="tx2"/>
                </a:solidFill>
              </a:rPr>
              <a:t>more horrific example would be when I started picking up the weight </a:t>
            </a:r>
            <a:r>
              <a:rPr lang="en-US" i="1" dirty="0" smtClean="0">
                <a:solidFill>
                  <a:schemeClr val="tx2"/>
                </a:solidFill>
              </a:rPr>
              <a:t>and </a:t>
            </a:r>
            <a:r>
              <a:rPr lang="en-US" i="1" dirty="0">
                <a:solidFill>
                  <a:schemeClr val="tx2"/>
                </a:solidFill>
              </a:rPr>
              <a:t>the left side of the fat on my body was like, </a:t>
            </a:r>
            <a:r>
              <a:rPr lang="en-US" i="1" dirty="0" smtClean="0">
                <a:solidFill>
                  <a:schemeClr val="tx2"/>
                </a:solidFill>
              </a:rPr>
              <a:t>bulbous, </a:t>
            </a:r>
            <a:r>
              <a:rPr lang="en-US" i="1" dirty="0">
                <a:solidFill>
                  <a:schemeClr val="tx2"/>
                </a:solidFill>
              </a:rPr>
              <a:t>was standing out more than the right side, I could see it and </a:t>
            </a:r>
            <a:r>
              <a:rPr lang="en-US" i="1" dirty="0" smtClean="0">
                <a:solidFill>
                  <a:schemeClr val="tx2"/>
                </a:solidFill>
              </a:rPr>
              <a:t>it’s </a:t>
            </a:r>
            <a:r>
              <a:rPr lang="en-US" i="1" dirty="0">
                <a:solidFill>
                  <a:schemeClr val="tx2"/>
                </a:solidFill>
              </a:rPr>
              <a:t>this double whammy where there’s this thing about the unattractiveness of overweight and then this extra unattractiveness</a:t>
            </a:r>
            <a:r>
              <a:rPr lang="en-US" i="1" dirty="0" smtClean="0">
                <a:solidFill>
                  <a:schemeClr val="tx2"/>
                </a:solidFill>
              </a:rPr>
              <a:t>.” (Oli)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men’s experiences of RSS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is the ‘friend zone’?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Many men in the study reported challenges when dating during adolescence.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men’s experiences of RSS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”I </a:t>
            </a:r>
            <a:r>
              <a:rPr lang="en-US" i="1" dirty="0">
                <a:solidFill>
                  <a:schemeClr val="tx2"/>
                </a:solidFill>
              </a:rPr>
              <a:t>think one area where it did really did have an impact was with girls in that teenage </a:t>
            </a:r>
            <a:r>
              <a:rPr lang="en-US" i="1" dirty="0" smtClean="0">
                <a:solidFill>
                  <a:schemeClr val="tx2"/>
                </a:solidFill>
              </a:rPr>
              <a:t>phase. I </a:t>
            </a:r>
            <a:r>
              <a:rPr lang="en-US" i="1" dirty="0">
                <a:solidFill>
                  <a:schemeClr val="tx2"/>
                </a:solidFill>
              </a:rPr>
              <a:t>think I had pretty low sexual self-esteem all the way through my teenage years and actually probably through most of my </a:t>
            </a:r>
            <a:r>
              <a:rPr lang="en-US" i="1" dirty="0" smtClean="0">
                <a:solidFill>
                  <a:schemeClr val="tx2"/>
                </a:solidFill>
              </a:rPr>
              <a:t>20s. I </a:t>
            </a:r>
            <a:r>
              <a:rPr lang="en-US" i="1" dirty="0">
                <a:solidFill>
                  <a:schemeClr val="tx2"/>
                </a:solidFill>
              </a:rPr>
              <a:t>was very definitely mayor of the friend zone, I’d become very good friends with all of these very beautiful </a:t>
            </a:r>
            <a:r>
              <a:rPr lang="en-US" i="1" dirty="0" smtClean="0">
                <a:solidFill>
                  <a:schemeClr val="tx2"/>
                </a:solidFill>
              </a:rPr>
              <a:t>girls. I </a:t>
            </a:r>
            <a:r>
              <a:rPr lang="en-US" i="1" dirty="0">
                <a:solidFill>
                  <a:schemeClr val="tx2"/>
                </a:solidFill>
              </a:rPr>
              <a:t>really struggled with forming relationships</a:t>
            </a:r>
            <a:r>
              <a:rPr lang="en-US" i="1" dirty="0" smtClean="0">
                <a:solidFill>
                  <a:schemeClr val="tx2"/>
                </a:solidFill>
              </a:rPr>
              <a:t>.” (Todd)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men’s experiences of RSS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“Because of my height, I guess most girls are looking for guys </a:t>
            </a:r>
            <a:r>
              <a:rPr lang="en-US" i="1" dirty="0" smtClean="0">
                <a:solidFill>
                  <a:schemeClr val="tx2"/>
                </a:solidFill>
              </a:rPr>
              <a:t>who are </a:t>
            </a:r>
            <a:r>
              <a:rPr lang="en-US" i="1" dirty="0" smtClean="0">
                <a:solidFill>
                  <a:schemeClr val="tx2"/>
                </a:solidFill>
              </a:rPr>
              <a:t>a bit taller. And my lack of muscle. Girls are looking for guys that have </a:t>
            </a:r>
            <a:r>
              <a:rPr lang="en-US" i="1" dirty="0" smtClean="0">
                <a:solidFill>
                  <a:schemeClr val="tx2"/>
                </a:solidFill>
              </a:rPr>
              <a:t>got </a:t>
            </a:r>
            <a:r>
              <a:rPr lang="en-US" i="1" dirty="0" smtClean="0">
                <a:solidFill>
                  <a:schemeClr val="tx2"/>
                </a:solidFill>
              </a:rPr>
              <a:t>a bit more muscle. Not every girl. But generally if you take a hundred random women, how many of them, if you stick in a </a:t>
            </a:r>
            <a:r>
              <a:rPr lang="en-US" i="1" dirty="0" smtClean="0">
                <a:solidFill>
                  <a:schemeClr val="tx2"/>
                </a:solidFill>
              </a:rPr>
              <a:t>guy, </a:t>
            </a:r>
            <a:r>
              <a:rPr lang="en-US" i="1" dirty="0" smtClean="0">
                <a:solidFill>
                  <a:schemeClr val="tx2"/>
                </a:solidFill>
              </a:rPr>
              <a:t>six feet tall with average build, and you take me, you’d be lucky if one of them picks me over the </a:t>
            </a:r>
            <a:r>
              <a:rPr lang="en-US" i="1" dirty="0" smtClean="0">
                <a:solidFill>
                  <a:schemeClr val="tx2"/>
                </a:solidFill>
              </a:rPr>
              <a:t>other, that’s </a:t>
            </a:r>
            <a:r>
              <a:rPr lang="en-US" i="1" dirty="0" smtClean="0">
                <a:solidFill>
                  <a:schemeClr val="tx2"/>
                </a:solidFill>
              </a:rPr>
              <a:t>just reality.” (Warner)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Not exclusively men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“I </a:t>
            </a:r>
            <a:r>
              <a:rPr lang="en-US" i="1" dirty="0">
                <a:solidFill>
                  <a:schemeClr val="tx2"/>
                </a:solidFill>
              </a:rPr>
              <a:t>was quite boy mad </a:t>
            </a:r>
            <a:r>
              <a:rPr lang="en-US" i="1" dirty="0" smtClean="0">
                <a:solidFill>
                  <a:schemeClr val="tx2"/>
                </a:solidFill>
              </a:rPr>
              <a:t>actually, </a:t>
            </a:r>
            <a:r>
              <a:rPr lang="en-US" i="1" dirty="0">
                <a:solidFill>
                  <a:schemeClr val="tx2"/>
                </a:solidFill>
              </a:rPr>
              <a:t>when I think back. I just didn’t have a lot of boyfriends. They all liked me, but just not that way. I was a bit of a clown really I suppose. I was one of the lads</a:t>
            </a:r>
            <a:r>
              <a:rPr lang="en-US" i="1" dirty="0" smtClean="0">
                <a:solidFill>
                  <a:schemeClr val="tx2"/>
                </a:solidFill>
              </a:rPr>
              <a:t>.” (Wendy)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Infertility and gynecological issues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“</a:t>
            </a:r>
            <a:r>
              <a:rPr lang="en-GB" i="1" dirty="0">
                <a:solidFill>
                  <a:srgbClr val="002060"/>
                </a:solidFill>
              </a:rPr>
              <a:t>Well the best word is devastating</a:t>
            </a:r>
            <a:r>
              <a:rPr lang="en-GB" dirty="0" smtClean="0">
                <a:solidFill>
                  <a:srgbClr val="002060"/>
                </a:solidFill>
              </a:rPr>
              <a:t>” (Joanne)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</a:rPr>
              <a:t>“The </a:t>
            </a:r>
            <a:r>
              <a:rPr lang="en-GB" i="1" dirty="0">
                <a:solidFill>
                  <a:srgbClr val="002060"/>
                </a:solidFill>
              </a:rPr>
              <a:t>hardest times that I’ve </a:t>
            </a:r>
            <a:r>
              <a:rPr lang="en-GB" i="1" dirty="0" smtClean="0">
                <a:solidFill>
                  <a:srgbClr val="002060"/>
                </a:solidFill>
              </a:rPr>
              <a:t>had</a:t>
            </a:r>
            <a:r>
              <a:rPr lang="en-GB" dirty="0" smtClean="0">
                <a:solidFill>
                  <a:srgbClr val="002060"/>
                </a:solidFill>
              </a:rPr>
              <a:t>“ (Judy)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Chronic illness – women’s experiences of RSS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Many women described their experience of RSS as one of pain and disability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They experienced pain, tiredness and felt generally ‘unwell’ compared to those around them.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Today’s session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572" y="1655096"/>
            <a:ext cx="8172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9-9:30 Research findings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9:30-10:00 Workshop – Producing materials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10:00-10:30 Research findings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Please feel free </a:t>
            </a:r>
            <a:r>
              <a:rPr lang="en-US" sz="3200" smtClean="0">
                <a:solidFill>
                  <a:schemeClr val="tx2"/>
                </a:solidFill>
              </a:rPr>
              <a:t>to interrupt me!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Chronic illness – women’s experiences of RSS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“Do </a:t>
            </a:r>
            <a:r>
              <a:rPr lang="en-GB" i="1" dirty="0">
                <a:solidFill>
                  <a:schemeClr val="tx2"/>
                </a:solidFill>
              </a:rPr>
              <a:t>you know what, it’d just be nice to feel really well for one day? It’d be great. I haven’t felt really </a:t>
            </a:r>
            <a:r>
              <a:rPr lang="en-GB" i="1" dirty="0" smtClean="0">
                <a:solidFill>
                  <a:schemeClr val="tx2"/>
                </a:solidFill>
              </a:rPr>
              <a:t>well since, </a:t>
            </a:r>
            <a:r>
              <a:rPr lang="en-GB" i="1" dirty="0">
                <a:solidFill>
                  <a:schemeClr val="tx2"/>
                </a:solidFill>
              </a:rPr>
              <a:t>it was about two years ago. And I went to work one day and I went ‘I feel great today! I feel absolutely fantastic!’ By the evening, I’d worn myself out. I can remember it happening; it was about two years ago</a:t>
            </a:r>
            <a:r>
              <a:rPr lang="en-GB" i="1" dirty="0" smtClean="0">
                <a:solidFill>
                  <a:schemeClr val="tx2"/>
                </a:solidFill>
              </a:rPr>
              <a:t>.”  </a:t>
            </a:r>
            <a:r>
              <a:rPr lang="en-GB" dirty="0">
                <a:solidFill>
                  <a:schemeClr val="tx2"/>
                </a:solidFill>
              </a:rPr>
              <a:t>(Bonnie)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Chronic illness – women’s experiences of RSS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i="1" dirty="0" smtClean="0">
                <a:solidFill>
                  <a:schemeClr val="tx2"/>
                </a:solidFill>
              </a:rPr>
              <a:t>I </a:t>
            </a:r>
            <a:r>
              <a:rPr lang="en-GB" i="1" dirty="0">
                <a:solidFill>
                  <a:schemeClr val="tx2"/>
                </a:solidFill>
              </a:rPr>
              <a:t>mean you do have to be careful. I’m very, very careful not to take sick leave, because I think since I got to thirty, my arm has kind of gone, I can move it, but I don’t I think I can use it very well. You know if you do this a </a:t>
            </a:r>
            <a:r>
              <a:rPr lang="en-GB" i="1" dirty="0" smtClean="0">
                <a:solidFill>
                  <a:schemeClr val="tx2"/>
                </a:solidFill>
              </a:rPr>
              <a:t>lot </a:t>
            </a:r>
            <a:r>
              <a:rPr lang="en-GB" dirty="0" smtClean="0">
                <a:solidFill>
                  <a:schemeClr val="tx2"/>
                </a:solidFill>
              </a:rPr>
              <a:t>[hides arm]</a:t>
            </a:r>
            <a:r>
              <a:rPr lang="en-GB" i="1" dirty="0" smtClean="0">
                <a:solidFill>
                  <a:schemeClr val="tx2"/>
                </a:solidFill>
              </a:rPr>
              <a:t> </a:t>
            </a:r>
            <a:r>
              <a:rPr lang="en-GB" i="1" dirty="0">
                <a:solidFill>
                  <a:schemeClr val="tx2"/>
                </a:solidFill>
              </a:rPr>
              <a:t>people don’t notice that you can’t do much with it. And then I think things [are] steadily going; my back, my arms, my legs, my hands</a:t>
            </a:r>
            <a:r>
              <a:rPr lang="en-GB" dirty="0" smtClean="0">
                <a:solidFill>
                  <a:schemeClr val="tx2"/>
                </a:solidFill>
              </a:rPr>
              <a:t>.” </a:t>
            </a:r>
            <a:r>
              <a:rPr lang="en-GB" dirty="0">
                <a:solidFill>
                  <a:schemeClr val="tx2"/>
                </a:solidFill>
              </a:rPr>
              <a:t>(Joanne)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Most participants at the time of interview were happy and healthy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Although many had experienced challenges in the past relating to RSS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They coped with these challenges in different ways.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Friendships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“One </a:t>
            </a:r>
            <a:r>
              <a:rPr lang="en-US" i="1" dirty="0">
                <a:solidFill>
                  <a:schemeClr val="tx2"/>
                </a:solidFill>
              </a:rPr>
              <a:t>thing that I think </a:t>
            </a:r>
            <a:r>
              <a:rPr lang="en-US" i="1" dirty="0" smtClean="0">
                <a:solidFill>
                  <a:schemeClr val="tx2"/>
                </a:solidFill>
              </a:rPr>
              <a:t>Russell-Silver </a:t>
            </a:r>
            <a:r>
              <a:rPr lang="en-US" i="1" dirty="0">
                <a:solidFill>
                  <a:schemeClr val="tx2"/>
                </a:solidFill>
              </a:rPr>
              <a:t>has never held me back on is my social </a:t>
            </a:r>
            <a:r>
              <a:rPr lang="en-US" i="1" dirty="0" smtClean="0">
                <a:solidFill>
                  <a:schemeClr val="tx2"/>
                </a:solidFill>
              </a:rPr>
              <a:t>life.</a:t>
            </a:r>
            <a:r>
              <a:rPr lang="en-US" dirty="0" smtClean="0">
                <a:solidFill>
                  <a:schemeClr val="tx2"/>
                </a:solidFill>
              </a:rPr>
              <a:t>” </a:t>
            </a:r>
            <a:r>
              <a:rPr lang="en-US" dirty="0">
                <a:solidFill>
                  <a:schemeClr val="tx2"/>
                </a:solidFill>
              </a:rPr>
              <a:t>(Warner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Comparison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i="1" dirty="0">
                <a:solidFill>
                  <a:schemeClr val="tx2"/>
                </a:solidFill>
              </a:rPr>
              <a:t>I’m not sure if I felt lucky I wasn’t one of them or unlucky that I was one of them. Sort of a mixture of the </a:t>
            </a:r>
            <a:r>
              <a:rPr lang="en-US" i="1" dirty="0" smtClean="0">
                <a:solidFill>
                  <a:schemeClr val="tx2"/>
                </a:solidFill>
              </a:rPr>
              <a:t>two. </a:t>
            </a:r>
            <a:r>
              <a:rPr lang="en-US" i="1" dirty="0">
                <a:solidFill>
                  <a:schemeClr val="tx2"/>
                </a:solidFill>
              </a:rPr>
              <a:t>I </a:t>
            </a:r>
            <a:r>
              <a:rPr lang="en-US" i="1" dirty="0" smtClean="0">
                <a:solidFill>
                  <a:schemeClr val="tx2"/>
                </a:solidFill>
              </a:rPr>
              <a:t>think </a:t>
            </a:r>
            <a:r>
              <a:rPr lang="en-US" i="1" dirty="0">
                <a:solidFill>
                  <a:schemeClr val="tx2"/>
                </a:solidFill>
              </a:rPr>
              <a:t>that I’m almost something between what people would call normality and this group and for me that’s even more frustrating because I can’t </a:t>
            </a:r>
            <a:r>
              <a:rPr lang="en-US" i="1" dirty="0" smtClean="0">
                <a:solidFill>
                  <a:schemeClr val="tx2"/>
                </a:solidFill>
              </a:rPr>
              <a:t>identify </a:t>
            </a:r>
            <a:r>
              <a:rPr lang="en-US" i="1" dirty="0">
                <a:solidFill>
                  <a:schemeClr val="tx2"/>
                </a:solidFill>
              </a:rPr>
              <a:t>myself with them, but I can identify with them</a:t>
            </a:r>
            <a:r>
              <a:rPr lang="en-US" i="1" dirty="0" smtClean="0">
                <a:solidFill>
                  <a:schemeClr val="tx2"/>
                </a:solidFill>
              </a:rPr>
              <a:t>.” (Oli)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Compensating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“I </a:t>
            </a:r>
            <a:r>
              <a:rPr lang="en-US" i="1" dirty="0">
                <a:solidFill>
                  <a:schemeClr val="tx2"/>
                </a:solidFill>
              </a:rPr>
              <a:t>had to learn to use my mind pretty quickly and a </a:t>
            </a:r>
            <a:r>
              <a:rPr lang="en-US" i="1" dirty="0" smtClean="0">
                <a:solidFill>
                  <a:schemeClr val="tx2"/>
                </a:solidFill>
              </a:rPr>
              <a:t>sense </a:t>
            </a:r>
            <a:r>
              <a:rPr lang="en-US" i="1" dirty="0">
                <a:solidFill>
                  <a:schemeClr val="tx2"/>
                </a:solidFill>
              </a:rPr>
              <a:t>of </a:t>
            </a:r>
            <a:r>
              <a:rPr lang="en-US" i="1" dirty="0" err="1">
                <a:solidFill>
                  <a:schemeClr val="tx2"/>
                </a:solidFill>
              </a:rPr>
              <a:t>humour</a:t>
            </a:r>
            <a:r>
              <a:rPr lang="en-US" i="1" dirty="0">
                <a:solidFill>
                  <a:schemeClr val="tx2"/>
                </a:solidFill>
              </a:rPr>
              <a:t> as a way to kind of </a:t>
            </a:r>
            <a:r>
              <a:rPr lang="en-US" i="1" dirty="0" smtClean="0">
                <a:solidFill>
                  <a:schemeClr val="tx2"/>
                </a:solidFill>
              </a:rPr>
              <a:t>survive.</a:t>
            </a:r>
            <a:r>
              <a:rPr lang="en-US" dirty="0" smtClean="0">
                <a:solidFill>
                  <a:schemeClr val="tx2"/>
                </a:solidFill>
              </a:rPr>
              <a:t>” </a:t>
            </a:r>
            <a:r>
              <a:rPr lang="en-US" dirty="0">
                <a:solidFill>
                  <a:schemeClr val="tx2"/>
                </a:solidFill>
              </a:rPr>
              <a:t>(Todd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“I’m different! Why?”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Dating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Chronic illness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Hopes and fears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”I’m different! Why?”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i="1" dirty="0">
                <a:solidFill>
                  <a:schemeClr val="tx2"/>
                </a:solidFill>
              </a:rPr>
              <a:t>I’ve learnt that you’re not always going to be perfect, there’s always going to be something.</a:t>
            </a:r>
            <a:r>
              <a:rPr lang="en-GB" dirty="0">
                <a:solidFill>
                  <a:schemeClr val="tx2"/>
                </a:solidFill>
              </a:rPr>
              <a:t>” </a:t>
            </a:r>
            <a:r>
              <a:rPr lang="en-GB" dirty="0" smtClean="0">
                <a:solidFill>
                  <a:schemeClr val="tx2"/>
                </a:solidFill>
              </a:rPr>
              <a:t>(Stacy)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44639"/>
              </p:ext>
            </p:extLst>
          </p:nvPr>
        </p:nvGraphicFramePr>
        <p:xfrm>
          <a:off x="899592" y="3070405"/>
          <a:ext cx="572135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0675"/>
                <a:gridCol w="2860675"/>
              </a:tblGrid>
              <a:tr h="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Participant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Comment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Stacy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Height and strength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Maria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Big forehead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Adam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Other things not height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Ryan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Injections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2089" y="2288943"/>
            <a:ext cx="838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What has had the biggest </a:t>
            </a:r>
            <a:r>
              <a:rPr lang="en-GB" sz="2400" dirty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impact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/ what would you like </a:t>
            </a:r>
            <a:r>
              <a:rPr lang="en-GB" sz="2400" dirty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to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  <a:ea typeface="Times New Roman" charset="0"/>
                <a:cs typeface="Times New Roman" charset="0"/>
              </a:rPr>
              <a:t>change?</a:t>
            </a:r>
            <a:endParaRPr lang="en-GB" sz="2000" dirty="0">
              <a:solidFill>
                <a:schemeClr val="tx2"/>
              </a:solidFill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Dating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Small sample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Findings from adult data not reflected in data from young people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May not have felt comfortable discussing dating with me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May not have had any issues.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Dating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“I’ve </a:t>
            </a:r>
            <a:r>
              <a:rPr lang="en-GB" i="1" dirty="0">
                <a:solidFill>
                  <a:schemeClr val="tx2"/>
                </a:solidFill>
              </a:rPr>
              <a:t>had one time where I went to go talk to a girl and </a:t>
            </a:r>
            <a:r>
              <a:rPr lang="en-GB" i="1" dirty="0" smtClean="0">
                <a:solidFill>
                  <a:schemeClr val="tx2"/>
                </a:solidFill>
              </a:rPr>
              <a:t>she </a:t>
            </a:r>
            <a:r>
              <a:rPr lang="en-GB" i="1" dirty="0">
                <a:solidFill>
                  <a:schemeClr val="tx2"/>
                </a:solidFill>
              </a:rPr>
              <a:t>says </a:t>
            </a:r>
            <a:r>
              <a:rPr lang="en-GB" i="1" dirty="0" smtClean="0">
                <a:solidFill>
                  <a:schemeClr val="tx2"/>
                </a:solidFill>
              </a:rPr>
              <a:t>‘Oh </a:t>
            </a:r>
            <a:r>
              <a:rPr lang="en-GB" i="1" dirty="0">
                <a:solidFill>
                  <a:schemeClr val="tx2"/>
                </a:solidFill>
              </a:rPr>
              <a:t>you look well </a:t>
            </a:r>
            <a:r>
              <a:rPr lang="en-GB" i="1" dirty="0" smtClean="0">
                <a:solidFill>
                  <a:schemeClr val="tx2"/>
                </a:solidFill>
              </a:rPr>
              <a:t>young!’ </a:t>
            </a:r>
            <a:r>
              <a:rPr lang="en-GB" i="1" dirty="0">
                <a:solidFill>
                  <a:schemeClr val="tx2"/>
                </a:solidFill>
              </a:rPr>
              <a:t>but I’m like </a:t>
            </a:r>
            <a:r>
              <a:rPr lang="en-GB" i="1" dirty="0" smtClean="0">
                <a:solidFill>
                  <a:schemeClr val="tx2"/>
                </a:solidFill>
              </a:rPr>
              <a:t>‘Well </a:t>
            </a:r>
            <a:r>
              <a:rPr lang="en-GB" i="1" dirty="0">
                <a:solidFill>
                  <a:schemeClr val="tx2"/>
                </a:solidFill>
              </a:rPr>
              <a:t>I’m the same age as </a:t>
            </a:r>
            <a:r>
              <a:rPr lang="en-GB" i="1" dirty="0" smtClean="0">
                <a:solidFill>
                  <a:schemeClr val="tx2"/>
                </a:solidFill>
              </a:rPr>
              <a:t>you!’ </a:t>
            </a:r>
            <a:r>
              <a:rPr lang="en-GB" i="1" dirty="0">
                <a:solidFill>
                  <a:schemeClr val="tx2"/>
                </a:solidFill>
              </a:rPr>
              <a:t>and obviously, she didn’t believe me. I don’t think it’s affected me. They call me cute or something like that.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i="1" dirty="0">
                <a:solidFill>
                  <a:schemeClr val="tx2"/>
                </a:solidFill>
              </a:rPr>
              <a:t>It might be a bit of a bonus, but I don’t think it affects me</a:t>
            </a:r>
            <a:r>
              <a:rPr lang="en-GB" i="1" dirty="0" smtClean="0">
                <a:solidFill>
                  <a:schemeClr val="tx2"/>
                </a:solidFill>
              </a:rPr>
              <a:t>.” (Ryan)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I’m from Southampton in England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 have worked in the National Health Service (NHS) of over nine years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I’m a health psychologist 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I’m a research fellow at the University of Southampton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My research interests are: lived experience of genetic conditions and communication of genetic information within families.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 bit about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" y="2100094"/>
            <a:ext cx="3744416" cy="4285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80" y="1949594"/>
            <a:ext cx="7927043" cy="4467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496" y="3429000"/>
            <a:ext cx="5994400" cy="313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80" y="1950777"/>
            <a:ext cx="7014639" cy="4650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73" y="1969871"/>
            <a:ext cx="6895277" cy="406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Chronic illness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Young women had a similar experience to the adult women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Neither of the young men reported any pain or disability.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Chronic illness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</a:t>
            </a:r>
            <a:r>
              <a:rPr lang="en-GB" i="1" dirty="0">
                <a:solidFill>
                  <a:schemeClr val="tx2"/>
                </a:solidFill>
              </a:rPr>
              <a:t>My wrists when I was writing get really sore and painful after writing long pieces. I can write short passages but writing longer, I find it really difficult, so I’d use a laptop for it, because it just hurts</a:t>
            </a:r>
            <a:r>
              <a:rPr lang="en-GB" i="1" dirty="0" smtClean="0">
                <a:solidFill>
                  <a:schemeClr val="tx2"/>
                </a:solidFill>
              </a:rPr>
              <a:t>.</a:t>
            </a:r>
            <a:r>
              <a:rPr lang="en-GB" dirty="0" smtClean="0">
                <a:solidFill>
                  <a:schemeClr val="tx2"/>
                </a:solidFill>
              </a:rPr>
              <a:t>” (Stacy)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Chronic illness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Trip to a theme park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</a:t>
            </a:r>
            <a:r>
              <a:rPr lang="en-GB" i="1" dirty="0">
                <a:solidFill>
                  <a:schemeClr val="tx2"/>
                </a:solidFill>
              </a:rPr>
              <a:t>It really bothered my dad actually because he was going ‘She’s not disabled, why is she in a wheelchair?’ And I don’t think it actually bothered me, but the fact that people stared did, because it was a real difference, because if you are just walking around no-one stares at you, but I was pushed into the disabled queue, and all the kids were looking at me getting out of the chair, and I just went ‘Oh, I feel a bit on the </a:t>
            </a:r>
            <a:r>
              <a:rPr lang="en-GB" i="1" dirty="0" smtClean="0">
                <a:solidFill>
                  <a:schemeClr val="tx2"/>
                </a:solidFill>
              </a:rPr>
              <a:t>spot.</a:t>
            </a:r>
            <a:r>
              <a:rPr lang="en-GB" dirty="0" smtClean="0">
                <a:solidFill>
                  <a:schemeClr val="tx2"/>
                </a:solidFill>
              </a:rPr>
              <a:t>” (Stacy)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Hopes and fears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I asked participants about their hopes and fears for the future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Most focused on fears over future employment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Hopes and fears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“I </a:t>
            </a:r>
            <a:r>
              <a:rPr lang="en-GB" i="1" dirty="0">
                <a:solidFill>
                  <a:schemeClr val="tx2"/>
                </a:solidFill>
              </a:rPr>
              <a:t>hope that doesn’t affect getting a job </a:t>
            </a:r>
            <a:r>
              <a:rPr lang="en-GB" i="1" dirty="0" smtClean="0">
                <a:solidFill>
                  <a:schemeClr val="tx2"/>
                </a:solidFill>
              </a:rPr>
              <a:t>because </a:t>
            </a:r>
            <a:r>
              <a:rPr lang="en-GB" i="1" dirty="0">
                <a:solidFill>
                  <a:schemeClr val="tx2"/>
                </a:solidFill>
              </a:rPr>
              <a:t>of my wrists, </a:t>
            </a:r>
            <a:r>
              <a:rPr lang="en-GB" i="1" dirty="0" smtClean="0">
                <a:solidFill>
                  <a:schemeClr val="tx2"/>
                </a:solidFill>
              </a:rPr>
              <a:t>my </a:t>
            </a:r>
            <a:r>
              <a:rPr lang="en-GB" i="1" dirty="0">
                <a:solidFill>
                  <a:schemeClr val="tx2"/>
                </a:solidFill>
              </a:rPr>
              <a:t>wrists do hurt, writing and that, and I just wonder. Probably either in vetting, maybe. I hope to have a good future. Hope it doesn’t really affect me</a:t>
            </a:r>
            <a:r>
              <a:rPr lang="en-GB" i="1" dirty="0" smtClean="0">
                <a:solidFill>
                  <a:schemeClr val="tx2"/>
                </a:solidFill>
              </a:rPr>
              <a:t>.” (Stacy)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Hopes and fears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“I </a:t>
            </a:r>
            <a:r>
              <a:rPr lang="en-GB" i="1" dirty="0">
                <a:solidFill>
                  <a:schemeClr val="tx2"/>
                </a:solidFill>
              </a:rPr>
              <a:t>also hope that because you see stuff like people giving jobs to taller people because they think they’re more able and stuff, I just hope people won’t judge me because of that. I would tell them that, I think that’s the main thing, if I tell them that I had this thing </a:t>
            </a:r>
            <a:r>
              <a:rPr lang="en-GB" i="1" dirty="0" smtClean="0">
                <a:solidFill>
                  <a:schemeClr val="tx2"/>
                </a:solidFill>
              </a:rPr>
              <a:t>[</a:t>
            </a:r>
            <a:r>
              <a:rPr lang="en-GB" i="1" dirty="0" smtClean="0">
                <a:solidFill>
                  <a:schemeClr val="tx2"/>
                </a:solidFill>
              </a:rPr>
              <a:t>RSS</a:t>
            </a:r>
            <a:r>
              <a:rPr lang="en-GB" i="1" dirty="0" smtClean="0">
                <a:solidFill>
                  <a:schemeClr val="tx2"/>
                </a:solidFill>
              </a:rPr>
              <a:t>], </a:t>
            </a:r>
            <a:r>
              <a:rPr lang="en-GB" i="1" dirty="0">
                <a:solidFill>
                  <a:schemeClr val="tx2"/>
                </a:solidFill>
              </a:rPr>
              <a:t>that they’d say ‘Oh, she’s weird, she has a genetic condition</a:t>
            </a:r>
            <a:r>
              <a:rPr lang="en-GB" i="1" dirty="0" smtClean="0">
                <a:solidFill>
                  <a:schemeClr val="tx2"/>
                </a:solidFill>
              </a:rPr>
              <a:t>’.” (Maria)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“I </a:t>
            </a:r>
            <a:r>
              <a:rPr lang="en-GB" i="1" dirty="0">
                <a:solidFill>
                  <a:schemeClr val="tx2"/>
                </a:solidFill>
              </a:rPr>
              <a:t>think one of the main things is, it might sound crazy, but I don’t want to not get a job because of the size that I am, because I want to be a teacher when I’m older, and I don’t know if it will or not, but I just don’t want it to affect me in the long-run, but I don’t think it will</a:t>
            </a:r>
            <a:r>
              <a:rPr lang="en-GB" i="1" dirty="0" smtClean="0">
                <a:solidFill>
                  <a:schemeClr val="tx2"/>
                </a:solidFill>
              </a:rPr>
              <a:t>.” (Ryan)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Findings from young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Comparison to other research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Dating and romantic relationships – Turner syndrome</a:t>
            </a:r>
            <a:r>
              <a:rPr lang="en-US" sz="14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 and Achondroplasia</a:t>
            </a:r>
            <a:r>
              <a:rPr lang="en-US" sz="1400" dirty="0" smtClean="0">
                <a:solidFill>
                  <a:srgbClr val="002060"/>
                </a:solidFill>
              </a:rPr>
              <a:t>2</a:t>
            </a:r>
            <a:endParaRPr lang="en-US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Not disclosing syndrome – chronic illness</a:t>
            </a:r>
            <a:r>
              <a:rPr lang="en-US" sz="1400" dirty="0" smtClean="0">
                <a:solidFill>
                  <a:srgbClr val="002060"/>
                </a:solidFill>
              </a:rPr>
              <a:t>3 </a:t>
            </a:r>
            <a:r>
              <a:rPr lang="en-US" dirty="0" smtClean="0">
                <a:solidFill>
                  <a:srgbClr val="002060"/>
                </a:solidFill>
              </a:rPr>
              <a:t>(to maintain a ‘normal’ life)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Female ideal – Turner syndrome</a:t>
            </a:r>
            <a:r>
              <a:rPr lang="en-US" sz="14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and infertility</a:t>
            </a:r>
            <a:r>
              <a:rPr lang="en-US" sz="1400" dirty="0" smtClean="0">
                <a:solidFill>
                  <a:srgbClr val="002060"/>
                </a:solidFill>
              </a:rPr>
              <a:t>5</a:t>
            </a:r>
            <a:endParaRPr lang="en-US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Male ideal - culture of muscularity</a:t>
            </a:r>
            <a:r>
              <a:rPr lang="en-US" sz="1400" dirty="0" smtClean="0">
                <a:solidFill>
                  <a:srgbClr val="002060"/>
                </a:solidFill>
              </a:rPr>
              <a:t>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Cleft lip/palate – appearance related concerns</a:t>
            </a:r>
            <a:r>
              <a:rPr lang="en-US" sz="1500" dirty="0" smtClean="0">
                <a:solidFill>
                  <a:srgbClr val="002060"/>
                </a:solidFill>
              </a:rPr>
              <a:t>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rgbClr val="002060"/>
                </a:solidFill>
              </a:rPr>
              <a:t>Chronic fatigue – unsympathetic health professionals</a:t>
            </a:r>
            <a:r>
              <a:rPr lang="en-US" sz="1500" dirty="0" smtClean="0">
                <a:solidFill>
                  <a:srgbClr val="002060"/>
                </a:solidFill>
              </a:rPr>
              <a:t>8</a:t>
            </a:r>
            <a:endParaRPr lang="en-US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What does all this mean?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1412776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1. Psychological assessment &amp; support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Expert consensus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Appearance-related concerns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3200" dirty="0" smtClean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2. You don</a:t>
            </a:r>
            <a:r>
              <a:rPr lang="uk-UA" sz="3200" dirty="0" smtClean="0">
                <a:solidFill>
                  <a:srgbClr val="002060"/>
                </a:solidFill>
              </a:rPr>
              <a:t>’</a:t>
            </a:r>
            <a:r>
              <a:rPr lang="en-GB" sz="3200" dirty="0" smtClean="0">
                <a:solidFill>
                  <a:srgbClr val="002060"/>
                </a:solidFill>
              </a:rPr>
              <a:t>t stop having RSS when you reach 18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In the UK there is no adult service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Young people are led to think that RSS will not affect them in adulthood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 smtClean="0">
                <a:solidFill>
                  <a:srgbClr val="002060"/>
                </a:solidFill>
              </a:rPr>
              <a:t>My data does not support this.</a:t>
            </a:r>
            <a:endParaRPr lang="en-GB" sz="3200" dirty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References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916832"/>
            <a:ext cx="763284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</a:rPr>
              <a:t>1. </a:t>
            </a:r>
            <a:r>
              <a:rPr lang="en-US" sz="1200" dirty="0" err="1"/>
              <a:t>Boman</a:t>
            </a:r>
            <a:r>
              <a:rPr lang="en-US" sz="1200" dirty="0"/>
              <a:t>, U. W., Moller, A. and Albertson-</a:t>
            </a:r>
            <a:r>
              <a:rPr lang="en-US" sz="1200" dirty="0" err="1"/>
              <a:t>Wikland</a:t>
            </a:r>
            <a:r>
              <a:rPr lang="en-US" sz="1200" dirty="0"/>
              <a:t>, K. 1998 Psychological aspects of Turner syndrome. Journal of Psychosomatic Obstetrics &amp; Gynecology, 19, 1-18.</a:t>
            </a:r>
            <a:endParaRPr lang="en-GB" sz="1200" dirty="0"/>
          </a:p>
          <a:p>
            <a:r>
              <a:rPr lang="en-US" sz="1200" dirty="0" err="1"/>
              <a:t>Carel</a:t>
            </a:r>
            <a:r>
              <a:rPr lang="en-US" sz="1200" dirty="0"/>
              <a:t>, J.-C., </a:t>
            </a:r>
            <a:r>
              <a:rPr lang="en-US" sz="1200" dirty="0" err="1"/>
              <a:t>Elie</a:t>
            </a:r>
            <a:r>
              <a:rPr lang="en-US" sz="1200" dirty="0"/>
              <a:t>, C., </a:t>
            </a:r>
            <a:r>
              <a:rPr lang="en-US" sz="1200" dirty="0" err="1"/>
              <a:t>Ecosse</a:t>
            </a:r>
            <a:r>
              <a:rPr lang="en-US" sz="1200" dirty="0"/>
              <a:t>, E., Tauber, M., Léger, J., </a:t>
            </a:r>
            <a:r>
              <a:rPr lang="en-US" sz="1200" dirty="0" err="1"/>
              <a:t>Cabrol</a:t>
            </a:r>
            <a:r>
              <a:rPr lang="en-US" sz="1200" dirty="0"/>
              <a:t>, S., </a:t>
            </a:r>
            <a:r>
              <a:rPr lang="en-US" sz="1200" dirty="0" err="1"/>
              <a:t>Nicolino</a:t>
            </a:r>
            <a:r>
              <a:rPr lang="en-US" sz="1200" dirty="0"/>
              <a:t>, M., </a:t>
            </a:r>
            <a:r>
              <a:rPr lang="en-US" sz="1200" dirty="0" err="1"/>
              <a:t>Brauner</a:t>
            </a:r>
            <a:r>
              <a:rPr lang="en-US" sz="1200" dirty="0"/>
              <a:t>, R., </a:t>
            </a:r>
            <a:r>
              <a:rPr lang="en-US" sz="1200" dirty="0" err="1"/>
              <a:t>Chaussain</a:t>
            </a:r>
            <a:r>
              <a:rPr lang="en-US" sz="1200" dirty="0"/>
              <a:t>, J.-L. and </a:t>
            </a:r>
            <a:r>
              <a:rPr lang="en-US" sz="1200" dirty="0" err="1"/>
              <a:t>Coste</a:t>
            </a:r>
            <a:r>
              <a:rPr lang="en-US" sz="1200" dirty="0"/>
              <a:t>, J. 2006 Self-Esteem and Social Adjustment in Young Women with Turner Syndrome—Influence of Pubertal Management and Sexuality: Population-Based Cohort Study. The Journal of Clinical Endocrinology &amp; Metabolism, 91, 2972-2979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Kagan-Krieger, S. 1998 Brief Report: Women with Turner Syndrome: A Maturational and Developmental Perspective. Journal of Adult Development, 5, 125-135.</a:t>
            </a:r>
            <a:endParaRPr lang="en-GB" sz="1200" dirty="0"/>
          </a:p>
          <a:p>
            <a:r>
              <a:rPr lang="en-US" sz="1200" dirty="0"/>
              <a:t>Sutton, E. J., Sutton, E. J., </a:t>
            </a:r>
            <a:r>
              <a:rPr lang="en-US" sz="1200" dirty="0" err="1"/>
              <a:t>Mcinerney</a:t>
            </a:r>
            <a:r>
              <a:rPr lang="en-US" sz="1200" dirty="0"/>
              <a:t>-Leo, A., </a:t>
            </a:r>
            <a:r>
              <a:rPr lang="en-US" sz="1200" dirty="0" err="1"/>
              <a:t>Bondy</a:t>
            </a:r>
            <a:r>
              <a:rPr lang="en-US" sz="1200" dirty="0"/>
              <a:t>, C. A. and </a:t>
            </a:r>
            <a:r>
              <a:rPr lang="en-US" sz="1200" dirty="0" err="1"/>
              <a:t>Gollust</a:t>
            </a:r>
            <a:r>
              <a:rPr lang="en-US" sz="1200" dirty="0"/>
              <a:t>, S. E. 2005 Turner syndrome: Four challenges across the lifespan. American journal of medical genetics. Part A, 139A, 57-66.</a:t>
            </a:r>
            <a:endParaRPr lang="en-GB" sz="1200" dirty="0"/>
          </a:p>
          <a:p>
            <a:r>
              <a:rPr lang="en-GB" sz="1200" dirty="0" smtClean="0"/>
              <a:t>2. </a:t>
            </a:r>
            <a:r>
              <a:rPr lang="en-US" sz="1200" dirty="0" err="1"/>
              <a:t>Gollust</a:t>
            </a:r>
            <a:r>
              <a:rPr lang="en-US" sz="1200" dirty="0"/>
              <a:t>, S. E., </a:t>
            </a:r>
            <a:r>
              <a:rPr lang="en-US" sz="1200" dirty="0" err="1"/>
              <a:t>Gollust</a:t>
            </a:r>
            <a:r>
              <a:rPr lang="en-US" sz="1200" dirty="0"/>
              <a:t>, S. E., Thompson, R. E., Gooding, H. C. and </a:t>
            </a:r>
            <a:r>
              <a:rPr lang="en-US" sz="1200" dirty="0" err="1"/>
              <a:t>Biesecker</a:t>
            </a:r>
            <a:r>
              <a:rPr lang="en-US" sz="1200" dirty="0"/>
              <a:t>, B. B. 2003 Living with achondroplasia in an average-sized world: An assessment of quality of life. American journal of medical genetics. Part A, 120A, 447-458.</a:t>
            </a:r>
            <a:endParaRPr lang="en-GB" sz="1200" dirty="0"/>
          </a:p>
          <a:p>
            <a:r>
              <a:rPr lang="en-GB" sz="1200" dirty="0" smtClean="0"/>
              <a:t>3. </a:t>
            </a:r>
            <a:r>
              <a:rPr lang="en-US" sz="1200" dirty="0"/>
              <a:t>Kirk, S. 2010 How children and young people construct and negotiate living with medical technology. </a:t>
            </a:r>
            <a:r>
              <a:rPr lang="en-US" sz="1200" dirty="0" err="1"/>
              <a:t>Soc</a:t>
            </a:r>
            <a:r>
              <a:rPr lang="en-US" sz="1200" dirty="0"/>
              <a:t> </a:t>
            </a:r>
            <a:r>
              <a:rPr lang="en-US" sz="1200" dirty="0" err="1"/>
              <a:t>Sci</a:t>
            </a:r>
            <a:r>
              <a:rPr lang="en-US" sz="1200" dirty="0"/>
              <a:t> Med, 71, 1796-803.</a:t>
            </a:r>
            <a:endParaRPr lang="en-GB" sz="1200" dirty="0"/>
          </a:p>
          <a:p>
            <a:r>
              <a:rPr lang="en-GB" sz="1200" dirty="0" smtClean="0"/>
              <a:t>4. </a:t>
            </a:r>
            <a:r>
              <a:rPr lang="en-US" sz="1200" dirty="0"/>
              <a:t>Clauson, S., Hollins Martin, C. and Watt, G. 2012 Anxiety as a cause of attachment avoidance in women with Turner Syndrome. Sexual and Relationship Therapy, 27, 377-390.</a:t>
            </a:r>
            <a:endParaRPr lang="en-GB" sz="1200" dirty="0"/>
          </a:p>
          <a:p>
            <a:r>
              <a:rPr lang="en-GB" sz="1200" dirty="0" smtClean="0"/>
              <a:t>5. </a:t>
            </a:r>
            <a:r>
              <a:rPr lang="en-US" sz="1200" dirty="0"/>
              <a:t>Kitzinger, C. 2002 'The thief of womanhood': Women's experience of polycystic ovarian syndrome. Social science &amp; medicine (1982), 54, 349-361.</a:t>
            </a:r>
            <a:endParaRPr lang="en-GB" sz="1200" dirty="0"/>
          </a:p>
          <a:p>
            <a:r>
              <a:rPr lang="en-GB" sz="1200" dirty="0" smtClean="0"/>
              <a:t>6. </a:t>
            </a:r>
            <a:r>
              <a:rPr lang="en-US" sz="1200" dirty="0" err="1"/>
              <a:t>Ambwani</a:t>
            </a:r>
            <a:r>
              <a:rPr lang="en-US" sz="1200" dirty="0"/>
              <a:t>, S. and Strauss, J. 2007 Love Thyself Before Loving Others? A Qualitative and Quantitative Analysis of Gender Differences in Body Image and Romantic Love. Sex Roles, 56, 13-21.</a:t>
            </a:r>
            <a:endParaRPr lang="en-GB" sz="1200" dirty="0"/>
          </a:p>
          <a:p>
            <a:r>
              <a:rPr lang="en-GB" sz="1200" dirty="0" smtClean="0"/>
              <a:t>7. </a:t>
            </a:r>
            <a:r>
              <a:rPr lang="en-US" sz="1200" dirty="0"/>
              <a:t>Stock, N. M., </a:t>
            </a:r>
            <a:r>
              <a:rPr lang="en-US" sz="1200" dirty="0" err="1"/>
              <a:t>Feragen</a:t>
            </a:r>
            <a:r>
              <a:rPr lang="en-US" sz="1200" dirty="0"/>
              <a:t>, K. B. and Rumsey, N. 2015 "It Doesn't All Just Stop at 18": Psychological Adjustment and Support Needs of Adults Born With Cleft Lip and/or Palate. The Cleft palate-craniofacial journal, 52, 543-554.</a:t>
            </a:r>
            <a:endParaRPr lang="en-GB" sz="1200" dirty="0"/>
          </a:p>
          <a:p>
            <a:r>
              <a:rPr lang="en-GB" sz="1200" dirty="0" smtClean="0"/>
              <a:t>8. </a:t>
            </a:r>
            <a:r>
              <a:rPr lang="en-US" sz="1200" dirty="0" err="1"/>
              <a:t>Picariello</a:t>
            </a:r>
            <a:r>
              <a:rPr lang="en-US" sz="1200" dirty="0"/>
              <a:t>, F., Ali, S., Moss-Morris, R. and </a:t>
            </a:r>
            <a:r>
              <a:rPr lang="en-US" sz="1200" dirty="0" err="1"/>
              <a:t>Chalder</a:t>
            </a:r>
            <a:r>
              <a:rPr lang="en-US" sz="1200" dirty="0"/>
              <a:t>, T. 2015 The most popular terms for medically unexplained symptoms: the views of CFS patients. J </a:t>
            </a:r>
            <a:r>
              <a:rPr lang="en-US" sz="1200" dirty="0" err="1"/>
              <a:t>Psychosom</a:t>
            </a:r>
            <a:r>
              <a:rPr lang="en-US" sz="1200" dirty="0"/>
              <a:t> Res, 78, 420-6.</a:t>
            </a:r>
            <a:endParaRPr lang="en-GB" sz="1200" dirty="0"/>
          </a:p>
          <a:p>
            <a:r>
              <a:rPr lang="en-US" sz="1200" dirty="0"/>
              <a:t>Anderson, V. R., Jason, L. A., </a:t>
            </a:r>
            <a:r>
              <a:rPr lang="en-US" sz="1200" dirty="0" err="1"/>
              <a:t>Hlavaty</a:t>
            </a:r>
            <a:r>
              <a:rPr lang="en-US" sz="1200" dirty="0"/>
              <a:t>, L. E., Porter, N. and </a:t>
            </a:r>
            <a:r>
              <a:rPr lang="en-US" sz="1200" dirty="0" err="1"/>
              <a:t>Cudia</a:t>
            </a:r>
            <a:r>
              <a:rPr lang="en-US" sz="1200" dirty="0"/>
              <a:t>, J. 2012 A review and meta-synthesis of qualitative studies on </a:t>
            </a:r>
            <a:r>
              <a:rPr lang="en-US" sz="1200" dirty="0" err="1"/>
              <a:t>myalgic</a:t>
            </a:r>
            <a:r>
              <a:rPr lang="en-US" sz="1200" dirty="0"/>
              <a:t> encephalomyelitis/chronic fatigue syndrome. Patient </a:t>
            </a:r>
            <a:r>
              <a:rPr lang="en-US" sz="1200" dirty="0" err="1"/>
              <a:t>Educ</a:t>
            </a:r>
            <a:r>
              <a:rPr lang="en-US" sz="1200" dirty="0"/>
              <a:t> </a:t>
            </a:r>
            <a:r>
              <a:rPr lang="en-US" sz="1200" dirty="0" err="1"/>
              <a:t>Couns</a:t>
            </a:r>
            <a:r>
              <a:rPr lang="en-US" sz="1200" dirty="0"/>
              <a:t>, 86, 147-55.</a:t>
            </a:r>
            <a:endParaRPr lang="en-GB" sz="1200" dirty="0"/>
          </a:p>
          <a:p>
            <a:endParaRPr lang="en-GB" sz="1100" dirty="0"/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91683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Do any of you identify with these experiences?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 smtClean="0">
                <a:solidFill>
                  <a:srgbClr val="002060"/>
                </a:solidFill>
              </a:rPr>
              <a:t>Who needs to know about these findings?</a:t>
            </a:r>
            <a:endParaRPr lang="en-GB" sz="3200" dirty="0">
              <a:solidFill>
                <a:srgbClr val="002060"/>
              </a:solidFill>
            </a:endParaRP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Is there anything that could have made a difference for you during adolescence?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26977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Study 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064" y="4365104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Aims:</a:t>
            </a:r>
          </a:p>
          <a:p>
            <a:pPr algn="ctr"/>
            <a:r>
              <a:rPr lang="en-US" dirty="0" smtClean="0"/>
              <a:t>What is it like to live with RSS?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48064" y="3068960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Interviewed 20 participants</a:t>
            </a:r>
          </a:p>
          <a:p>
            <a:pPr algn="ctr"/>
            <a:r>
              <a:rPr lang="en-US" dirty="0" smtClean="0"/>
              <a:t>(adults &amp; young people)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48064" y="1772816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Lived experience </a:t>
            </a:r>
            <a:r>
              <a:rPr lang="en-US" dirty="0" smtClean="0"/>
              <a:t>study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57326"/>
            <a:ext cx="6264696" cy="54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Workshop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896" y="1844824"/>
            <a:ext cx="7941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Lots of research on characteristics and treatment, but nothing on what it is like to live with RSS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Child Growth Foundation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</a:rPr>
              <a:t>Treatment decisions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</a:rPr>
              <a:t>Adulthood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08" y="4581128"/>
            <a:ext cx="4042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417063"/>
              </p:ext>
            </p:extLst>
          </p:nvPr>
        </p:nvGraphicFramePr>
        <p:xfrm>
          <a:off x="806896" y="4362953"/>
          <a:ext cx="7869435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3145"/>
                <a:gridCol w="2623145"/>
                <a:gridCol w="2623145"/>
              </a:tblGrid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Romantic</a:t>
                      </a:r>
                      <a:r>
                        <a:rPr lang="en-US" baseline="0" dirty="0" smtClean="0"/>
                        <a:t> 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Started their own families</a:t>
                      </a:r>
                      <a:endParaRPr lang="en-US" dirty="0"/>
                    </a:p>
                  </a:txBody>
                  <a:tcPr/>
                </a:tc>
              </a:tr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93%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80% in a relationship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(married 46%)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40%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Study participants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484" y="1360716"/>
            <a:ext cx="7826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Twenty participants (genetically confirmed)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Nine women, eleven men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Fifteen adults, five young people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Aged 13-69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Table 1. Adult data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height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48777"/>
              </p:ext>
            </p:extLst>
          </p:nvPr>
        </p:nvGraphicFramePr>
        <p:xfrm>
          <a:off x="1403648" y="1412775"/>
          <a:ext cx="6624737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468"/>
                <a:gridCol w="1104019"/>
                <a:gridCol w="912727"/>
                <a:gridCol w="912727"/>
                <a:gridCol w="2322796"/>
              </a:tblGrid>
              <a:tr h="516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dirty="0">
                          <a:effectLst/>
                        </a:rPr>
                        <a:t>Men*</a:t>
                      </a:r>
                      <a:endParaRPr lang="en-GB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dirty="0">
                          <a:effectLst/>
                        </a:rPr>
                        <a:t>Age range</a:t>
                      </a:r>
                      <a:endParaRPr lang="en-GB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dirty="0">
                          <a:effectLst/>
                        </a:rPr>
                        <a:t>Height</a:t>
                      </a:r>
                      <a:endParaRPr lang="en-GB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Percentile</a:t>
                      </a:r>
                      <a:endParaRPr lang="en-GB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10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*Average height for men in the general population is </a:t>
                      </a:r>
                      <a:r>
                        <a:rPr lang="en-GB" sz="1400" b="0" dirty="0" smtClean="0">
                          <a:effectLst/>
                        </a:rPr>
                        <a:t>173cm</a:t>
                      </a:r>
                      <a:r>
                        <a:rPr lang="en-GB" sz="1400" b="0" baseline="0" dirty="0" smtClean="0">
                          <a:effectLst/>
                        </a:rPr>
                        <a:t> </a:t>
                      </a:r>
                      <a:r>
                        <a:rPr lang="en-GB" sz="1400" b="0" dirty="0" smtClean="0">
                          <a:effectLst/>
                        </a:rPr>
                        <a:t>(</a:t>
                      </a:r>
                      <a:r>
                        <a:rPr lang="en-GB" sz="1400" b="0" u="none" strike="noStrike" dirty="0" smtClean="0">
                          <a:effectLst/>
                          <a:hlinkClick r:id="rId4" action="ppaction://hlinkfile" tooltip="Royal College of Paediatrics and Child Health, 2015 #15"/>
                        </a:rPr>
                        <a:t>Royal </a:t>
                      </a:r>
                      <a:r>
                        <a:rPr lang="en-GB" sz="1400" b="0" u="none" strike="noStrike" dirty="0">
                          <a:effectLst/>
                          <a:hlinkClick r:id="rId4" action="ppaction://hlinkfile" tooltip="Royal College of Paediatrics and Child Health, 2015 #15"/>
                        </a:rPr>
                        <a:t>College of Paediatrics and Child Health, 2015</a:t>
                      </a:r>
                      <a:r>
                        <a:rPr lang="en-GB" sz="1400" b="0" dirty="0">
                          <a:effectLst/>
                        </a:rPr>
                        <a:t>) compared with </a:t>
                      </a:r>
                      <a:r>
                        <a:rPr lang="en-GB" sz="1400" b="0" dirty="0" smtClean="0">
                          <a:effectLst/>
                        </a:rPr>
                        <a:t>156cm </a:t>
                      </a:r>
                      <a:r>
                        <a:rPr lang="en-GB" sz="1400" b="0" dirty="0">
                          <a:effectLst/>
                        </a:rPr>
                        <a:t>in this sample of men with RSS. 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Darin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152cm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0.08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Todd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168cm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Warner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135cm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Oli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155cm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0.3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Grant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21-30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168cm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Eric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168cm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Elliot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165cm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Luke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142cm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Glenn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61-70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152cm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0.1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1" dirty="0">
                          <a:effectLst/>
                        </a:rPr>
                        <a:t>Women*</a:t>
                      </a:r>
                      <a:endParaRPr lang="en-GB" sz="14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1" dirty="0">
                          <a:effectLst/>
                        </a:rPr>
                        <a:t>Age range</a:t>
                      </a:r>
                      <a:endParaRPr lang="en-GB" sz="14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1" dirty="0">
                          <a:effectLst/>
                        </a:rPr>
                        <a:t>Height</a:t>
                      </a:r>
                      <a:endParaRPr lang="en-GB" sz="14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endParaRPr lang="en-GB" sz="14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*Average height for women in the general population is </a:t>
                      </a:r>
                      <a:r>
                        <a:rPr lang="en-GB" sz="1400" b="0" dirty="0" smtClean="0">
                          <a:effectLst/>
                        </a:rPr>
                        <a:t>163cm (</a:t>
                      </a:r>
                      <a:r>
                        <a:rPr lang="en-GB" sz="1400" b="0" u="none" strike="noStrike" dirty="0" smtClean="0">
                          <a:effectLst/>
                          <a:hlinkClick r:id="rId4" action="ppaction://hlinkfile" tooltip="Royal College of Paediatrics and Child Health, 2015 #15"/>
                        </a:rPr>
                        <a:t>Royal </a:t>
                      </a:r>
                      <a:r>
                        <a:rPr lang="en-GB" sz="1400" b="0" u="none" strike="noStrike" dirty="0">
                          <a:effectLst/>
                          <a:hlinkClick r:id="rId4" action="ppaction://hlinkfile" tooltip="Royal College of Paediatrics and Child Health, 2015 #15"/>
                        </a:rPr>
                        <a:t>College of Paediatrics and Child Health, 2015</a:t>
                      </a:r>
                      <a:r>
                        <a:rPr lang="en-GB" sz="1400" b="0" dirty="0">
                          <a:effectLst/>
                        </a:rPr>
                        <a:t>) compared with </a:t>
                      </a:r>
                      <a:r>
                        <a:rPr lang="en-GB" sz="1400" b="0" dirty="0" smtClean="0">
                          <a:effectLst/>
                        </a:rPr>
                        <a:t>144cm </a:t>
                      </a:r>
                      <a:r>
                        <a:rPr lang="en-GB" sz="1400" b="0" dirty="0">
                          <a:effectLst/>
                        </a:rPr>
                        <a:t>in this sample of women with RSS. 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Bonnie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31-40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147cm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err="1">
                          <a:effectLst/>
                        </a:rPr>
                        <a:t>Maddy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21-30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160cm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Judy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31-40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130cm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>
                          <a:effectLst/>
                        </a:rPr>
                        <a:t>Mina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21-30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</a:rPr>
                        <a:t>142cm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0.3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Wendy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41-50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140cm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0.1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0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Joanne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>
                          <a:effectLst/>
                        </a:rPr>
                        <a:t>51-60</a:t>
                      </a:r>
                      <a:endParaRPr lang="en-GB" sz="14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145cm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  <a:tab pos="1677035" algn="ctr"/>
                        </a:tabLst>
                      </a:pPr>
                      <a:r>
                        <a:rPr lang="en-GB" sz="1400" b="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0.9</a:t>
                      </a:r>
                      <a:endParaRPr lang="en-GB" sz="14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01800" y="1701531"/>
            <a:ext cx="111107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6535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59632" y="2125219"/>
            <a:ext cx="4104456" cy="351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7588" y="2398218"/>
            <a:ext cx="4104456" cy="351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72817" y="5053189"/>
            <a:ext cx="4104456" cy="351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59632" y="5381478"/>
            <a:ext cx="4104456" cy="351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2053" y="2917306"/>
            <a:ext cx="4104456" cy="674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Adolescent height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01800" y="1701531"/>
            <a:ext cx="111107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33126"/>
              </p:ext>
            </p:extLst>
          </p:nvPr>
        </p:nvGraphicFramePr>
        <p:xfrm>
          <a:off x="2192881" y="1853086"/>
          <a:ext cx="4998937" cy="320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346"/>
                <a:gridCol w="1118491"/>
                <a:gridCol w="1226550"/>
                <a:gridCol w="1226550"/>
              </a:tblGrid>
              <a:tr h="869794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Pseudonym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Age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Height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Percentile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4158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Corinne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14-17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152cm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4158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Maria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14-17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152cm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4158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Stacy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14-17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152cm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4158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Adam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14-17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163cm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54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34898"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Ryan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14-17</a:t>
                      </a:r>
                      <a:endParaRPr lang="en-GB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163cm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GB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6535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8978"/>
            <a:ext cx="2664296" cy="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-3384376" y="3068960"/>
            <a:ext cx="7344816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“It’s not just all about height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“Mayor of the friend zone” – men’s experiences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Chronic illness – women’s experiences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N.B Some of these characteristics of RSS may not apply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Adult findings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8" y="332656"/>
            <a:ext cx="2031706" cy="4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2703</Words>
  <Application>Microsoft Macintosh PowerPoint</Application>
  <PresentationFormat>On-screen Show (4:3)</PresentationFormat>
  <Paragraphs>434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Times New Roman</vt:lpstr>
      <vt:lpstr>Arial</vt:lpstr>
      <vt:lpstr>Office Theme</vt:lpstr>
      <vt:lpstr>Living with RSS:  UK Adult &amp; Adolescent Research Findings</vt:lpstr>
      <vt:lpstr>Today’s session</vt:lpstr>
      <vt:lpstr>A bit about me</vt:lpstr>
      <vt:lpstr>Study overview</vt:lpstr>
      <vt:lpstr>Why?</vt:lpstr>
      <vt:lpstr>Study participants</vt:lpstr>
      <vt:lpstr>Adult height</vt:lpstr>
      <vt:lpstr>Adolescent height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Adult findings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Findings from young people</vt:lpstr>
      <vt:lpstr>Comparison to other research</vt:lpstr>
      <vt:lpstr>What does all this mean?</vt:lpstr>
      <vt:lpstr>References</vt:lpstr>
      <vt:lpstr>Feedback</vt:lpstr>
      <vt:lpstr>Workshop</vt:lpstr>
    </vt:vector>
  </TitlesOfParts>
  <Company>UHS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ballal</dc:creator>
  <cp:lastModifiedBy>Lisa Ballard</cp:lastModifiedBy>
  <cp:revision>203</cp:revision>
  <dcterms:created xsi:type="dcterms:W3CDTF">2015-01-05T14:44:53Z</dcterms:created>
  <dcterms:modified xsi:type="dcterms:W3CDTF">2017-07-21T13:17:56Z</dcterms:modified>
</cp:coreProperties>
</file>