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5" r:id="rId2"/>
    <p:sldId id="427" r:id="rId3"/>
    <p:sldId id="415" r:id="rId4"/>
    <p:sldId id="396" r:id="rId5"/>
    <p:sldId id="395" r:id="rId6"/>
    <p:sldId id="428" r:id="rId7"/>
    <p:sldId id="417" r:id="rId8"/>
    <p:sldId id="418" r:id="rId9"/>
    <p:sldId id="399" r:id="rId10"/>
    <p:sldId id="413" r:id="rId11"/>
    <p:sldId id="402" r:id="rId12"/>
    <p:sldId id="376" r:id="rId13"/>
    <p:sldId id="422" r:id="rId14"/>
    <p:sldId id="420" r:id="rId15"/>
    <p:sldId id="425" r:id="rId16"/>
    <p:sldId id="421" r:id="rId17"/>
    <p:sldId id="379" r:id="rId18"/>
    <p:sldId id="380" r:id="rId19"/>
    <p:sldId id="423" r:id="rId20"/>
    <p:sldId id="414" r:id="rId21"/>
    <p:sldId id="398" r:id="rId22"/>
    <p:sldId id="426" r:id="rId23"/>
    <p:sldId id="391" r:id="rId24"/>
    <p:sldId id="388" r:id="rId25"/>
  </p:sldIdLst>
  <p:sldSz cx="9144000" cy="6858000" type="screen4x3"/>
  <p:notesSz cx="6797675" cy="9928225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assen A.M." initials="LA" lastIdx="1" clrIdx="0"/>
  <p:cmAuthor id="1" name="Schuurmans, J (medgen)" initials="SJ(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6" autoAdjust="0"/>
    <p:restoredTop sz="90000" autoAdjust="0"/>
  </p:normalViewPr>
  <p:slideViewPr>
    <p:cSldViewPr>
      <p:cViewPr>
        <p:scale>
          <a:sx n="90" d="100"/>
          <a:sy n="90" d="100"/>
        </p:scale>
        <p:origin x="21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1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tags" Target="tags/tag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AD500-9A30-C140-A476-548F54868B8F}" type="doc">
      <dgm:prSet loTypeId="urn:microsoft.com/office/officeart/2005/8/layout/b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C26751-DE47-9443-A926-4984BC9930CF}">
      <dgm:prSet phldrT="[Text]"/>
      <dgm:spPr/>
      <dgm:t>
        <a:bodyPr/>
        <a:lstStyle/>
        <a:p>
          <a:r>
            <a:rPr lang="en-US" dirty="0" err="1" smtClean="0"/>
            <a:t>myKinMatters</a:t>
          </a:r>
          <a:endParaRPr lang="en-US" dirty="0"/>
        </a:p>
      </dgm:t>
    </dgm:pt>
    <dgm:pt modelId="{B399E35D-D083-5946-85F5-CB0E092C03D7}" type="parTrans" cxnId="{55D3404F-736A-FD48-BCC2-AEFDAAB6BF8A}">
      <dgm:prSet/>
      <dgm:spPr/>
      <dgm:t>
        <a:bodyPr/>
        <a:lstStyle/>
        <a:p>
          <a:endParaRPr lang="en-US"/>
        </a:p>
      </dgm:t>
    </dgm:pt>
    <dgm:pt modelId="{76B5FB40-B1BB-7C45-AEB7-C6B79A1355B3}" type="sibTrans" cxnId="{55D3404F-736A-FD48-BCC2-AEFDAAB6BF8A}">
      <dgm:prSet/>
      <dgm:spPr/>
      <dgm:t>
        <a:bodyPr/>
        <a:lstStyle/>
        <a:p>
          <a:endParaRPr lang="en-US"/>
        </a:p>
      </dgm:t>
    </dgm:pt>
    <dgm:pt modelId="{A6F467F5-E46E-DF43-9776-1E42B6B9AB6E}">
      <dgm:prSet phldrT="[Text]"/>
      <dgm:spPr/>
      <dgm:t>
        <a:bodyPr/>
        <a:lstStyle/>
        <a:p>
          <a:r>
            <a:rPr lang="en-US" dirty="0" smtClean="0"/>
            <a:t>Online behaviour change intervention</a:t>
          </a:r>
          <a:endParaRPr lang="en-US" dirty="0"/>
        </a:p>
      </dgm:t>
    </dgm:pt>
    <dgm:pt modelId="{7C514C2C-B862-0045-8913-8334EDE5FC84}" type="parTrans" cxnId="{1132C9CE-3858-9744-964B-65CCDD757022}">
      <dgm:prSet/>
      <dgm:spPr/>
      <dgm:t>
        <a:bodyPr/>
        <a:lstStyle/>
        <a:p>
          <a:endParaRPr lang="en-US"/>
        </a:p>
      </dgm:t>
    </dgm:pt>
    <dgm:pt modelId="{FFF225D4-D210-084F-91D1-C1D0F96706CF}" type="sibTrans" cxnId="{1132C9CE-3858-9744-964B-65CCDD757022}">
      <dgm:prSet/>
      <dgm:spPr/>
      <dgm:t>
        <a:bodyPr/>
        <a:lstStyle/>
        <a:p>
          <a:endParaRPr lang="en-US"/>
        </a:p>
      </dgm:t>
    </dgm:pt>
    <dgm:pt modelId="{25FB1878-920E-6342-8FDC-510EBE75F063}">
      <dgm:prSet phldrT="[Text]"/>
      <dgm:spPr/>
      <dgm:t>
        <a:bodyPr/>
        <a:lstStyle/>
        <a:p>
          <a:r>
            <a:rPr lang="en-US" dirty="0" smtClean="0"/>
            <a:t>Identify essential ingredients of intervention</a:t>
          </a:r>
          <a:endParaRPr lang="en-US" dirty="0"/>
        </a:p>
      </dgm:t>
    </dgm:pt>
    <dgm:pt modelId="{BA9D0FA9-AC44-C546-86AC-FBE5E2A7A2A3}" type="parTrans" cxnId="{4799E340-FD3E-684E-9469-1BF765317175}">
      <dgm:prSet/>
      <dgm:spPr/>
      <dgm:t>
        <a:bodyPr/>
        <a:lstStyle/>
        <a:p>
          <a:endParaRPr lang="en-US"/>
        </a:p>
      </dgm:t>
    </dgm:pt>
    <dgm:pt modelId="{98E29D0B-799B-734E-A751-7936A8FA8AA1}" type="sibTrans" cxnId="{4799E340-FD3E-684E-9469-1BF765317175}">
      <dgm:prSet/>
      <dgm:spPr/>
      <dgm:t>
        <a:bodyPr/>
        <a:lstStyle/>
        <a:p>
          <a:endParaRPr lang="en-US"/>
        </a:p>
      </dgm:t>
    </dgm:pt>
    <dgm:pt modelId="{24C91337-0F9C-D84B-A499-D5FF93717678}">
      <dgm:prSet phldrT="[Text]"/>
      <dgm:spPr/>
      <dgm:t>
        <a:bodyPr/>
        <a:lstStyle/>
        <a:p>
          <a:r>
            <a:rPr lang="en-US" dirty="0" smtClean="0"/>
            <a:t>Interviews with 100kGP participants - Results</a:t>
          </a:r>
          <a:endParaRPr lang="en-US" dirty="0"/>
        </a:p>
      </dgm:t>
    </dgm:pt>
    <dgm:pt modelId="{0E38E9FE-1D9C-F04C-976F-5426E72C9DA5}" type="parTrans" cxnId="{8026DB17-B998-2541-BE77-BADBFB462881}">
      <dgm:prSet/>
      <dgm:spPr/>
      <dgm:t>
        <a:bodyPr/>
        <a:lstStyle/>
        <a:p>
          <a:endParaRPr lang="en-US"/>
        </a:p>
      </dgm:t>
    </dgm:pt>
    <dgm:pt modelId="{9A14F43D-5D16-1442-90D7-FF95D033C4F8}" type="sibTrans" cxnId="{8026DB17-B998-2541-BE77-BADBFB462881}">
      <dgm:prSet/>
      <dgm:spPr/>
      <dgm:t>
        <a:bodyPr/>
        <a:lstStyle/>
        <a:p>
          <a:endParaRPr lang="en-US"/>
        </a:p>
      </dgm:t>
    </dgm:pt>
    <dgm:pt modelId="{51791B40-8DCF-B247-926B-F637138257FD}">
      <dgm:prSet phldrT="[Text]"/>
      <dgm:spPr/>
      <dgm:t>
        <a:bodyPr/>
        <a:lstStyle/>
        <a:p>
          <a:r>
            <a:rPr lang="en-US" dirty="0" smtClean="0"/>
            <a:t>Identify theory</a:t>
          </a:r>
          <a:endParaRPr lang="en-US" dirty="0"/>
        </a:p>
      </dgm:t>
    </dgm:pt>
    <dgm:pt modelId="{06C57299-67DD-1942-8105-54A36C77194D}" type="parTrans" cxnId="{4F05DE71-7525-F240-A50E-539EFCDB5BD3}">
      <dgm:prSet/>
      <dgm:spPr/>
      <dgm:t>
        <a:bodyPr/>
        <a:lstStyle/>
        <a:p>
          <a:endParaRPr lang="en-US"/>
        </a:p>
      </dgm:t>
    </dgm:pt>
    <dgm:pt modelId="{414604A5-0110-3449-81C0-A1DABEA3EBC4}" type="sibTrans" cxnId="{4F05DE71-7525-F240-A50E-539EFCDB5BD3}">
      <dgm:prSet/>
      <dgm:spPr/>
      <dgm:t>
        <a:bodyPr/>
        <a:lstStyle/>
        <a:p>
          <a:endParaRPr lang="en-US"/>
        </a:p>
      </dgm:t>
    </dgm:pt>
    <dgm:pt modelId="{D5114999-C2DB-A346-B212-E5E7B5B11A7F}">
      <dgm:prSet phldrT="[Text]"/>
      <dgm:spPr/>
      <dgm:t>
        <a:bodyPr/>
        <a:lstStyle/>
        <a:p>
          <a:r>
            <a:rPr lang="en-US" dirty="0" smtClean="0"/>
            <a:t>Identify behaviour change techniques</a:t>
          </a:r>
          <a:endParaRPr lang="en-US" dirty="0"/>
        </a:p>
      </dgm:t>
    </dgm:pt>
    <dgm:pt modelId="{BC929FD2-4608-D64A-ABDA-151E47ACBD76}" type="parTrans" cxnId="{E1F0C000-503B-814C-BF58-4049B6D100BB}">
      <dgm:prSet/>
      <dgm:spPr/>
      <dgm:t>
        <a:bodyPr/>
        <a:lstStyle/>
        <a:p>
          <a:endParaRPr lang="en-US"/>
        </a:p>
      </dgm:t>
    </dgm:pt>
    <dgm:pt modelId="{809B2362-E208-4C4F-AACD-400609BD3D6A}" type="sibTrans" cxnId="{E1F0C000-503B-814C-BF58-4049B6D100BB}">
      <dgm:prSet/>
      <dgm:spPr/>
      <dgm:t>
        <a:bodyPr/>
        <a:lstStyle/>
        <a:p>
          <a:endParaRPr lang="en-US"/>
        </a:p>
      </dgm:t>
    </dgm:pt>
    <dgm:pt modelId="{1CEEF963-6E0D-B443-A820-D1BDEAA986D6}">
      <dgm:prSet phldrT="[Text]"/>
      <dgm:spPr/>
      <dgm:t>
        <a:bodyPr/>
        <a:lstStyle/>
        <a:p>
          <a:r>
            <a:rPr lang="en-US" dirty="0" smtClean="0"/>
            <a:t>Interviews with 100kGP participants - apps</a:t>
          </a:r>
          <a:endParaRPr lang="en-US" dirty="0"/>
        </a:p>
      </dgm:t>
    </dgm:pt>
    <dgm:pt modelId="{874F6610-4141-AE40-BBFB-F043660FCEA4}" type="parTrans" cxnId="{F36C0ED5-0435-8842-B136-3FF67F0A7DD4}">
      <dgm:prSet/>
      <dgm:spPr/>
      <dgm:t>
        <a:bodyPr/>
        <a:lstStyle/>
        <a:p>
          <a:endParaRPr lang="en-US"/>
        </a:p>
      </dgm:t>
    </dgm:pt>
    <dgm:pt modelId="{CE8BE65E-4D18-7449-9FDE-05A62A1B7022}" type="sibTrans" cxnId="{F36C0ED5-0435-8842-B136-3FF67F0A7DD4}">
      <dgm:prSet/>
      <dgm:spPr/>
      <dgm:t>
        <a:bodyPr/>
        <a:lstStyle/>
        <a:p>
          <a:endParaRPr lang="en-US"/>
        </a:p>
      </dgm:t>
    </dgm:pt>
    <dgm:pt modelId="{FE9AF08B-8DAF-0E46-A43E-14242C62A823}">
      <dgm:prSet phldrT="[Text]"/>
      <dgm:spPr/>
      <dgm:t>
        <a:bodyPr/>
        <a:lstStyle/>
        <a:p>
          <a:r>
            <a:rPr lang="en-US" dirty="0" smtClean="0"/>
            <a:t>Meta synthesis of previous interventions</a:t>
          </a:r>
          <a:endParaRPr lang="en-US" dirty="0"/>
        </a:p>
      </dgm:t>
    </dgm:pt>
    <dgm:pt modelId="{6160E0D3-4125-6C47-96E7-A16C734E2EAB}" type="parTrans" cxnId="{A406B11E-B8BB-7147-91C4-E932269CB188}">
      <dgm:prSet/>
      <dgm:spPr/>
      <dgm:t>
        <a:bodyPr/>
        <a:lstStyle/>
        <a:p>
          <a:endParaRPr lang="en-US"/>
        </a:p>
      </dgm:t>
    </dgm:pt>
    <dgm:pt modelId="{35A2814F-FD9F-244A-A466-1F2D2C2FD9FF}" type="sibTrans" cxnId="{A406B11E-B8BB-7147-91C4-E932269CB188}">
      <dgm:prSet/>
      <dgm:spPr/>
      <dgm:t>
        <a:bodyPr/>
        <a:lstStyle/>
        <a:p>
          <a:endParaRPr lang="en-US"/>
        </a:p>
      </dgm:t>
    </dgm:pt>
    <dgm:pt modelId="{B0CCEA0B-11EC-D64B-82FF-AD55B1AC687A}">
      <dgm:prSet phldrT="[Text]"/>
      <dgm:spPr/>
      <dgm:t>
        <a:bodyPr/>
        <a:lstStyle/>
        <a:p>
          <a:r>
            <a:rPr lang="en-US" dirty="0" smtClean="0"/>
            <a:t>Identify barriers &amp; facilitators to communication</a:t>
          </a:r>
          <a:endParaRPr lang="en-US" dirty="0"/>
        </a:p>
      </dgm:t>
    </dgm:pt>
    <dgm:pt modelId="{9A1314FA-BACB-264D-89D2-1775F66F91F5}" type="sibTrans" cxnId="{B364BCCA-4D60-0A43-9CCE-9CDE034DB780}">
      <dgm:prSet/>
      <dgm:spPr/>
      <dgm:t>
        <a:bodyPr/>
        <a:lstStyle/>
        <a:p>
          <a:endParaRPr lang="en-US"/>
        </a:p>
      </dgm:t>
    </dgm:pt>
    <dgm:pt modelId="{6E5EBEF7-5AB7-6E4D-8EB2-403F4ED41668}" type="parTrans" cxnId="{B364BCCA-4D60-0A43-9CCE-9CDE034DB780}">
      <dgm:prSet/>
      <dgm:spPr/>
      <dgm:t>
        <a:bodyPr/>
        <a:lstStyle/>
        <a:p>
          <a:endParaRPr lang="en-US"/>
        </a:p>
      </dgm:t>
    </dgm:pt>
    <dgm:pt modelId="{446EF0FD-F208-344F-895C-7FAFA12E3577}" type="pres">
      <dgm:prSet presAssocID="{E27AD500-9A30-C140-A476-548F54868B8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266F08F-05A2-0945-81AA-7F79EF594AA1}" type="pres">
      <dgm:prSet presAssocID="{B0CCEA0B-11EC-D64B-82FF-AD55B1AC687A}" presName="compNode" presStyleCnt="0"/>
      <dgm:spPr/>
    </dgm:pt>
    <dgm:pt modelId="{5FD495D1-8178-5C42-A0CA-CF56E48BA983}" type="pres">
      <dgm:prSet presAssocID="{B0CCEA0B-11EC-D64B-82FF-AD55B1AC687A}" presName="dummyConnPt" presStyleCnt="0"/>
      <dgm:spPr/>
    </dgm:pt>
    <dgm:pt modelId="{E5749BBB-601C-DD42-9328-3415E4EFFE0F}" type="pres">
      <dgm:prSet presAssocID="{B0CCEA0B-11EC-D64B-82FF-AD55B1AC687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7815B-1117-844E-A5C2-AEE6CCBE1CE6}" type="pres">
      <dgm:prSet presAssocID="{9A1314FA-BACB-264D-89D2-1775F66F91F5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78A47CB5-6AFE-1248-AFFE-61D9E28A4B46}" type="pres">
      <dgm:prSet presAssocID="{FE9AF08B-8DAF-0E46-A43E-14242C62A823}" presName="compNode" presStyleCnt="0"/>
      <dgm:spPr/>
    </dgm:pt>
    <dgm:pt modelId="{EA174CA0-295B-4142-9433-F38B3017110C}" type="pres">
      <dgm:prSet presAssocID="{FE9AF08B-8DAF-0E46-A43E-14242C62A823}" presName="dummyConnPt" presStyleCnt="0"/>
      <dgm:spPr/>
    </dgm:pt>
    <dgm:pt modelId="{FC33CD77-25AB-864C-868A-D1B35CF304A4}" type="pres">
      <dgm:prSet presAssocID="{FE9AF08B-8DAF-0E46-A43E-14242C62A82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9BAD3-A82B-3C49-9499-CA70F2CA0559}" type="pres">
      <dgm:prSet presAssocID="{35A2814F-FD9F-244A-A466-1F2D2C2FD9FF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182F34F9-6FAD-D54E-88AE-C5EA6BA1D99C}" type="pres">
      <dgm:prSet presAssocID="{1CEEF963-6E0D-B443-A820-D1BDEAA986D6}" presName="compNode" presStyleCnt="0"/>
      <dgm:spPr/>
    </dgm:pt>
    <dgm:pt modelId="{10AAD3A0-965F-0F43-8E5A-95E7246FD2F4}" type="pres">
      <dgm:prSet presAssocID="{1CEEF963-6E0D-B443-A820-D1BDEAA986D6}" presName="dummyConnPt" presStyleCnt="0"/>
      <dgm:spPr/>
    </dgm:pt>
    <dgm:pt modelId="{BD454654-9407-DB42-995E-5D99E6AD0E99}" type="pres">
      <dgm:prSet presAssocID="{1CEEF963-6E0D-B443-A820-D1BDEAA986D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C5DFE-13A6-654F-8CCF-EBB594E04D1A}" type="pres">
      <dgm:prSet presAssocID="{CE8BE65E-4D18-7449-9FDE-05A62A1B7022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27C554B8-82F3-354A-B28E-73398D7A11C0}" type="pres">
      <dgm:prSet presAssocID="{24C91337-0F9C-D84B-A499-D5FF93717678}" presName="compNode" presStyleCnt="0"/>
      <dgm:spPr/>
    </dgm:pt>
    <dgm:pt modelId="{74BEFDF7-E49D-D34A-BE90-FDCD99F71CF8}" type="pres">
      <dgm:prSet presAssocID="{24C91337-0F9C-D84B-A499-D5FF93717678}" presName="dummyConnPt" presStyleCnt="0"/>
      <dgm:spPr/>
    </dgm:pt>
    <dgm:pt modelId="{7C67B98A-4ECC-D640-B630-68359FB8C23B}" type="pres">
      <dgm:prSet presAssocID="{24C91337-0F9C-D84B-A499-D5FF9371767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8F311-61B5-D94D-9822-42D41B1017C9}" type="pres">
      <dgm:prSet presAssocID="{9A14F43D-5D16-1442-90D7-FF95D033C4F8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046D17AB-05E6-BA4C-AA41-7FF8E287B311}" type="pres">
      <dgm:prSet presAssocID="{51791B40-8DCF-B247-926B-F637138257FD}" presName="compNode" presStyleCnt="0"/>
      <dgm:spPr/>
    </dgm:pt>
    <dgm:pt modelId="{811998C4-631A-D94C-B9F2-1B7912BF31BD}" type="pres">
      <dgm:prSet presAssocID="{51791B40-8DCF-B247-926B-F637138257FD}" presName="dummyConnPt" presStyleCnt="0"/>
      <dgm:spPr/>
    </dgm:pt>
    <dgm:pt modelId="{4D3FCBD5-0AEA-2747-B147-ACEC543AE060}" type="pres">
      <dgm:prSet presAssocID="{51791B40-8DCF-B247-926B-F637138257F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7CFF8-D187-664F-AF9E-7F2F3112D55A}" type="pres">
      <dgm:prSet presAssocID="{414604A5-0110-3449-81C0-A1DABEA3EBC4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DC1000BE-4D8C-324E-9EB6-4765D543B43F}" type="pres">
      <dgm:prSet presAssocID="{D5114999-C2DB-A346-B212-E5E7B5B11A7F}" presName="compNode" presStyleCnt="0"/>
      <dgm:spPr/>
    </dgm:pt>
    <dgm:pt modelId="{ECAF8C59-CA64-6748-821C-FC97148DCFA9}" type="pres">
      <dgm:prSet presAssocID="{D5114999-C2DB-A346-B212-E5E7B5B11A7F}" presName="dummyConnPt" presStyleCnt="0"/>
      <dgm:spPr/>
    </dgm:pt>
    <dgm:pt modelId="{8996686B-47FA-0245-A736-AC89BBE5020B}" type="pres">
      <dgm:prSet presAssocID="{D5114999-C2DB-A346-B212-E5E7B5B11A7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9D83C-2118-0647-A53B-72BA606BFE65}" type="pres">
      <dgm:prSet presAssocID="{809B2362-E208-4C4F-AACD-400609BD3D6A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CAD26062-F881-3F40-941F-D794CEFDF05C}" type="pres">
      <dgm:prSet presAssocID="{25FB1878-920E-6342-8FDC-510EBE75F063}" presName="compNode" presStyleCnt="0"/>
      <dgm:spPr/>
    </dgm:pt>
    <dgm:pt modelId="{89077BC3-24EF-D849-846D-4758E89E7D76}" type="pres">
      <dgm:prSet presAssocID="{25FB1878-920E-6342-8FDC-510EBE75F063}" presName="dummyConnPt" presStyleCnt="0"/>
      <dgm:spPr/>
    </dgm:pt>
    <dgm:pt modelId="{A0CD5612-5842-4949-ABEB-4921D0181EDD}" type="pres">
      <dgm:prSet presAssocID="{25FB1878-920E-6342-8FDC-510EBE75F06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D23BE-437C-FD42-B722-DCD5C8449209}" type="pres">
      <dgm:prSet presAssocID="{98E29D0B-799B-734E-A751-7936A8FA8AA1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7F4C7703-6AF6-4F4F-84B9-B908E9E80A82}" type="pres">
      <dgm:prSet presAssocID="{A6F467F5-E46E-DF43-9776-1E42B6B9AB6E}" presName="compNode" presStyleCnt="0"/>
      <dgm:spPr/>
    </dgm:pt>
    <dgm:pt modelId="{E9B05590-407D-8842-849B-AB94D32F405A}" type="pres">
      <dgm:prSet presAssocID="{A6F467F5-E46E-DF43-9776-1E42B6B9AB6E}" presName="dummyConnPt" presStyleCnt="0"/>
      <dgm:spPr/>
    </dgm:pt>
    <dgm:pt modelId="{A104AFFA-711C-844A-AC51-849F500D560B}" type="pres">
      <dgm:prSet presAssocID="{A6F467F5-E46E-DF43-9776-1E42B6B9AB6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4F533-B8B3-A64E-BE07-4CE827082A80}" type="pres">
      <dgm:prSet presAssocID="{FFF225D4-D210-084F-91D1-C1D0F96706CF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3E655C86-CAE1-2C43-865B-CFCFEE8AC8DF}" type="pres">
      <dgm:prSet presAssocID="{C2C26751-DE47-9443-A926-4984BC9930CF}" presName="compNode" presStyleCnt="0"/>
      <dgm:spPr/>
    </dgm:pt>
    <dgm:pt modelId="{DC2D956E-F71A-DC49-A26F-43F6C6F82086}" type="pres">
      <dgm:prSet presAssocID="{C2C26751-DE47-9443-A926-4984BC9930CF}" presName="dummyConnPt" presStyleCnt="0"/>
      <dgm:spPr/>
    </dgm:pt>
    <dgm:pt modelId="{25DBFAA5-179A-6740-A725-6781EC3EBE20}" type="pres">
      <dgm:prSet presAssocID="{C2C26751-DE47-9443-A926-4984BC9930C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F0C000-503B-814C-BF58-4049B6D100BB}" srcId="{E27AD500-9A30-C140-A476-548F54868B8F}" destId="{D5114999-C2DB-A346-B212-E5E7B5B11A7F}" srcOrd="5" destOrd="0" parTransId="{BC929FD2-4608-D64A-ABDA-151E47ACBD76}" sibTransId="{809B2362-E208-4C4F-AACD-400609BD3D6A}"/>
    <dgm:cxn modelId="{B364BCCA-4D60-0A43-9CCE-9CDE034DB780}" srcId="{E27AD500-9A30-C140-A476-548F54868B8F}" destId="{B0CCEA0B-11EC-D64B-82FF-AD55B1AC687A}" srcOrd="0" destOrd="0" parTransId="{6E5EBEF7-5AB7-6E4D-8EB2-403F4ED41668}" sibTransId="{9A1314FA-BACB-264D-89D2-1775F66F91F5}"/>
    <dgm:cxn modelId="{CF6F6A09-279E-F748-9D55-57D0B3DD3F60}" type="presOf" srcId="{98E29D0B-799B-734E-A751-7936A8FA8AA1}" destId="{6AAD23BE-437C-FD42-B722-DCD5C8449209}" srcOrd="0" destOrd="0" presId="urn:microsoft.com/office/officeart/2005/8/layout/bProcess4"/>
    <dgm:cxn modelId="{70420EA3-3626-724F-946F-9435FF296D1B}" type="presOf" srcId="{E27AD500-9A30-C140-A476-548F54868B8F}" destId="{446EF0FD-F208-344F-895C-7FAFA12E3577}" srcOrd="0" destOrd="0" presId="urn:microsoft.com/office/officeart/2005/8/layout/bProcess4"/>
    <dgm:cxn modelId="{1B686E1C-DC55-5B43-A622-C684CAB942A3}" type="presOf" srcId="{FFF225D4-D210-084F-91D1-C1D0F96706CF}" destId="{DA34F533-B8B3-A64E-BE07-4CE827082A80}" srcOrd="0" destOrd="0" presId="urn:microsoft.com/office/officeart/2005/8/layout/bProcess4"/>
    <dgm:cxn modelId="{A406B11E-B8BB-7147-91C4-E932269CB188}" srcId="{E27AD500-9A30-C140-A476-548F54868B8F}" destId="{FE9AF08B-8DAF-0E46-A43E-14242C62A823}" srcOrd="1" destOrd="0" parTransId="{6160E0D3-4125-6C47-96E7-A16C734E2EAB}" sibTransId="{35A2814F-FD9F-244A-A466-1F2D2C2FD9FF}"/>
    <dgm:cxn modelId="{1132C9CE-3858-9744-964B-65CCDD757022}" srcId="{E27AD500-9A30-C140-A476-548F54868B8F}" destId="{A6F467F5-E46E-DF43-9776-1E42B6B9AB6E}" srcOrd="7" destOrd="0" parTransId="{7C514C2C-B862-0045-8913-8334EDE5FC84}" sibTransId="{FFF225D4-D210-084F-91D1-C1D0F96706CF}"/>
    <dgm:cxn modelId="{B960BF80-5221-5A4F-B17C-35D832291823}" type="presOf" srcId="{35A2814F-FD9F-244A-A466-1F2D2C2FD9FF}" destId="{A5B9BAD3-A82B-3C49-9499-CA70F2CA0559}" srcOrd="0" destOrd="0" presId="urn:microsoft.com/office/officeart/2005/8/layout/bProcess4"/>
    <dgm:cxn modelId="{0B8E760E-968F-0D49-BB21-5FE36BAD1844}" type="presOf" srcId="{1CEEF963-6E0D-B443-A820-D1BDEAA986D6}" destId="{BD454654-9407-DB42-995E-5D99E6AD0E99}" srcOrd="0" destOrd="0" presId="urn:microsoft.com/office/officeart/2005/8/layout/bProcess4"/>
    <dgm:cxn modelId="{F31804E9-8BB7-8C47-9650-8BF6709A7F93}" type="presOf" srcId="{CE8BE65E-4D18-7449-9FDE-05A62A1B7022}" destId="{328C5DFE-13A6-654F-8CCF-EBB594E04D1A}" srcOrd="0" destOrd="0" presId="urn:microsoft.com/office/officeart/2005/8/layout/bProcess4"/>
    <dgm:cxn modelId="{55D3404F-736A-FD48-BCC2-AEFDAAB6BF8A}" srcId="{E27AD500-9A30-C140-A476-548F54868B8F}" destId="{C2C26751-DE47-9443-A926-4984BC9930CF}" srcOrd="8" destOrd="0" parTransId="{B399E35D-D083-5946-85F5-CB0E092C03D7}" sibTransId="{76B5FB40-B1BB-7C45-AEB7-C6B79A1355B3}"/>
    <dgm:cxn modelId="{F36C0ED5-0435-8842-B136-3FF67F0A7DD4}" srcId="{E27AD500-9A30-C140-A476-548F54868B8F}" destId="{1CEEF963-6E0D-B443-A820-D1BDEAA986D6}" srcOrd="2" destOrd="0" parTransId="{874F6610-4141-AE40-BBFB-F043660FCEA4}" sibTransId="{CE8BE65E-4D18-7449-9FDE-05A62A1B7022}"/>
    <dgm:cxn modelId="{E9A950B9-B4BE-1A4D-B2A1-9DDBAD4C0959}" type="presOf" srcId="{809B2362-E208-4C4F-AACD-400609BD3D6A}" destId="{0559D83C-2118-0647-A53B-72BA606BFE65}" srcOrd="0" destOrd="0" presId="urn:microsoft.com/office/officeart/2005/8/layout/bProcess4"/>
    <dgm:cxn modelId="{2A2E5206-9DF2-D24B-88C5-D33D79F8E30B}" type="presOf" srcId="{51791B40-8DCF-B247-926B-F637138257FD}" destId="{4D3FCBD5-0AEA-2747-B147-ACEC543AE060}" srcOrd="0" destOrd="0" presId="urn:microsoft.com/office/officeart/2005/8/layout/bProcess4"/>
    <dgm:cxn modelId="{8AFED2E2-00C0-224B-8F23-B8CD8901B8A8}" type="presOf" srcId="{B0CCEA0B-11EC-D64B-82FF-AD55B1AC687A}" destId="{E5749BBB-601C-DD42-9328-3415E4EFFE0F}" srcOrd="0" destOrd="0" presId="urn:microsoft.com/office/officeart/2005/8/layout/bProcess4"/>
    <dgm:cxn modelId="{EF17E2CA-CEBA-B445-93E1-D07C0FDBB91F}" type="presOf" srcId="{414604A5-0110-3449-81C0-A1DABEA3EBC4}" destId="{4F97CFF8-D187-664F-AF9E-7F2F3112D55A}" srcOrd="0" destOrd="0" presId="urn:microsoft.com/office/officeart/2005/8/layout/bProcess4"/>
    <dgm:cxn modelId="{C324F2C6-66F8-6E41-B192-FE79015302C7}" type="presOf" srcId="{C2C26751-DE47-9443-A926-4984BC9930CF}" destId="{25DBFAA5-179A-6740-A725-6781EC3EBE20}" srcOrd="0" destOrd="0" presId="urn:microsoft.com/office/officeart/2005/8/layout/bProcess4"/>
    <dgm:cxn modelId="{4F05DE71-7525-F240-A50E-539EFCDB5BD3}" srcId="{E27AD500-9A30-C140-A476-548F54868B8F}" destId="{51791B40-8DCF-B247-926B-F637138257FD}" srcOrd="4" destOrd="0" parTransId="{06C57299-67DD-1942-8105-54A36C77194D}" sibTransId="{414604A5-0110-3449-81C0-A1DABEA3EBC4}"/>
    <dgm:cxn modelId="{0B4FC2F2-6272-FD41-A21C-36E5849142D6}" type="presOf" srcId="{24C91337-0F9C-D84B-A499-D5FF93717678}" destId="{7C67B98A-4ECC-D640-B630-68359FB8C23B}" srcOrd="0" destOrd="0" presId="urn:microsoft.com/office/officeart/2005/8/layout/bProcess4"/>
    <dgm:cxn modelId="{6F65BAAD-7A1D-4844-B3B0-1F593F9080F8}" type="presOf" srcId="{25FB1878-920E-6342-8FDC-510EBE75F063}" destId="{A0CD5612-5842-4949-ABEB-4921D0181EDD}" srcOrd="0" destOrd="0" presId="urn:microsoft.com/office/officeart/2005/8/layout/bProcess4"/>
    <dgm:cxn modelId="{65894A49-A44E-FE41-AC40-53934CADA34C}" type="presOf" srcId="{9A1314FA-BACB-264D-89D2-1775F66F91F5}" destId="{9DF7815B-1117-844E-A5C2-AEE6CCBE1CE6}" srcOrd="0" destOrd="0" presId="urn:microsoft.com/office/officeart/2005/8/layout/bProcess4"/>
    <dgm:cxn modelId="{B99C51B8-F7E1-9047-B5EB-3590F1ACE890}" type="presOf" srcId="{FE9AF08B-8DAF-0E46-A43E-14242C62A823}" destId="{FC33CD77-25AB-864C-868A-D1B35CF304A4}" srcOrd="0" destOrd="0" presId="urn:microsoft.com/office/officeart/2005/8/layout/bProcess4"/>
    <dgm:cxn modelId="{7C3DB8E4-9F2A-1D4D-A586-F641DF7A9A20}" type="presOf" srcId="{9A14F43D-5D16-1442-90D7-FF95D033C4F8}" destId="{7DE8F311-61B5-D94D-9822-42D41B1017C9}" srcOrd="0" destOrd="0" presId="urn:microsoft.com/office/officeart/2005/8/layout/bProcess4"/>
    <dgm:cxn modelId="{8026DB17-B998-2541-BE77-BADBFB462881}" srcId="{E27AD500-9A30-C140-A476-548F54868B8F}" destId="{24C91337-0F9C-D84B-A499-D5FF93717678}" srcOrd="3" destOrd="0" parTransId="{0E38E9FE-1D9C-F04C-976F-5426E72C9DA5}" sibTransId="{9A14F43D-5D16-1442-90D7-FF95D033C4F8}"/>
    <dgm:cxn modelId="{453B235A-2697-1146-AF95-EA263A897328}" type="presOf" srcId="{A6F467F5-E46E-DF43-9776-1E42B6B9AB6E}" destId="{A104AFFA-711C-844A-AC51-849F500D560B}" srcOrd="0" destOrd="0" presId="urn:microsoft.com/office/officeart/2005/8/layout/bProcess4"/>
    <dgm:cxn modelId="{F1154154-FE91-F546-ABCA-9B0289D7FF1B}" type="presOf" srcId="{D5114999-C2DB-A346-B212-E5E7B5B11A7F}" destId="{8996686B-47FA-0245-A736-AC89BBE5020B}" srcOrd="0" destOrd="0" presId="urn:microsoft.com/office/officeart/2005/8/layout/bProcess4"/>
    <dgm:cxn modelId="{4799E340-FD3E-684E-9469-1BF765317175}" srcId="{E27AD500-9A30-C140-A476-548F54868B8F}" destId="{25FB1878-920E-6342-8FDC-510EBE75F063}" srcOrd="6" destOrd="0" parTransId="{BA9D0FA9-AC44-C546-86AC-FBE5E2A7A2A3}" sibTransId="{98E29D0B-799B-734E-A751-7936A8FA8AA1}"/>
    <dgm:cxn modelId="{C984207D-D0B7-2742-8C5A-C9A4584E39C7}" type="presParOf" srcId="{446EF0FD-F208-344F-895C-7FAFA12E3577}" destId="{4266F08F-05A2-0945-81AA-7F79EF594AA1}" srcOrd="0" destOrd="0" presId="urn:microsoft.com/office/officeart/2005/8/layout/bProcess4"/>
    <dgm:cxn modelId="{C45DF390-F4DE-B44D-A81F-0A87A6CAFE49}" type="presParOf" srcId="{4266F08F-05A2-0945-81AA-7F79EF594AA1}" destId="{5FD495D1-8178-5C42-A0CA-CF56E48BA983}" srcOrd="0" destOrd="0" presId="urn:microsoft.com/office/officeart/2005/8/layout/bProcess4"/>
    <dgm:cxn modelId="{04083B02-23B0-6F4A-9DFB-F109A7C0F0BB}" type="presParOf" srcId="{4266F08F-05A2-0945-81AA-7F79EF594AA1}" destId="{E5749BBB-601C-DD42-9328-3415E4EFFE0F}" srcOrd="1" destOrd="0" presId="urn:microsoft.com/office/officeart/2005/8/layout/bProcess4"/>
    <dgm:cxn modelId="{9A065C36-0795-B44C-AEDE-0EF17E6534AE}" type="presParOf" srcId="{446EF0FD-F208-344F-895C-7FAFA12E3577}" destId="{9DF7815B-1117-844E-A5C2-AEE6CCBE1CE6}" srcOrd="1" destOrd="0" presId="urn:microsoft.com/office/officeart/2005/8/layout/bProcess4"/>
    <dgm:cxn modelId="{0C512056-3B00-C942-B0F0-1518F74B92AD}" type="presParOf" srcId="{446EF0FD-F208-344F-895C-7FAFA12E3577}" destId="{78A47CB5-6AFE-1248-AFFE-61D9E28A4B46}" srcOrd="2" destOrd="0" presId="urn:microsoft.com/office/officeart/2005/8/layout/bProcess4"/>
    <dgm:cxn modelId="{4DF8BAE7-5DFE-2549-8E32-306E85D8C504}" type="presParOf" srcId="{78A47CB5-6AFE-1248-AFFE-61D9E28A4B46}" destId="{EA174CA0-295B-4142-9433-F38B3017110C}" srcOrd="0" destOrd="0" presId="urn:microsoft.com/office/officeart/2005/8/layout/bProcess4"/>
    <dgm:cxn modelId="{8942212F-EAC8-6244-963C-96692AAC4AB0}" type="presParOf" srcId="{78A47CB5-6AFE-1248-AFFE-61D9E28A4B46}" destId="{FC33CD77-25AB-864C-868A-D1B35CF304A4}" srcOrd="1" destOrd="0" presId="urn:microsoft.com/office/officeart/2005/8/layout/bProcess4"/>
    <dgm:cxn modelId="{BC190D19-B110-ED4C-A075-6462F1A95C51}" type="presParOf" srcId="{446EF0FD-F208-344F-895C-7FAFA12E3577}" destId="{A5B9BAD3-A82B-3C49-9499-CA70F2CA0559}" srcOrd="3" destOrd="0" presId="urn:microsoft.com/office/officeart/2005/8/layout/bProcess4"/>
    <dgm:cxn modelId="{DE01ECE7-A32F-894E-9D9F-87FBF5598103}" type="presParOf" srcId="{446EF0FD-F208-344F-895C-7FAFA12E3577}" destId="{182F34F9-6FAD-D54E-88AE-C5EA6BA1D99C}" srcOrd="4" destOrd="0" presId="urn:microsoft.com/office/officeart/2005/8/layout/bProcess4"/>
    <dgm:cxn modelId="{BFA7FF75-3C51-E941-91E1-1BA3880478DF}" type="presParOf" srcId="{182F34F9-6FAD-D54E-88AE-C5EA6BA1D99C}" destId="{10AAD3A0-965F-0F43-8E5A-95E7246FD2F4}" srcOrd="0" destOrd="0" presId="urn:microsoft.com/office/officeart/2005/8/layout/bProcess4"/>
    <dgm:cxn modelId="{A01DF495-2B16-5B4A-B1F9-5F1B5A5FFF54}" type="presParOf" srcId="{182F34F9-6FAD-D54E-88AE-C5EA6BA1D99C}" destId="{BD454654-9407-DB42-995E-5D99E6AD0E99}" srcOrd="1" destOrd="0" presId="urn:microsoft.com/office/officeart/2005/8/layout/bProcess4"/>
    <dgm:cxn modelId="{AC28F6B6-3E6B-C141-9345-CA9CC7472EEA}" type="presParOf" srcId="{446EF0FD-F208-344F-895C-7FAFA12E3577}" destId="{328C5DFE-13A6-654F-8CCF-EBB594E04D1A}" srcOrd="5" destOrd="0" presId="urn:microsoft.com/office/officeart/2005/8/layout/bProcess4"/>
    <dgm:cxn modelId="{F38696AE-1551-6948-9B3E-76CDB80D5DCC}" type="presParOf" srcId="{446EF0FD-F208-344F-895C-7FAFA12E3577}" destId="{27C554B8-82F3-354A-B28E-73398D7A11C0}" srcOrd="6" destOrd="0" presId="urn:microsoft.com/office/officeart/2005/8/layout/bProcess4"/>
    <dgm:cxn modelId="{66F1239F-62CA-6C48-A1A7-B04FF970015B}" type="presParOf" srcId="{27C554B8-82F3-354A-B28E-73398D7A11C0}" destId="{74BEFDF7-E49D-D34A-BE90-FDCD99F71CF8}" srcOrd="0" destOrd="0" presId="urn:microsoft.com/office/officeart/2005/8/layout/bProcess4"/>
    <dgm:cxn modelId="{73A1D951-4208-2140-B139-723B97186C4F}" type="presParOf" srcId="{27C554B8-82F3-354A-B28E-73398D7A11C0}" destId="{7C67B98A-4ECC-D640-B630-68359FB8C23B}" srcOrd="1" destOrd="0" presId="urn:microsoft.com/office/officeart/2005/8/layout/bProcess4"/>
    <dgm:cxn modelId="{FFCB2987-1B1A-8944-B933-223941D486E6}" type="presParOf" srcId="{446EF0FD-F208-344F-895C-7FAFA12E3577}" destId="{7DE8F311-61B5-D94D-9822-42D41B1017C9}" srcOrd="7" destOrd="0" presId="urn:microsoft.com/office/officeart/2005/8/layout/bProcess4"/>
    <dgm:cxn modelId="{E8732038-8B2A-1244-A9D7-0A00531286A0}" type="presParOf" srcId="{446EF0FD-F208-344F-895C-7FAFA12E3577}" destId="{046D17AB-05E6-BA4C-AA41-7FF8E287B311}" srcOrd="8" destOrd="0" presId="urn:microsoft.com/office/officeart/2005/8/layout/bProcess4"/>
    <dgm:cxn modelId="{0365A095-1DD4-2F4C-A932-794F65B61402}" type="presParOf" srcId="{046D17AB-05E6-BA4C-AA41-7FF8E287B311}" destId="{811998C4-631A-D94C-B9F2-1B7912BF31BD}" srcOrd="0" destOrd="0" presId="urn:microsoft.com/office/officeart/2005/8/layout/bProcess4"/>
    <dgm:cxn modelId="{AE3C7D9E-394F-FF4A-B977-7DDC28671720}" type="presParOf" srcId="{046D17AB-05E6-BA4C-AA41-7FF8E287B311}" destId="{4D3FCBD5-0AEA-2747-B147-ACEC543AE060}" srcOrd="1" destOrd="0" presId="urn:microsoft.com/office/officeart/2005/8/layout/bProcess4"/>
    <dgm:cxn modelId="{59EEFD95-2E54-2245-8FE7-58D70625D860}" type="presParOf" srcId="{446EF0FD-F208-344F-895C-7FAFA12E3577}" destId="{4F97CFF8-D187-664F-AF9E-7F2F3112D55A}" srcOrd="9" destOrd="0" presId="urn:microsoft.com/office/officeart/2005/8/layout/bProcess4"/>
    <dgm:cxn modelId="{C43915CF-4122-8A4C-ACE4-DBFC6528E3AF}" type="presParOf" srcId="{446EF0FD-F208-344F-895C-7FAFA12E3577}" destId="{DC1000BE-4D8C-324E-9EB6-4765D543B43F}" srcOrd="10" destOrd="0" presId="urn:microsoft.com/office/officeart/2005/8/layout/bProcess4"/>
    <dgm:cxn modelId="{9FF3EB6E-E28B-C546-9278-2B6B05EA1522}" type="presParOf" srcId="{DC1000BE-4D8C-324E-9EB6-4765D543B43F}" destId="{ECAF8C59-CA64-6748-821C-FC97148DCFA9}" srcOrd="0" destOrd="0" presId="urn:microsoft.com/office/officeart/2005/8/layout/bProcess4"/>
    <dgm:cxn modelId="{5F551CA0-3F88-BC4A-9917-FD14CF61630A}" type="presParOf" srcId="{DC1000BE-4D8C-324E-9EB6-4765D543B43F}" destId="{8996686B-47FA-0245-A736-AC89BBE5020B}" srcOrd="1" destOrd="0" presId="urn:microsoft.com/office/officeart/2005/8/layout/bProcess4"/>
    <dgm:cxn modelId="{E0F97027-71C5-3349-9233-5651222A3605}" type="presParOf" srcId="{446EF0FD-F208-344F-895C-7FAFA12E3577}" destId="{0559D83C-2118-0647-A53B-72BA606BFE65}" srcOrd="11" destOrd="0" presId="urn:microsoft.com/office/officeart/2005/8/layout/bProcess4"/>
    <dgm:cxn modelId="{01AFB5BB-52B6-9341-9685-78E0BBEDC065}" type="presParOf" srcId="{446EF0FD-F208-344F-895C-7FAFA12E3577}" destId="{CAD26062-F881-3F40-941F-D794CEFDF05C}" srcOrd="12" destOrd="0" presId="urn:microsoft.com/office/officeart/2005/8/layout/bProcess4"/>
    <dgm:cxn modelId="{F70B406E-5365-D74C-BE3F-C1111283E938}" type="presParOf" srcId="{CAD26062-F881-3F40-941F-D794CEFDF05C}" destId="{89077BC3-24EF-D849-846D-4758E89E7D76}" srcOrd="0" destOrd="0" presId="urn:microsoft.com/office/officeart/2005/8/layout/bProcess4"/>
    <dgm:cxn modelId="{C3304129-BD8C-954E-9C34-14A596DD64CC}" type="presParOf" srcId="{CAD26062-F881-3F40-941F-D794CEFDF05C}" destId="{A0CD5612-5842-4949-ABEB-4921D0181EDD}" srcOrd="1" destOrd="0" presId="urn:microsoft.com/office/officeart/2005/8/layout/bProcess4"/>
    <dgm:cxn modelId="{921DA135-1876-BC41-BB36-8AB38A39B016}" type="presParOf" srcId="{446EF0FD-F208-344F-895C-7FAFA12E3577}" destId="{6AAD23BE-437C-FD42-B722-DCD5C8449209}" srcOrd="13" destOrd="0" presId="urn:microsoft.com/office/officeart/2005/8/layout/bProcess4"/>
    <dgm:cxn modelId="{FE407F61-F982-4346-B50D-D3E9310BEE12}" type="presParOf" srcId="{446EF0FD-F208-344F-895C-7FAFA12E3577}" destId="{7F4C7703-6AF6-4F4F-84B9-B908E9E80A82}" srcOrd="14" destOrd="0" presId="urn:microsoft.com/office/officeart/2005/8/layout/bProcess4"/>
    <dgm:cxn modelId="{EED2FA19-A22C-8B47-A13A-C55AAD34EDC2}" type="presParOf" srcId="{7F4C7703-6AF6-4F4F-84B9-B908E9E80A82}" destId="{E9B05590-407D-8842-849B-AB94D32F405A}" srcOrd="0" destOrd="0" presId="urn:microsoft.com/office/officeart/2005/8/layout/bProcess4"/>
    <dgm:cxn modelId="{0E2C5013-E5B1-1245-81DC-A5994C4631A5}" type="presParOf" srcId="{7F4C7703-6AF6-4F4F-84B9-B908E9E80A82}" destId="{A104AFFA-711C-844A-AC51-849F500D560B}" srcOrd="1" destOrd="0" presId="urn:microsoft.com/office/officeart/2005/8/layout/bProcess4"/>
    <dgm:cxn modelId="{86B4CD96-8E41-CC49-96EB-2EDC41662A0D}" type="presParOf" srcId="{446EF0FD-F208-344F-895C-7FAFA12E3577}" destId="{DA34F533-B8B3-A64E-BE07-4CE827082A80}" srcOrd="15" destOrd="0" presId="urn:microsoft.com/office/officeart/2005/8/layout/bProcess4"/>
    <dgm:cxn modelId="{1FEFE1B1-332E-7046-BD17-AAA976E302E0}" type="presParOf" srcId="{446EF0FD-F208-344F-895C-7FAFA12E3577}" destId="{3E655C86-CAE1-2C43-865B-CFCFEE8AC8DF}" srcOrd="16" destOrd="0" presId="urn:microsoft.com/office/officeart/2005/8/layout/bProcess4"/>
    <dgm:cxn modelId="{60DB91A6-B62F-0D4A-B6C3-68BB45569977}" type="presParOf" srcId="{3E655C86-CAE1-2C43-865B-CFCFEE8AC8DF}" destId="{DC2D956E-F71A-DC49-A26F-43F6C6F82086}" srcOrd="0" destOrd="0" presId="urn:microsoft.com/office/officeart/2005/8/layout/bProcess4"/>
    <dgm:cxn modelId="{923836D3-6FBE-6B44-95A7-3353467AF6AA}" type="presParOf" srcId="{3E655C86-CAE1-2C43-865B-CFCFEE8AC8DF}" destId="{25DBFAA5-179A-6740-A725-6781EC3EBE2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7815B-1117-844E-A5C2-AEE6CCBE1CE6}">
      <dsp:nvSpPr>
        <dsp:cNvPr id="0" name=""/>
        <dsp:cNvSpPr/>
      </dsp:nvSpPr>
      <dsp:spPr>
        <a:xfrm rot="5400000">
          <a:off x="-194228" y="1029233"/>
          <a:ext cx="1605958" cy="193845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749BBB-601C-DD42-9328-3415E4EFFE0F}">
      <dsp:nvSpPr>
        <dsp:cNvPr id="0" name=""/>
        <dsp:cNvSpPr/>
      </dsp:nvSpPr>
      <dsp:spPr>
        <a:xfrm>
          <a:off x="173271" y="1448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Identify barriers &amp; facilitators to communication</a:t>
          </a:r>
          <a:endParaRPr lang="en-US" sz="1900" kern="1200" dirty="0"/>
        </a:p>
      </dsp:txBody>
      <dsp:txXfrm>
        <a:off x="211121" y="39298"/>
        <a:ext cx="2078140" cy="1216604"/>
      </dsp:txXfrm>
    </dsp:sp>
    <dsp:sp modelId="{A5B9BAD3-A82B-3C49-9499-CA70F2CA0559}">
      <dsp:nvSpPr>
        <dsp:cNvPr id="0" name=""/>
        <dsp:cNvSpPr/>
      </dsp:nvSpPr>
      <dsp:spPr>
        <a:xfrm rot="5400000">
          <a:off x="-194228" y="2644614"/>
          <a:ext cx="1605958" cy="193845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33CD77-25AB-864C-868A-D1B35CF304A4}">
      <dsp:nvSpPr>
        <dsp:cNvPr id="0" name=""/>
        <dsp:cNvSpPr/>
      </dsp:nvSpPr>
      <dsp:spPr>
        <a:xfrm>
          <a:off x="173271" y="1616828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Meta synthesis of previous interventions</a:t>
          </a:r>
          <a:endParaRPr lang="en-US" sz="1900" kern="1200" dirty="0"/>
        </a:p>
      </dsp:txBody>
      <dsp:txXfrm>
        <a:off x="211121" y="1654678"/>
        <a:ext cx="2078140" cy="1216604"/>
      </dsp:txXfrm>
    </dsp:sp>
    <dsp:sp modelId="{328C5DFE-13A6-654F-8CCF-EBB594E04D1A}">
      <dsp:nvSpPr>
        <dsp:cNvPr id="0" name=""/>
        <dsp:cNvSpPr/>
      </dsp:nvSpPr>
      <dsp:spPr>
        <a:xfrm>
          <a:off x="613461" y="3452304"/>
          <a:ext cx="2855186" cy="193845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54654-9407-DB42-995E-5D99E6AD0E99}">
      <dsp:nvSpPr>
        <dsp:cNvPr id="0" name=""/>
        <dsp:cNvSpPr/>
      </dsp:nvSpPr>
      <dsp:spPr>
        <a:xfrm>
          <a:off x="173271" y="3232209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Interviews with 100kGP participants - apps</a:t>
          </a:r>
          <a:endParaRPr lang="en-US" sz="1900" kern="1200" dirty="0"/>
        </a:p>
      </dsp:txBody>
      <dsp:txXfrm>
        <a:off x="211121" y="3270059"/>
        <a:ext cx="2078140" cy="1216604"/>
      </dsp:txXfrm>
    </dsp:sp>
    <dsp:sp modelId="{7DE8F311-61B5-D94D-9822-42D41B1017C9}">
      <dsp:nvSpPr>
        <dsp:cNvPr id="0" name=""/>
        <dsp:cNvSpPr/>
      </dsp:nvSpPr>
      <dsp:spPr>
        <a:xfrm rot="16200000">
          <a:off x="2670379" y="2644614"/>
          <a:ext cx="1605958" cy="193845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67B98A-4ECC-D640-B630-68359FB8C23B}">
      <dsp:nvSpPr>
        <dsp:cNvPr id="0" name=""/>
        <dsp:cNvSpPr/>
      </dsp:nvSpPr>
      <dsp:spPr>
        <a:xfrm>
          <a:off x="3037879" y="3232209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Interviews with 100kGP participants - Results</a:t>
          </a:r>
          <a:endParaRPr lang="en-US" sz="1900" kern="1200" dirty="0"/>
        </a:p>
      </dsp:txBody>
      <dsp:txXfrm>
        <a:off x="3075729" y="3270059"/>
        <a:ext cx="2078140" cy="1216604"/>
      </dsp:txXfrm>
    </dsp:sp>
    <dsp:sp modelId="{4F97CFF8-D187-664F-AF9E-7F2F3112D55A}">
      <dsp:nvSpPr>
        <dsp:cNvPr id="0" name=""/>
        <dsp:cNvSpPr/>
      </dsp:nvSpPr>
      <dsp:spPr>
        <a:xfrm rot="16200000">
          <a:off x="2670379" y="1029233"/>
          <a:ext cx="1605958" cy="193845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3FCBD5-0AEA-2747-B147-ACEC543AE060}">
      <dsp:nvSpPr>
        <dsp:cNvPr id="0" name=""/>
        <dsp:cNvSpPr/>
      </dsp:nvSpPr>
      <dsp:spPr>
        <a:xfrm>
          <a:off x="3037879" y="1616828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Identify theory</a:t>
          </a:r>
          <a:endParaRPr lang="en-US" sz="1900" kern="1200" dirty="0"/>
        </a:p>
      </dsp:txBody>
      <dsp:txXfrm>
        <a:off x="3075729" y="1654678"/>
        <a:ext cx="2078140" cy="1216604"/>
      </dsp:txXfrm>
    </dsp:sp>
    <dsp:sp modelId="{0559D83C-2118-0647-A53B-72BA606BFE65}">
      <dsp:nvSpPr>
        <dsp:cNvPr id="0" name=""/>
        <dsp:cNvSpPr/>
      </dsp:nvSpPr>
      <dsp:spPr>
        <a:xfrm>
          <a:off x="3478069" y="221543"/>
          <a:ext cx="2855186" cy="193845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96686B-47FA-0245-A736-AC89BBE5020B}">
      <dsp:nvSpPr>
        <dsp:cNvPr id="0" name=""/>
        <dsp:cNvSpPr/>
      </dsp:nvSpPr>
      <dsp:spPr>
        <a:xfrm>
          <a:off x="3037879" y="1448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Identify behaviour change techniques</a:t>
          </a:r>
          <a:endParaRPr lang="en-US" sz="1900" kern="1200" dirty="0"/>
        </a:p>
      </dsp:txBody>
      <dsp:txXfrm>
        <a:off x="3075729" y="39298"/>
        <a:ext cx="2078140" cy="1216604"/>
      </dsp:txXfrm>
    </dsp:sp>
    <dsp:sp modelId="{6AAD23BE-437C-FD42-B722-DCD5C8449209}">
      <dsp:nvSpPr>
        <dsp:cNvPr id="0" name=""/>
        <dsp:cNvSpPr/>
      </dsp:nvSpPr>
      <dsp:spPr>
        <a:xfrm rot="5400000">
          <a:off x="5534987" y="1029233"/>
          <a:ext cx="1605958" cy="193845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CD5612-5842-4949-ABEB-4921D0181EDD}">
      <dsp:nvSpPr>
        <dsp:cNvPr id="0" name=""/>
        <dsp:cNvSpPr/>
      </dsp:nvSpPr>
      <dsp:spPr>
        <a:xfrm>
          <a:off x="5902487" y="1448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Identify essential ingredients of intervention</a:t>
          </a:r>
          <a:endParaRPr lang="en-US" sz="1900" kern="1200" dirty="0"/>
        </a:p>
      </dsp:txBody>
      <dsp:txXfrm>
        <a:off x="5940337" y="39298"/>
        <a:ext cx="2078140" cy="1216604"/>
      </dsp:txXfrm>
    </dsp:sp>
    <dsp:sp modelId="{DA34F533-B8B3-A64E-BE07-4CE827082A80}">
      <dsp:nvSpPr>
        <dsp:cNvPr id="0" name=""/>
        <dsp:cNvSpPr/>
      </dsp:nvSpPr>
      <dsp:spPr>
        <a:xfrm rot="5400000">
          <a:off x="5534987" y="2644614"/>
          <a:ext cx="1605958" cy="193845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4AFFA-711C-844A-AC51-849F500D560B}">
      <dsp:nvSpPr>
        <dsp:cNvPr id="0" name=""/>
        <dsp:cNvSpPr/>
      </dsp:nvSpPr>
      <dsp:spPr>
        <a:xfrm>
          <a:off x="5902487" y="1616828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Online behaviour change intervention</a:t>
          </a:r>
          <a:endParaRPr lang="en-US" sz="1900" kern="1200" dirty="0"/>
        </a:p>
      </dsp:txBody>
      <dsp:txXfrm>
        <a:off x="5940337" y="1654678"/>
        <a:ext cx="2078140" cy="1216604"/>
      </dsp:txXfrm>
    </dsp:sp>
    <dsp:sp modelId="{25DBFAA5-179A-6740-A725-6781EC3EBE20}">
      <dsp:nvSpPr>
        <dsp:cNvPr id="0" name=""/>
        <dsp:cNvSpPr/>
      </dsp:nvSpPr>
      <dsp:spPr>
        <a:xfrm>
          <a:off x="5902487" y="3232209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myKinMatters</a:t>
          </a:r>
          <a:endParaRPr lang="en-US" sz="1900" kern="1200" dirty="0"/>
        </a:p>
      </dsp:txBody>
      <dsp:txXfrm>
        <a:off x="5940337" y="3270059"/>
        <a:ext cx="2078140" cy="1216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4B8AC-6B6F-470F-A6A2-F6693759D8DD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3E8A2-6BEB-4B22-B38B-59A91235A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57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3BB00CC-3077-4528-A0DF-CDD1DF9EA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97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C90AEE08-EA11-4A8E-BBBE-D2E07CAE669E}" type="slidenum">
              <a:rPr lang="en-GB" altLang="en-US">
                <a:latin typeface="Arial" pitchFamily="34" charset="0"/>
              </a:rPr>
              <a:pPr/>
              <a:t>1</a:t>
            </a:fld>
            <a:endParaRPr lang="en-GB" altLang="en-US" dirty="0">
              <a:latin typeface="Arial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85DC660E-B721-4E73-BA0E-9062EE9F4A34}" type="slidenum">
              <a:rPr lang="en-GB" altLang="en-US">
                <a:latin typeface="Arial" pitchFamily="34" charset="0"/>
              </a:rPr>
              <a:pPr/>
              <a:t>12</a:t>
            </a:fld>
            <a:endParaRPr lang="en-GB" altLang="en-US" dirty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3608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32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85DC660E-B721-4E73-BA0E-9062EE9F4A34}" type="slidenum">
              <a:rPr lang="en-GB" altLang="en-US">
                <a:latin typeface="Arial" pitchFamily="34" charset="0"/>
              </a:rPr>
              <a:pPr/>
              <a:t>14</a:t>
            </a:fld>
            <a:endParaRPr lang="en-GB" altLang="en-US" dirty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3409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732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85DC660E-B721-4E73-BA0E-9062EE9F4A34}" type="slidenum">
              <a:rPr lang="en-GB" altLang="en-US">
                <a:latin typeface="Arial" pitchFamily="34" charset="0"/>
              </a:rPr>
              <a:pPr/>
              <a:t>16</a:t>
            </a:fld>
            <a:endParaRPr lang="en-GB" altLang="en-US" dirty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9852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85DC660E-B721-4E73-BA0E-9062EE9F4A34}" type="slidenum">
              <a:rPr lang="en-GB" altLang="en-US">
                <a:latin typeface="Arial" pitchFamily="34" charset="0"/>
              </a:rPr>
              <a:pPr/>
              <a:t>17</a:t>
            </a:fld>
            <a:endParaRPr lang="en-GB" altLang="en-US" dirty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119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85DC660E-B721-4E73-BA0E-9062EE9F4A34}" type="slidenum">
              <a:rPr lang="en-GB" altLang="en-US">
                <a:latin typeface="Arial" pitchFamily="34" charset="0"/>
              </a:rPr>
              <a:pPr/>
              <a:t>18</a:t>
            </a:fld>
            <a:endParaRPr lang="en-GB" altLang="en-US" dirty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7629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946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85DC660E-B721-4E73-BA0E-9062EE9F4A34}" type="slidenum">
              <a:rPr lang="en-GB" altLang="en-US">
                <a:latin typeface="Arial" pitchFamily="34" charset="0"/>
              </a:rPr>
              <a:pPr/>
              <a:t>20</a:t>
            </a:fld>
            <a:endParaRPr lang="en-GB" altLang="en-US" dirty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145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70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408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B00CC-3077-4528-A0DF-CDD1DF9EADA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992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12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30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753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85DC660E-B721-4E73-BA0E-9062EE9F4A34}" type="slidenum">
              <a:rPr lang="en-GB" altLang="en-US">
                <a:latin typeface="Arial" pitchFamily="34" charset="0"/>
              </a:rPr>
              <a:pPr/>
              <a:t>9</a:t>
            </a:fld>
            <a:endParaRPr lang="en-GB" altLang="en-US" dirty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010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337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67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3DC4B-7F02-45BE-9FDB-A8EE0D6A6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2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B6BC8-1362-4B98-982B-B0882CF3C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7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765175"/>
            <a:ext cx="2074863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765175"/>
            <a:ext cx="6075362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C1F3-D9F2-4D6B-9962-D78ADE5E6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89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59313" y="1557338"/>
            <a:ext cx="4038600" cy="452596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EC679-F2C3-44CD-B063-FE5205267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97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734600" y="1018001"/>
            <a:ext cx="7879000" cy="5580367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506000" y="713201"/>
            <a:ext cx="7879000" cy="5580367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 rot="161729">
            <a:off x="976261" y="1169209"/>
            <a:ext cx="7029878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073625" y="2066833"/>
            <a:ext cx="3396300" cy="3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74251" y="2066833"/>
            <a:ext cx="3396300" cy="3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619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 rot="169468" flipH="1">
            <a:off x="3608973" y="861595"/>
            <a:ext cx="5247975" cy="5079376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9468" flipH="1">
            <a:off x="3380373" y="556795"/>
            <a:ext cx="5247975" cy="5079376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101125" y="2212733"/>
            <a:ext cx="3767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4101125" y="3583535"/>
            <a:ext cx="3767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75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734600" y="1018001"/>
            <a:ext cx="7879000" cy="5580367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7" name="Shape 27"/>
          <p:cNvSpPr/>
          <p:nvPr/>
        </p:nvSpPr>
        <p:spPr>
          <a:xfrm>
            <a:off x="506000" y="713201"/>
            <a:ext cx="7879000" cy="5580367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161729">
            <a:off x="976261" y="1169209"/>
            <a:ext cx="7029878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052050" y="2061256"/>
            <a:ext cx="7710900" cy="4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999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17ECB-5D3B-4E40-A339-F9617908E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AC3EA-990F-4E6F-8135-AD4AD1E44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6447-073B-444C-A9E9-F12170C99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94E9F-615B-4829-9C49-39201040B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9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1C98-6A2A-4182-9CBF-9B456414B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BDD20-E035-40A6-B914-9B13A2E4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834F1-AC79-4D93-84B7-4CE3DBFCF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0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3D9FA-A0A1-4345-B311-60223B3CE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2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651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337591B-253D-48E5-A944-EF18268B2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323850" y="17463"/>
            <a:ext cx="0" cy="431800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>
            <a:spAutoFit/>
          </a:bodyPr>
          <a:lstStyle/>
          <a:p>
            <a:endParaRPr lang="en-GB"/>
          </a:p>
        </p:txBody>
      </p:sp>
      <p:pic>
        <p:nvPicPr>
          <p:cNvPr id="1031" name="Picture 7" descr="marine_blue _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4150"/>
            <a:ext cx="1692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medicin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0" t="77525"/>
          <a:stretch>
            <a:fillRect/>
          </a:stretch>
        </p:blipFill>
        <p:spPr bwMode="auto">
          <a:xfrm>
            <a:off x="7550150" y="479425"/>
            <a:ext cx="909638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742113"/>
            <a:ext cx="9144000" cy="1158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34" name="Rectangle 22"/>
          <p:cNvSpPr>
            <a:spLocks noChangeArrowheads="1"/>
          </p:cNvSpPr>
          <p:nvPr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rgbClr val="008080">
              <a:alpha val="7097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1035" name="Rectangle 24"/>
          <p:cNvSpPr>
            <a:spLocks noChangeArrowheads="1"/>
          </p:cNvSpPr>
          <p:nvPr/>
        </p:nvSpPr>
        <p:spPr bwMode="auto">
          <a:xfrm>
            <a:off x="4406900" y="6461125"/>
            <a:ext cx="4721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8080"/>
                </a:solidFill>
                <a:latin typeface="Palatino Linotype" pitchFamily="18" charset="0"/>
              </a:rPr>
              <a:t>Clinical ethics and law Southampton: </a:t>
            </a:r>
            <a:r>
              <a:rPr lang="en-US" sz="1400" i="1">
                <a:solidFill>
                  <a:srgbClr val="008080"/>
                </a:solidFill>
                <a:latin typeface="Palatino Linotype" pitchFamily="18" charset="0"/>
              </a:rPr>
              <a:t>www.soton.ac.uk/cels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80" r:id="rId14"/>
    <p:sldLayoutId id="2147483683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808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tiff"/><Relationship Id="rId1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5" Type="http://schemas.openxmlformats.org/officeDocument/2006/relationships/image" Target="../media/image19.tiff"/><Relationship Id="rId6" Type="http://schemas.openxmlformats.org/officeDocument/2006/relationships/image" Target="../media/image20.tiff"/><Relationship Id="rId7" Type="http://schemas.openxmlformats.org/officeDocument/2006/relationships/image" Target="../media/image21.tiff"/><Relationship Id="rId8" Type="http://schemas.openxmlformats.org/officeDocument/2006/relationships/image" Target="../media/image22.tiff"/><Relationship Id="rId9" Type="http://schemas.openxmlformats.org/officeDocument/2006/relationships/image" Target="../media/image23.tiff"/><Relationship Id="rId10" Type="http://schemas.openxmlformats.org/officeDocument/2006/relationships/image" Target="../media/image2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25"/>
          <p:cNvSpPr txBox="1">
            <a:spLocks noChangeArrowheads="1"/>
          </p:cNvSpPr>
          <p:nvPr/>
        </p:nvSpPr>
        <p:spPr bwMode="auto">
          <a:xfrm>
            <a:off x="467544" y="3895328"/>
            <a:ext cx="79928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ts val="2400"/>
              </a:lnSpc>
              <a:spcAft>
                <a:spcPct val="0"/>
              </a:spcAft>
              <a:buFontTx/>
              <a:buNone/>
            </a:pPr>
            <a:r>
              <a:rPr lang="en-GB" altLang="en-US" b="1" dirty="0" smtClean="0">
                <a:solidFill>
                  <a:srgbClr val="006666"/>
                </a:solidFill>
                <a:latin typeface="+mn-lt"/>
              </a:rPr>
              <a:t>L.M. Ballard</a:t>
            </a:r>
            <a:r>
              <a:rPr lang="en-GB" altLang="en-US" dirty="0" smtClean="0">
                <a:solidFill>
                  <a:srgbClr val="006666"/>
                </a:solidFill>
                <a:latin typeface="+mn-lt"/>
              </a:rPr>
              <a:t>, S. </a:t>
            </a:r>
            <a:r>
              <a:rPr lang="en-GB" altLang="en-US" dirty="0" err="1" smtClean="0">
                <a:solidFill>
                  <a:srgbClr val="006666"/>
                </a:solidFill>
                <a:latin typeface="+mn-lt"/>
              </a:rPr>
              <a:t>Dheensa</a:t>
            </a:r>
            <a:r>
              <a:rPr lang="en-GB" altLang="en-US" dirty="0" smtClean="0">
                <a:solidFill>
                  <a:srgbClr val="006666"/>
                </a:solidFill>
                <a:latin typeface="+mn-lt"/>
              </a:rPr>
              <a:t>, M. Weal, A. Fenwick, A. </a:t>
            </a:r>
            <a:r>
              <a:rPr lang="en-GB" altLang="en-US" dirty="0" err="1" smtClean="0">
                <a:solidFill>
                  <a:srgbClr val="006666"/>
                </a:solidFill>
                <a:latin typeface="+mn-lt"/>
              </a:rPr>
              <a:t>Lucassen</a:t>
            </a:r>
            <a:r>
              <a:rPr lang="en-GB" altLang="en-US" dirty="0" smtClean="0">
                <a:solidFill>
                  <a:srgbClr val="006666"/>
                </a:solidFill>
                <a:latin typeface="+mn-lt"/>
              </a:rPr>
              <a:t>.</a:t>
            </a:r>
            <a:endParaRPr lang="en-GB" altLang="en-US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496944" cy="1752600"/>
          </a:xfrm>
        </p:spPr>
        <p:txBody>
          <a:bodyPr/>
          <a:lstStyle/>
          <a:p>
            <a:pPr algn="l"/>
            <a:r>
              <a:rPr lang="en-US" sz="4800" dirty="0" err="1"/>
              <a:t>myKinMatters</a:t>
            </a:r>
            <a:r>
              <a:rPr lang="en-US" sz="4800" dirty="0"/>
              <a:t>: </a:t>
            </a:r>
            <a:r>
              <a:rPr lang="en-US" sz="4800" dirty="0" smtClean="0"/>
              <a:t>sharing genetic health information via an online tool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143508" y="116632"/>
            <a:ext cx="50405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3508" y="116632"/>
            <a:ext cx="504056" cy="50405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395536" y="-98289"/>
            <a:ext cx="466660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ts val="2400"/>
              </a:lnSpc>
              <a:spcAft>
                <a:spcPct val="0"/>
              </a:spcAft>
              <a:buFontTx/>
              <a:buNone/>
            </a:pPr>
            <a:r>
              <a:rPr lang="en-GB" altLang="en-US" i="1" dirty="0" smtClean="0">
                <a:solidFill>
                  <a:srgbClr val="006666"/>
                </a:solidFill>
                <a:latin typeface="+mn-lt"/>
              </a:rPr>
              <a:t>We have no commercial disclosure</a:t>
            </a:r>
            <a:endParaRPr lang="en-GB" altLang="en-US" i="1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6021288"/>
            <a:ext cx="255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>
                <a:solidFill>
                  <a:srgbClr val="006666"/>
                </a:solidFill>
              </a:rPr>
              <a:t>ESHG June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907444" y="1336713"/>
            <a:ext cx="3592548" cy="760139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dirty="0" smtClean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Case Study</a:t>
            </a:r>
            <a:r>
              <a:rPr lang="en-GB" sz="2400" dirty="0" smtClean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GB" sz="2400" dirty="0" smtClean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GB" sz="2400" dirty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GB" sz="2400" dirty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endParaRPr sz="2400" dirty="0">
              <a:solidFill>
                <a:srgbClr val="00808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27984" y="1916832"/>
            <a:ext cx="3816424" cy="3744416"/>
            <a:chOff x="4427984" y="1916832"/>
            <a:chExt cx="3816424" cy="3744416"/>
          </a:xfrm>
        </p:grpSpPr>
        <p:sp>
          <p:nvSpPr>
            <p:cNvPr id="3" name="Oval 2"/>
            <p:cNvSpPr/>
            <p:nvPr/>
          </p:nvSpPr>
          <p:spPr>
            <a:xfrm>
              <a:off x="4572000" y="1916832"/>
              <a:ext cx="3672408" cy="3744416"/>
            </a:xfrm>
            <a:prstGeom prst="ellipse">
              <a:avLst/>
            </a:prstGeom>
            <a:solidFill>
              <a:srgbClr val="008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7984" y="2276872"/>
              <a:ext cx="3384376" cy="338437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846535" y="2636912"/>
            <a:ext cx="3653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Name: Lisa Simpson</a:t>
            </a:r>
            <a:br>
              <a:rPr lang="en-GB" sz="2800" dirty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GB" sz="2800" dirty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Age: 28</a:t>
            </a:r>
            <a:br>
              <a:rPr lang="en-GB" sz="2800" dirty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GB" sz="2800" dirty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Reason for Referral: Breast Cancer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113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683568" y="692696"/>
            <a:ext cx="7776863" cy="5472608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26137" r="10626" b="-1"/>
          <a:stretch/>
        </p:blipFill>
        <p:spPr>
          <a:xfrm>
            <a:off x="1619672" y="1340768"/>
            <a:ext cx="5933270" cy="36874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90872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myKinMatters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84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899592" y="1916832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ts val="2800"/>
              </a:lnSpc>
              <a:spcAft>
                <a:spcPct val="0"/>
              </a:spcAft>
              <a:buFont typeface="Times" pitchFamily="18" charset="0"/>
              <a:buChar char="•"/>
            </a:pPr>
            <a:endParaRPr lang="en-US" altLang="en-US" dirty="0">
              <a:solidFill>
                <a:srgbClr val="2D3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2" y="260648"/>
            <a:ext cx="6447247" cy="6185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7" b="58226"/>
          <a:stretch/>
        </p:blipFill>
        <p:spPr>
          <a:xfrm>
            <a:off x="0" y="964478"/>
            <a:ext cx="9608231" cy="510418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07904" y="1736695"/>
            <a:ext cx="2070231" cy="11204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1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907444" y="1336713"/>
            <a:ext cx="3592548" cy="760139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dirty="0" smtClean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Case Study</a:t>
            </a:r>
            <a:r>
              <a:rPr lang="en-GB" sz="2400" dirty="0" smtClean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GB" sz="2400" dirty="0" smtClean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GB" sz="2400" dirty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GB" sz="2400" dirty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endParaRPr sz="2400" dirty="0">
              <a:solidFill>
                <a:srgbClr val="00808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27984" y="1916832"/>
            <a:ext cx="3816424" cy="3744416"/>
            <a:chOff x="4427984" y="1916832"/>
            <a:chExt cx="3816424" cy="3744416"/>
          </a:xfrm>
        </p:grpSpPr>
        <p:sp>
          <p:nvSpPr>
            <p:cNvPr id="3" name="Oval 2"/>
            <p:cNvSpPr/>
            <p:nvPr/>
          </p:nvSpPr>
          <p:spPr>
            <a:xfrm>
              <a:off x="4572000" y="1916832"/>
              <a:ext cx="3672408" cy="3744416"/>
            </a:xfrm>
            <a:prstGeom prst="ellipse">
              <a:avLst/>
            </a:prstGeom>
            <a:solidFill>
              <a:srgbClr val="008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7984" y="2276872"/>
              <a:ext cx="3384376" cy="338437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846535" y="2636912"/>
            <a:ext cx="3653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Appointment 1: Lisa decides to have genetic testing.</a:t>
            </a:r>
          </a:p>
          <a:p>
            <a:endParaRPr lang="en-GB" sz="2800" dirty="0">
              <a:solidFill>
                <a:srgbClr val="00808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GB" sz="2800" dirty="0" smtClean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Appointment 2: Lisa is told she has a BRCA1 mutation.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905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899592" y="1916832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ts val="2800"/>
              </a:lnSpc>
              <a:spcAft>
                <a:spcPct val="0"/>
              </a:spcAft>
              <a:buFont typeface="Times" pitchFamily="18" charset="0"/>
              <a:buChar char="•"/>
            </a:pPr>
            <a:endParaRPr lang="en-US" altLang="en-US" dirty="0">
              <a:solidFill>
                <a:srgbClr val="2D3F4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7" b="58226"/>
          <a:stretch/>
        </p:blipFill>
        <p:spPr>
          <a:xfrm>
            <a:off x="0" y="964478"/>
            <a:ext cx="9608231" cy="510418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778135" y="1585761"/>
            <a:ext cx="1148180" cy="820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5736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8080"/>
                </a:solidFill>
                <a:latin typeface="+mn-lt"/>
              </a:rPr>
              <a:t>At risk family members</a:t>
            </a:r>
            <a:endParaRPr lang="en-US" sz="3600" b="1" dirty="0">
              <a:solidFill>
                <a:srgbClr val="0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58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4067944" y="1204040"/>
            <a:ext cx="3888432" cy="7848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3500" dirty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Lisa talks to her parents to let them know they should see their </a:t>
            </a:r>
            <a:r>
              <a:rPr lang="en-GB" sz="3500" dirty="0" smtClean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 HP </a:t>
            </a:r>
            <a:r>
              <a:rPr lang="en-GB" sz="3500" dirty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about getting genetic testing</a:t>
            </a:r>
            <a:endParaRPr lang="en-US" sz="3500" dirty="0"/>
          </a:p>
        </p:txBody>
      </p:sp>
      <p:grpSp>
        <p:nvGrpSpPr>
          <p:cNvPr id="4" name="Group 3"/>
          <p:cNvGrpSpPr/>
          <p:nvPr/>
        </p:nvGrpSpPr>
        <p:grpSpPr>
          <a:xfrm flipH="1">
            <a:off x="179512" y="2852936"/>
            <a:ext cx="3384376" cy="3600400"/>
            <a:chOff x="4427984" y="1916832"/>
            <a:chExt cx="3816424" cy="3744416"/>
          </a:xfrm>
        </p:grpSpPr>
        <p:sp>
          <p:nvSpPr>
            <p:cNvPr id="5" name="Oval 4"/>
            <p:cNvSpPr/>
            <p:nvPr/>
          </p:nvSpPr>
          <p:spPr>
            <a:xfrm>
              <a:off x="4572000" y="1916832"/>
              <a:ext cx="3672408" cy="3744416"/>
            </a:xfrm>
            <a:prstGeom prst="ellipse">
              <a:avLst/>
            </a:prstGeom>
            <a:solidFill>
              <a:srgbClr val="008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7984" y="2276872"/>
              <a:ext cx="3384376" cy="3384376"/>
            </a:xfrm>
            <a:prstGeom prst="rect">
              <a:avLst/>
            </a:prstGeom>
          </p:spPr>
        </p:pic>
      </p:grpSp>
      <p:sp>
        <p:nvSpPr>
          <p:cNvPr id="7" name="Shape 133"/>
          <p:cNvSpPr txBox="1">
            <a:spLocks/>
          </p:cNvSpPr>
          <p:nvPr/>
        </p:nvSpPr>
        <p:spPr bwMode="auto">
          <a:xfrm>
            <a:off x="592386" y="432387"/>
            <a:ext cx="3592548" cy="76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lvl="5" algn="ctr" rtl="0" fontAlgn="base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lvl="6" algn="ctr" rtl="0" fontAlgn="base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lvl="7" algn="ctr" rtl="0" fontAlgn="base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lvl="8" algn="ctr" rtl="0" fontAlgn="base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kern="0" smtClean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Case Study</a:t>
            </a:r>
            <a:r>
              <a:rPr lang="en-GB" sz="2400" kern="0" smtClean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GB" sz="2400" kern="0" smtClean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GB" sz="2400" kern="0" smtClean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GB" sz="2400" kern="0" smtClean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endParaRPr lang="en-GB" sz="2400" kern="0" dirty="0">
              <a:solidFill>
                <a:srgbClr val="00808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7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899592" y="1916832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ts val="2800"/>
              </a:lnSpc>
              <a:spcAft>
                <a:spcPct val="0"/>
              </a:spcAft>
              <a:buFont typeface="Times" pitchFamily="18" charset="0"/>
              <a:buChar char="•"/>
            </a:pPr>
            <a:endParaRPr lang="en-US" altLang="en-US" dirty="0">
              <a:solidFill>
                <a:srgbClr val="2D3F4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9144000" cy="39036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07195" y="2887912"/>
            <a:ext cx="2088232" cy="933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7504" y="1774632"/>
            <a:ext cx="288032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500" y="3933056"/>
            <a:ext cx="2952328" cy="1117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35696" y="47667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080"/>
                </a:solidFill>
                <a:latin typeface="+mn-lt"/>
              </a:rPr>
              <a:t>Family Tree/Pedigree View</a:t>
            </a:r>
            <a:endParaRPr lang="en-US" sz="36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85779" y="3858992"/>
            <a:ext cx="2088232" cy="933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5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899592" y="1916832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ts val="2800"/>
              </a:lnSpc>
              <a:spcAft>
                <a:spcPct val="0"/>
              </a:spcAft>
              <a:buFont typeface="Times" pitchFamily="18" charset="0"/>
              <a:buChar char="•"/>
            </a:pPr>
            <a:endParaRPr lang="en-US" altLang="en-US" dirty="0">
              <a:solidFill>
                <a:srgbClr val="2D3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7" y="143456"/>
            <a:ext cx="6680277" cy="637116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44029" y="1268760"/>
            <a:ext cx="1224136" cy="5543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35696" y="1927591"/>
            <a:ext cx="12241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828600" y="142418"/>
            <a:ext cx="3816424" cy="394413"/>
            <a:chOff x="-828600" y="142418"/>
            <a:chExt cx="3816424" cy="394413"/>
          </a:xfrm>
        </p:grpSpPr>
        <p:sp>
          <p:nvSpPr>
            <p:cNvPr id="4" name="Rectangle 3"/>
            <p:cNvSpPr/>
            <p:nvPr/>
          </p:nvSpPr>
          <p:spPr>
            <a:xfrm>
              <a:off x="628027" y="143456"/>
              <a:ext cx="919637" cy="393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828600" y="142418"/>
              <a:ext cx="38164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 smtClean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myKinMatters</a:t>
              </a:r>
              <a:endParaRPr lang="en-US" sz="1100" i="1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6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899592" y="198884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ts val="2800"/>
              </a:lnSpc>
              <a:spcAft>
                <a:spcPct val="0"/>
              </a:spcAft>
              <a:buFont typeface="Times" pitchFamily="18" charset="0"/>
              <a:buChar char="•"/>
            </a:pPr>
            <a:endParaRPr lang="en-US" altLang="en-US" dirty="0">
              <a:solidFill>
                <a:srgbClr val="2D3F4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23" b="4893"/>
          <a:stretch/>
        </p:blipFill>
        <p:spPr>
          <a:xfrm>
            <a:off x="1377618" y="3571407"/>
            <a:ext cx="5356018" cy="2665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0" b="58556"/>
          <a:stretch/>
        </p:blipFill>
        <p:spPr>
          <a:xfrm>
            <a:off x="1403648" y="1052735"/>
            <a:ext cx="4968552" cy="1166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68957"/>
            <a:ext cx="3396292" cy="1287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535365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myKinMatters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6114782"/>
            <a:ext cx="1438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myKinMatters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4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907444" y="1336713"/>
            <a:ext cx="3592548" cy="760139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dirty="0" smtClean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Case Study</a:t>
            </a:r>
            <a:r>
              <a:rPr lang="en-GB" sz="2400" dirty="0" smtClean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GB" sz="2400" dirty="0" smtClean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GB" sz="2400" dirty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GB" sz="2400" dirty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endParaRPr sz="2400" dirty="0">
              <a:solidFill>
                <a:srgbClr val="00808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27984" y="1916832"/>
            <a:ext cx="3816424" cy="3744416"/>
            <a:chOff x="4427984" y="1916832"/>
            <a:chExt cx="3816424" cy="3744416"/>
          </a:xfrm>
        </p:grpSpPr>
        <p:sp>
          <p:nvSpPr>
            <p:cNvPr id="3" name="Oval 2"/>
            <p:cNvSpPr/>
            <p:nvPr/>
          </p:nvSpPr>
          <p:spPr>
            <a:xfrm>
              <a:off x="4572000" y="1916832"/>
              <a:ext cx="3672408" cy="3744416"/>
            </a:xfrm>
            <a:prstGeom prst="ellipse">
              <a:avLst/>
            </a:prstGeom>
            <a:solidFill>
              <a:srgbClr val="008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7984" y="2276872"/>
              <a:ext cx="3384376" cy="338437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846535" y="2636912"/>
            <a:ext cx="3653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808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Appointment 3: Lisa’s mother, Marge, is also told she carries a BRCA1 mutation and should let her sisters know.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337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683568" y="692696"/>
            <a:ext cx="7776863" cy="5760640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26137" r="10626" b="-1"/>
          <a:stretch/>
        </p:blipFill>
        <p:spPr>
          <a:xfrm>
            <a:off x="1483747" y="1340768"/>
            <a:ext cx="6256605" cy="38884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90872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myKinMatters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1052736"/>
            <a:ext cx="7092280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0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899592" y="198884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ts val="2800"/>
              </a:lnSpc>
              <a:spcAft>
                <a:spcPct val="0"/>
              </a:spcAft>
              <a:buFont typeface="Times" pitchFamily="18" charset="0"/>
              <a:buChar char="•"/>
            </a:pPr>
            <a:endParaRPr lang="en-US" altLang="en-US" dirty="0">
              <a:solidFill>
                <a:srgbClr val="2D3F4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24" y="188640"/>
            <a:ext cx="5548576" cy="64087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1520" y="188640"/>
            <a:ext cx="3024336" cy="288032"/>
            <a:chOff x="-828600" y="142418"/>
            <a:chExt cx="3816424" cy="394413"/>
          </a:xfrm>
        </p:grpSpPr>
        <p:sp>
          <p:nvSpPr>
            <p:cNvPr id="6" name="Rectangle 5"/>
            <p:cNvSpPr/>
            <p:nvPr/>
          </p:nvSpPr>
          <p:spPr>
            <a:xfrm>
              <a:off x="628027" y="143456"/>
              <a:ext cx="919637" cy="393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828600" y="142418"/>
              <a:ext cx="3816424" cy="316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 err="1" smtClean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myKinMatters</a:t>
              </a:r>
              <a:endParaRPr lang="en-US" sz="1050" i="1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1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033" y="692695"/>
            <a:ext cx="2858704" cy="9068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Why inform at risk relatives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139037" y="692696"/>
            <a:ext cx="2858704" cy="9068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to inform at risk relatives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709683" y="1768843"/>
            <a:ext cx="2858704" cy="41648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Quality of </a:t>
            </a:r>
            <a:r>
              <a:rPr lang="en-US" dirty="0" smtClean="0"/>
              <a:t>relationship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36251" y="2351953"/>
            <a:ext cx="2858704" cy="63839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the health information ‘gate keeper’</a:t>
            </a:r>
          </a:p>
        </p:txBody>
      </p:sp>
      <p:sp>
        <p:nvSpPr>
          <p:cNvPr id="8" name="Rectangle 7"/>
          <p:cNvSpPr/>
          <p:nvPr/>
        </p:nvSpPr>
        <p:spPr>
          <a:xfrm>
            <a:off x="163246" y="2354665"/>
            <a:ext cx="2858704" cy="63568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Protect relative from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36250" y="3163122"/>
            <a:ext cx="2858705" cy="3031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Finding the ‘right time’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3246" y="3165082"/>
            <a:ext cx="2858704" cy="2880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12041" y="692696"/>
            <a:ext cx="2858704" cy="9068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 correct relatives get the </a:t>
            </a:r>
            <a:r>
              <a:rPr lang="en-US" b="1" dirty="0"/>
              <a:t>correct </a:t>
            </a:r>
            <a:r>
              <a:rPr lang="en-US" b="1" dirty="0" smtClean="0"/>
              <a:t>information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112040" y="1781652"/>
            <a:ext cx="2858705" cy="54245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all information is conveyed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37042" y="2506249"/>
            <a:ext cx="2858705" cy="8507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Proband is uncertain what information to communicate to whom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3245" y="4137655"/>
            <a:ext cx="2858705" cy="6049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Encouragement and support from HPs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3245" y="4913070"/>
            <a:ext cx="2858705" cy="5456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Proband has a positive test result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3245" y="3623561"/>
            <a:ext cx="2858705" cy="34364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proband feels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0343" y="5629168"/>
            <a:ext cx="2858705" cy="5340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Proband wishes to avoid anticipated regret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38157" y="3630309"/>
            <a:ext cx="2858704" cy="3378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Quality of </a:t>
            </a:r>
            <a:r>
              <a:rPr lang="en-US" dirty="0" smtClean="0"/>
              <a:t>relationship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-108520" y="71988"/>
            <a:ext cx="8229600" cy="60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b="1" kern="0" dirty="0" smtClean="0">
                <a:solidFill>
                  <a:srgbClr val="006666"/>
                </a:solidFill>
                <a:latin typeface="Calibri"/>
              </a:rPr>
              <a:t>Barriers &amp; Facilitators to Communication</a:t>
            </a:r>
            <a:endParaRPr lang="en-US" sz="4000" b="1" kern="0" dirty="0">
              <a:solidFill>
                <a:srgbClr val="00808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23887" y="1648155"/>
            <a:ext cx="2894741" cy="69442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305" y="2972419"/>
            <a:ext cx="2894741" cy="69442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4021" y="2424838"/>
            <a:ext cx="2894741" cy="88426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76004" y="1633570"/>
            <a:ext cx="2894741" cy="69442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24282" y="4354079"/>
            <a:ext cx="5468198" cy="1569660"/>
          </a:xfrm>
          <a:prstGeom prst="rect">
            <a:avLst/>
          </a:prstGeom>
          <a:noFill/>
          <a:ln w="762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66"/>
                </a:solidFill>
                <a:latin typeface="+mn-lt"/>
              </a:rPr>
              <a:t>Also:</a:t>
            </a:r>
          </a:p>
          <a:p>
            <a:r>
              <a:rPr lang="en-US" sz="2400" dirty="0" smtClean="0">
                <a:solidFill>
                  <a:srgbClr val="006666"/>
                </a:solidFill>
                <a:latin typeface="+mn-lt"/>
              </a:rPr>
              <a:t>Pedigree for non-specialist HPs</a:t>
            </a:r>
          </a:p>
          <a:p>
            <a:r>
              <a:rPr lang="en-US" sz="2400" dirty="0" smtClean="0">
                <a:solidFill>
                  <a:srgbClr val="006666"/>
                </a:solidFill>
                <a:latin typeface="+mn-lt"/>
              </a:rPr>
              <a:t>Collecting contact information from outset</a:t>
            </a:r>
          </a:p>
          <a:p>
            <a:r>
              <a:rPr lang="en-US" sz="2400" dirty="0" smtClean="0">
                <a:solidFill>
                  <a:srgbClr val="006666"/>
                </a:solidFill>
                <a:latin typeface="+mn-lt"/>
              </a:rPr>
              <a:t>Embedded in an existing NHS system</a:t>
            </a:r>
            <a:endParaRPr lang="en-US" sz="2400" dirty="0">
              <a:solidFill>
                <a:srgbClr val="0066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87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  <p:bldP spid="24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 rot="161729">
            <a:off x="976261" y="929584"/>
            <a:ext cx="7029878" cy="760139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GB" b="1" dirty="0" smtClean="0">
                <a:solidFill>
                  <a:srgbClr val="008080"/>
                </a:solidFill>
              </a:rPr>
              <a:t>Summary</a:t>
            </a:r>
            <a:endParaRPr b="1" dirty="0">
              <a:solidFill>
                <a:srgbClr val="008080"/>
              </a:solidFill>
            </a:endParaRPr>
          </a:p>
        </p:txBody>
      </p:sp>
      <p:sp>
        <p:nvSpPr>
          <p:cNvPr id="9" name="Shape 87"/>
          <p:cNvSpPr txBox="1">
            <a:spLocks noGrp="1"/>
          </p:cNvSpPr>
          <p:nvPr>
            <p:ph type="body" idx="1"/>
          </p:nvPr>
        </p:nvSpPr>
        <p:spPr>
          <a:xfrm>
            <a:off x="962276" y="3473196"/>
            <a:ext cx="7057848" cy="819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 indent="-457200">
              <a:buFont typeface="Arial" charset="0"/>
              <a:buChar char="•"/>
            </a:pPr>
            <a:r>
              <a:rPr lang="en-GB" sz="3600" dirty="0" smtClean="0">
                <a:solidFill>
                  <a:srgbClr val="008080"/>
                </a:solidFill>
                <a:latin typeface="+mn-lt"/>
              </a:rPr>
              <a:t>Different from sending an email</a:t>
            </a:r>
          </a:p>
          <a:p>
            <a:pPr indent="-457200">
              <a:buFont typeface="Arial" charset="0"/>
              <a:buChar char="•"/>
            </a:pPr>
            <a:r>
              <a:rPr lang="en-GB" sz="3600" dirty="0" smtClean="0">
                <a:solidFill>
                  <a:srgbClr val="008080"/>
                </a:solidFill>
                <a:latin typeface="+mn-lt"/>
              </a:rPr>
              <a:t>Sharing in this context means the right people having appropriate access to information</a:t>
            </a:r>
          </a:p>
          <a:p>
            <a:pPr indent="-457200">
              <a:buFont typeface="Arial" charset="0"/>
              <a:buChar char="•"/>
            </a:pPr>
            <a:r>
              <a:rPr lang="en-GB" sz="3600" dirty="0" smtClean="0">
                <a:solidFill>
                  <a:srgbClr val="008080"/>
                </a:solidFill>
              </a:rPr>
              <a:t>Will not solve all issues, but part of a larger intervention</a:t>
            </a:r>
          </a:p>
          <a:p>
            <a:pPr indent="-457200">
              <a:buFont typeface="Arial" charset="0"/>
              <a:buChar char="•"/>
            </a:pPr>
            <a:r>
              <a:rPr lang="en-GB" sz="3600" dirty="0" smtClean="0">
                <a:solidFill>
                  <a:srgbClr val="008080"/>
                </a:solidFill>
                <a:latin typeface="+mn-lt"/>
              </a:rPr>
              <a:t>Next step</a:t>
            </a:r>
            <a:r>
              <a:rPr lang="is-IS" sz="3600" dirty="0" smtClean="0">
                <a:solidFill>
                  <a:srgbClr val="008080"/>
                </a:solidFill>
                <a:latin typeface="+mn-lt"/>
              </a:rPr>
              <a:t>…testing.</a:t>
            </a:r>
            <a:endParaRPr sz="3600" dirty="0">
              <a:solidFill>
                <a:srgbClr val="0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108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008080"/>
                </a:solidFill>
              </a:rPr>
              <a:t>References</a:t>
            </a:r>
            <a:br>
              <a:rPr lang="en-US" sz="6600" b="1" dirty="0" smtClean="0">
                <a:solidFill>
                  <a:srgbClr val="008080"/>
                </a:solidFill>
              </a:rPr>
            </a:br>
            <a:endParaRPr lang="en-US" sz="6600" b="1" dirty="0">
              <a:solidFill>
                <a:srgbClr val="0080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288787"/>
            <a:ext cx="8669746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8080"/>
                </a:solidFill>
                <a:latin typeface="+mn-lt"/>
              </a:rPr>
              <a:t>1. Parker M, </a:t>
            </a:r>
            <a:r>
              <a:rPr lang="en-US" sz="1700" dirty="0" err="1">
                <a:solidFill>
                  <a:srgbClr val="008080"/>
                </a:solidFill>
                <a:latin typeface="+mn-lt"/>
              </a:rPr>
              <a:t>Lucassen</a:t>
            </a:r>
            <a:r>
              <a:rPr lang="en-US" sz="1700" dirty="0">
                <a:solidFill>
                  <a:srgbClr val="008080"/>
                </a:solidFill>
                <a:latin typeface="+mn-lt"/>
              </a:rPr>
              <a:t> AM. Genetic information: a joint account? British Medical Journal. 2004;329(165-167). 2.Forrest LE, Burke J, </a:t>
            </a:r>
            <a:r>
              <a:rPr lang="en-US" sz="1700" dirty="0" err="1">
                <a:solidFill>
                  <a:srgbClr val="008080"/>
                </a:solidFill>
                <a:latin typeface="+mn-lt"/>
              </a:rPr>
              <a:t>Bacic</a:t>
            </a:r>
            <a:r>
              <a:rPr lang="en-US" sz="1700" dirty="0">
                <a:solidFill>
                  <a:srgbClr val="008080"/>
                </a:solidFill>
                <a:latin typeface="+mn-lt"/>
              </a:rPr>
              <a:t> S, Amor DJ. Increased genetic counseling support improves communication of genetic information in families. Genet Med. 2008;10(3):167-72.</a:t>
            </a:r>
            <a:endParaRPr lang="en-GB" sz="1700" dirty="0">
              <a:solidFill>
                <a:srgbClr val="008080"/>
              </a:solidFill>
              <a:latin typeface="+mn-lt"/>
            </a:endParaRPr>
          </a:p>
          <a:p>
            <a:r>
              <a:rPr lang="en-US" sz="1700" dirty="0">
                <a:solidFill>
                  <a:srgbClr val="008080"/>
                </a:solidFill>
                <a:latin typeface="+mn-lt"/>
              </a:rPr>
              <a:t>3</a:t>
            </a:r>
            <a:r>
              <a:rPr lang="en-US" sz="1700" dirty="0" smtClean="0">
                <a:solidFill>
                  <a:srgbClr val="008080"/>
                </a:solidFill>
                <a:latin typeface="+mn-lt"/>
              </a:rPr>
              <a:t>. Kardashian </a:t>
            </a:r>
            <a:r>
              <a:rPr lang="en-US" sz="1700" dirty="0">
                <a:solidFill>
                  <a:srgbClr val="008080"/>
                </a:solidFill>
                <a:latin typeface="+mn-lt"/>
              </a:rPr>
              <a:t>A, </a:t>
            </a:r>
            <a:r>
              <a:rPr lang="en-US" sz="1700" dirty="0" err="1">
                <a:solidFill>
                  <a:srgbClr val="008080"/>
                </a:solidFill>
                <a:latin typeface="+mn-lt"/>
              </a:rPr>
              <a:t>Fehniger</a:t>
            </a:r>
            <a:r>
              <a:rPr lang="en-US" sz="1700" dirty="0">
                <a:solidFill>
                  <a:srgbClr val="008080"/>
                </a:solidFill>
                <a:latin typeface="+mn-lt"/>
              </a:rPr>
              <a:t> J, </a:t>
            </a:r>
            <a:r>
              <a:rPr lang="en-US" sz="1700" dirty="0" err="1">
                <a:solidFill>
                  <a:srgbClr val="008080"/>
                </a:solidFill>
                <a:latin typeface="+mn-lt"/>
              </a:rPr>
              <a:t>Creasman</a:t>
            </a:r>
            <a:r>
              <a:rPr lang="en-US" sz="1700" dirty="0">
                <a:solidFill>
                  <a:srgbClr val="008080"/>
                </a:solidFill>
                <a:latin typeface="+mn-lt"/>
              </a:rPr>
              <a:t> J, Cheung E, Beattie M. A Pilot study of the Sharing Risk Information Tool (</a:t>
            </a:r>
            <a:r>
              <a:rPr lang="en-US" sz="1700" dirty="0" err="1">
                <a:solidFill>
                  <a:srgbClr val="008080"/>
                </a:solidFill>
                <a:latin typeface="+mn-lt"/>
              </a:rPr>
              <a:t>ShaRIT</a:t>
            </a:r>
            <a:r>
              <a:rPr lang="en-US" sz="1700" dirty="0">
                <a:solidFill>
                  <a:srgbClr val="008080"/>
                </a:solidFill>
                <a:latin typeface="+mn-lt"/>
              </a:rPr>
              <a:t>) for Families with Hereditary Breast and Ovarian Cancer Syndrome. Hereditary Cancer in Clinical Practice. 2012;10(4):1-10.</a:t>
            </a:r>
            <a:endParaRPr lang="en-GB" sz="1700" dirty="0">
              <a:solidFill>
                <a:srgbClr val="008080"/>
              </a:solidFill>
              <a:latin typeface="+mn-lt"/>
            </a:endParaRPr>
          </a:p>
          <a:p>
            <a:r>
              <a:rPr lang="en-US" sz="1700" dirty="0">
                <a:solidFill>
                  <a:srgbClr val="008080"/>
                </a:solidFill>
                <a:latin typeface="+mn-lt"/>
              </a:rPr>
              <a:t>4</a:t>
            </a:r>
            <a:r>
              <a:rPr lang="en-US" sz="1700" dirty="0" smtClean="0">
                <a:solidFill>
                  <a:srgbClr val="008080"/>
                </a:solidFill>
                <a:latin typeface="+mn-lt"/>
              </a:rPr>
              <a:t>. Montgomery </a:t>
            </a:r>
            <a:r>
              <a:rPr lang="en-US" sz="1700" dirty="0">
                <a:solidFill>
                  <a:srgbClr val="008080"/>
                </a:solidFill>
                <a:latin typeface="+mn-lt"/>
              </a:rPr>
              <a:t>SV, </a:t>
            </a:r>
            <a:r>
              <a:rPr lang="en-US" sz="1700" dirty="0" err="1">
                <a:solidFill>
                  <a:srgbClr val="008080"/>
                </a:solidFill>
                <a:latin typeface="+mn-lt"/>
              </a:rPr>
              <a:t>Barsevick</a:t>
            </a:r>
            <a:r>
              <a:rPr lang="en-US" sz="1700" dirty="0">
                <a:solidFill>
                  <a:srgbClr val="008080"/>
                </a:solidFill>
                <a:latin typeface="+mn-lt"/>
              </a:rPr>
              <a:t> AM, </a:t>
            </a:r>
            <a:r>
              <a:rPr lang="en-US" sz="1700" dirty="0" err="1">
                <a:solidFill>
                  <a:srgbClr val="008080"/>
                </a:solidFill>
                <a:latin typeface="+mn-lt"/>
              </a:rPr>
              <a:t>Egleston</a:t>
            </a:r>
            <a:r>
              <a:rPr lang="en-US" sz="1700" dirty="0">
                <a:solidFill>
                  <a:srgbClr val="008080"/>
                </a:solidFill>
                <a:latin typeface="+mn-lt"/>
              </a:rPr>
              <a:t> BL, </a:t>
            </a:r>
            <a:r>
              <a:rPr lang="en-US" sz="1700" dirty="0" err="1">
                <a:solidFill>
                  <a:srgbClr val="008080"/>
                </a:solidFill>
                <a:latin typeface="+mn-lt"/>
              </a:rPr>
              <a:t>Bingler</a:t>
            </a:r>
            <a:r>
              <a:rPr lang="en-US" sz="1700" dirty="0">
                <a:solidFill>
                  <a:srgbClr val="008080"/>
                </a:solidFill>
                <a:latin typeface="+mn-lt"/>
              </a:rPr>
              <a:t> R, Ruth K, Miller SM, et al. Preparing individuals to communicate genetic test results to their relatives: report of a randomized control trial. Fam Cancer. 2013;12(3):537-46.</a:t>
            </a:r>
            <a:endParaRPr lang="en-GB" sz="1700" dirty="0">
              <a:solidFill>
                <a:srgbClr val="008080"/>
              </a:solidFill>
              <a:latin typeface="+mn-lt"/>
            </a:endParaRPr>
          </a:p>
          <a:p>
            <a:r>
              <a:rPr lang="en-US" sz="1700" dirty="0">
                <a:solidFill>
                  <a:srgbClr val="008080"/>
                </a:solidFill>
                <a:latin typeface="+mn-lt"/>
              </a:rPr>
              <a:t>5</a:t>
            </a:r>
            <a:r>
              <a:rPr lang="en-US" sz="1700" dirty="0" smtClean="0">
                <a:solidFill>
                  <a:srgbClr val="008080"/>
                </a:solidFill>
                <a:latin typeface="+mn-lt"/>
              </a:rPr>
              <a:t>. </a:t>
            </a:r>
            <a:r>
              <a:rPr lang="en-US" sz="1700" dirty="0" err="1" smtClean="0">
                <a:solidFill>
                  <a:srgbClr val="008080"/>
                </a:solidFill>
                <a:latin typeface="+mn-lt"/>
              </a:rPr>
              <a:t>Roshanai</a:t>
            </a:r>
            <a:r>
              <a:rPr lang="en-US" sz="1700" dirty="0" smtClean="0">
                <a:solidFill>
                  <a:srgbClr val="008080"/>
                </a:solidFill>
                <a:latin typeface="+mn-lt"/>
              </a:rPr>
              <a:t> </a:t>
            </a:r>
            <a:r>
              <a:rPr lang="en-US" sz="1700" dirty="0">
                <a:solidFill>
                  <a:srgbClr val="008080"/>
                </a:solidFill>
                <a:latin typeface="+mn-lt"/>
              </a:rPr>
              <a:t>AH, </a:t>
            </a:r>
            <a:r>
              <a:rPr lang="en-US" sz="1700" dirty="0" err="1">
                <a:solidFill>
                  <a:srgbClr val="008080"/>
                </a:solidFill>
                <a:latin typeface="+mn-lt"/>
              </a:rPr>
              <a:t>Rosenquist</a:t>
            </a:r>
            <a:r>
              <a:rPr lang="en-US" sz="1700" dirty="0">
                <a:solidFill>
                  <a:srgbClr val="008080"/>
                </a:solidFill>
                <a:latin typeface="+mn-lt"/>
              </a:rPr>
              <a:t> R, </a:t>
            </a:r>
            <a:r>
              <a:rPr lang="en-US" sz="1700" dirty="0" err="1">
                <a:solidFill>
                  <a:srgbClr val="008080"/>
                </a:solidFill>
                <a:latin typeface="+mn-lt"/>
              </a:rPr>
              <a:t>Lampic</a:t>
            </a:r>
            <a:r>
              <a:rPr lang="en-US" sz="1700" dirty="0">
                <a:solidFill>
                  <a:srgbClr val="008080"/>
                </a:solidFill>
                <a:latin typeface="+mn-lt"/>
              </a:rPr>
              <a:t> C, </a:t>
            </a:r>
            <a:r>
              <a:rPr lang="en-US" sz="1700" dirty="0" err="1">
                <a:solidFill>
                  <a:srgbClr val="008080"/>
                </a:solidFill>
                <a:latin typeface="+mn-lt"/>
              </a:rPr>
              <a:t>Nordin</a:t>
            </a:r>
            <a:r>
              <a:rPr lang="en-US" sz="1700" dirty="0">
                <a:solidFill>
                  <a:srgbClr val="008080"/>
                </a:solidFill>
                <a:latin typeface="+mn-lt"/>
              </a:rPr>
              <a:t> K. Does enhanced information at cancer genetic counseling improve counselees' knowledge, risk perception, satisfaction and negotiation of information to at-risk relatives?--a randomized study. </a:t>
            </a:r>
            <a:r>
              <a:rPr lang="en-US" sz="1700" dirty="0" err="1">
                <a:solidFill>
                  <a:srgbClr val="008080"/>
                </a:solidFill>
                <a:latin typeface="+mn-lt"/>
              </a:rPr>
              <a:t>Acta</a:t>
            </a:r>
            <a:r>
              <a:rPr lang="en-US" sz="1700" dirty="0">
                <a:solidFill>
                  <a:srgbClr val="00808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8080"/>
                </a:solidFill>
                <a:latin typeface="+mn-lt"/>
              </a:rPr>
              <a:t>Oncol</a:t>
            </a:r>
            <a:r>
              <a:rPr lang="en-US" sz="1700" dirty="0">
                <a:solidFill>
                  <a:srgbClr val="008080"/>
                </a:solidFill>
                <a:latin typeface="+mn-lt"/>
              </a:rPr>
              <a:t>. 2009;48(7):999-1009.</a:t>
            </a:r>
          </a:p>
          <a:p>
            <a:r>
              <a:rPr lang="en-GB" sz="1700" dirty="0">
                <a:solidFill>
                  <a:srgbClr val="008080"/>
                </a:solidFill>
                <a:latin typeface="+mn-lt"/>
              </a:rPr>
              <a:t>6. Clarke S, Butler K, </a:t>
            </a:r>
            <a:r>
              <a:rPr lang="en-GB" sz="1700" dirty="0" err="1">
                <a:solidFill>
                  <a:srgbClr val="008080"/>
                </a:solidFill>
                <a:latin typeface="+mn-lt"/>
              </a:rPr>
              <a:t>Esplen</a:t>
            </a:r>
            <a:r>
              <a:rPr lang="en-GB" sz="1700" dirty="0">
                <a:solidFill>
                  <a:srgbClr val="008080"/>
                </a:solidFill>
                <a:latin typeface="+mn-lt"/>
              </a:rPr>
              <a:t> MJ. The phases of disclosing BRCA1/2 genetic information to offspring. Psycho-Oncology. 2008;17(8):797-803. </a:t>
            </a:r>
          </a:p>
          <a:p>
            <a:r>
              <a:rPr lang="en-US" sz="1700" dirty="0">
                <a:solidFill>
                  <a:srgbClr val="008080"/>
                </a:solidFill>
                <a:latin typeface="+mn-lt"/>
              </a:rPr>
              <a:t>7</a:t>
            </a:r>
            <a:r>
              <a:rPr lang="en-US" sz="1700" dirty="0" smtClean="0">
                <a:solidFill>
                  <a:srgbClr val="008080"/>
                </a:solidFill>
                <a:latin typeface="+mn-lt"/>
              </a:rPr>
              <a:t>. </a:t>
            </a:r>
            <a:r>
              <a:rPr lang="en-US" sz="1700" dirty="0" err="1" smtClean="0">
                <a:solidFill>
                  <a:srgbClr val="008080"/>
                </a:solidFill>
                <a:latin typeface="+mn-lt"/>
              </a:rPr>
              <a:t>Lapointe</a:t>
            </a:r>
            <a:r>
              <a:rPr lang="en-US" sz="1700" dirty="0" smtClean="0">
                <a:solidFill>
                  <a:srgbClr val="008080"/>
                </a:solidFill>
                <a:latin typeface="+mn-lt"/>
              </a:rPr>
              <a:t> </a:t>
            </a:r>
            <a:r>
              <a:rPr lang="en-US" sz="1700" dirty="0">
                <a:solidFill>
                  <a:srgbClr val="008080"/>
                </a:solidFill>
                <a:latin typeface="+mn-lt"/>
              </a:rPr>
              <a:t>J, Bouchard K, Godard B, Simard J, Dorval M. Life events may contribute to family communication about cancer risk following BRCA1/2 testing. Journal of Genetic Counselling. 2013;22:249-57.</a:t>
            </a:r>
            <a:endParaRPr lang="en-GB" sz="1700" dirty="0">
              <a:solidFill>
                <a:srgbClr val="008080"/>
              </a:solidFill>
              <a:latin typeface="+mn-lt"/>
            </a:endParaRPr>
          </a:p>
          <a:p>
            <a:r>
              <a:rPr lang="en-US" sz="1700" dirty="0">
                <a:solidFill>
                  <a:srgbClr val="008080"/>
                </a:solidFill>
                <a:latin typeface="+mn-lt"/>
              </a:rPr>
              <a:t>8</a:t>
            </a:r>
            <a:r>
              <a:rPr lang="en-US" sz="1700" dirty="0" smtClean="0">
                <a:solidFill>
                  <a:srgbClr val="008080"/>
                </a:solidFill>
                <a:latin typeface="+mn-lt"/>
              </a:rPr>
              <a:t>. Taylor </a:t>
            </a:r>
            <a:r>
              <a:rPr lang="en-US" sz="1700" dirty="0">
                <a:solidFill>
                  <a:srgbClr val="008080"/>
                </a:solidFill>
                <a:latin typeface="+mn-lt"/>
              </a:rPr>
              <a:t>K. Connected health: How digital technology is transforming health and social care. London: Deloitte Centre of Health Solutions; 2015</a:t>
            </a:r>
            <a:r>
              <a:rPr lang="en-US" sz="1700" dirty="0" smtClean="0">
                <a:solidFill>
                  <a:srgbClr val="008080"/>
                </a:solidFill>
                <a:latin typeface="+mn-lt"/>
              </a:rPr>
              <a:t>.</a:t>
            </a:r>
          </a:p>
          <a:p>
            <a:endParaRPr lang="en-GB" sz="1600" dirty="0">
              <a:solidFill>
                <a:srgbClr val="008080"/>
              </a:solidFill>
              <a:latin typeface="+mn-lt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64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008080"/>
                </a:solidFill>
              </a:rPr>
              <a:t>Acknowledgements</a:t>
            </a:r>
            <a:br>
              <a:rPr lang="en-US" sz="6600" b="1" dirty="0" smtClean="0">
                <a:solidFill>
                  <a:srgbClr val="008080"/>
                </a:solidFill>
              </a:rPr>
            </a:br>
            <a:endParaRPr lang="en-US" sz="6600" b="1" dirty="0">
              <a:solidFill>
                <a:srgbClr val="0080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254" y="1484784"/>
            <a:ext cx="72728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Electronic and Computer Science students</a:t>
            </a:r>
          </a:p>
          <a:p>
            <a:r>
              <a:rPr lang="en-US" sz="2000" dirty="0" smtClean="0">
                <a:solidFill>
                  <a:srgbClr val="008080"/>
                </a:solidFill>
              </a:rPr>
              <a:t>James </a:t>
            </a:r>
            <a:r>
              <a:rPr lang="en-US" sz="2000" dirty="0">
                <a:solidFill>
                  <a:srgbClr val="008080"/>
                </a:solidFill>
              </a:rPr>
              <a:t>Lister			Maksim </a:t>
            </a:r>
            <a:r>
              <a:rPr lang="en-US" sz="2000" dirty="0" err="1" smtClean="0">
                <a:solidFill>
                  <a:srgbClr val="008080"/>
                </a:solidFill>
              </a:rPr>
              <a:t>Romanovich</a:t>
            </a:r>
            <a:endParaRPr lang="en-US" sz="2000" dirty="0" smtClean="0">
              <a:solidFill>
                <a:srgbClr val="008080"/>
              </a:solidFill>
            </a:endParaRPr>
          </a:p>
          <a:p>
            <a:r>
              <a:rPr lang="en-US" sz="2000" dirty="0" smtClean="0">
                <a:solidFill>
                  <a:srgbClr val="008080"/>
                </a:solidFill>
              </a:rPr>
              <a:t>Daniel </a:t>
            </a:r>
            <a:r>
              <a:rPr lang="en-US" sz="2000" dirty="0">
                <a:solidFill>
                  <a:srgbClr val="008080"/>
                </a:solidFill>
              </a:rPr>
              <a:t>Lockyer			Luke </a:t>
            </a:r>
            <a:r>
              <a:rPr lang="en-US" sz="2000" dirty="0" smtClean="0">
                <a:solidFill>
                  <a:srgbClr val="008080"/>
                </a:solidFill>
              </a:rPr>
              <a:t>Pullman</a:t>
            </a:r>
          </a:p>
          <a:p>
            <a:endParaRPr lang="en-US" sz="2000" dirty="0">
              <a:solidFill>
                <a:srgbClr val="008080"/>
              </a:solidFill>
            </a:endParaRPr>
          </a:p>
          <a:p>
            <a:r>
              <a:rPr lang="en-US" sz="2000" b="1" dirty="0" smtClean="0">
                <a:solidFill>
                  <a:srgbClr val="008080"/>
                </a:solidFill>
              </a:rPr>
              <a:t>Clinical Ethics and Law in Southampton Research Group</a:t>
            </a:r>
          </a:p>
          <a:p>
            <a:r>
              <a:rPr lang="en-US" sz="2000" dirty="0" smtClean="0">
                <a:solidFill>
                  <a:srgbClr val="008080"/>
                </a:solidFill>
              </a:rPr>
              <a:t>Prof Anneke </a:t>
            </a:r>
            <a:r>
              <a:rPr lang="en-US" sz="2000" dirty="0" err="1" smtClean="0">
                <a:solidFill>
                  <a:srgbClr val="008080"/>
                </a:solidFill>
              </a:rPr>
              <a:t>Lucassen</a:t>
            </a:r>
            <a:r>
              <a:rPr lang="en-US" sz="2000" dirty="0" smtClean="0">
                <a:solidFill>
                  <a:srgbClr val="008080"/>
                </a:solidFill>
              </a:rPr>
              <a:t>		</a:t>
            </a:r>
            <a:r>
              <a:rPr lang="en-US" sz="2000" dirty="0" err="1" smtClean="0">
                <a:solidFill>
                  <a:srgbClr val="008080"/>
                </a:solidFill>
              </a:rPr>
              <a:t>Dr</a:t>
            </a:r>
            <a:r>
              <a:rPr lang="en-US" sz="2000" dirty="0" smtClean="0">
                <a:solidFill>
                  <a:srgbClr val="008080"/>
                </a:solidFill>
              </a:rPr>
              <a:t> </a:t>
            </a:r>
            <a:r>
              <a:rPr lang="en-US" sz="2000" dirty="0">
                <a:solidFill>
                  <a:srgbClr val="008080"/>
                </a:solidFill>
              </a:rPr>
              <a:t>Shiri </a:t>
            </a:r>
            <a:r>
              <a:rPr lang="en-US" sz="2000" dirty="0" err="1" smtClean="0">
                <a:solidFill>
                  <a:srgbClr val="008080"/>
                </a:solidFill>
              </a:rPr>
              <a:t>Shkedi-Rafid</a:t>
            </a:r>
            <a:endParaRPr lang="en-US" sz="2000" dirty="0" smtClean="0">
              <a:solidFill>
                <a:srgbClr val="008080"/>
              </a:solidFill>
            </a:endParaRPr>
          </a:p>
          <a:p>
            <a:endParaRPr lang="en-US" sz="2000" dirty="0" smtClean="0">
              <a:solidFill>
                <a:srgbClr val="008080"/>
              </a:solidFill>
            </a:endParaRPr>
          </a:p>
          <a:p>
            <a:r>
              <a:rPr lang="en-US" sz="2000" dirty="0" err="1" smtClean="0">
                <a:solidFill>
                  <a:srgbClr val="008080"/>
                </a:solidFill>
              </a:rPr>
              <a:t>Dr</a:t>
            </a:r>
            <a:r>
              <a:rPr lang="en-US" sz="2000" dirty="0" smtClean="0">
                <a:solidFill>
                  <a:srgbClr val="008080"/>
                </a:solidFill>
              </a:rPr>
              <a:t> Angela Fenwick		</a:t>
            </a:r>
            <a:r>
              <a:rPr lang="en-US" sz="2000" dirty="0" err="1" smtClean="0">
                <a:solidFill>
                  <a:srgbClr val="008080"/>
                </a:solidFill>
              </a:rPr>
              <a:t>Dr</a:t>
            </a:r>
            <a:r>
              <a:rPr lang="en-US" sz="2000" dirty="0" smtClean="0">
                <a:solidFill>
                  <a:srgbClr val="008080"/>
                </a:solidFill>
              </a:rPr>
              <a:t> </a:t>
            </a:r>
            <a:r>
              <a:rPr lang="en-US" sz="2000" dirty="0">
                <a:solidFill>
                  <a:srgbClr val="008080"/>
                </a:solidFill>
              </a:rPr>
              <a:t>Juliette </a:t>
            </a:r>
            <a:r>
              <a:rPr lang="en-US" sz="2000" dirty="0" err="1" smtClean="0">
                <a:solidFill>
                  <a:srgbClr val="008080"/>
                </a:solidFill>
              </a:rPr>
              <a:t>Schuurmans</a:t>
            </a:r>
            <a:endParaRPr lang="en-US" sz="2000" dirty="0" smtClean="0">
              <a:solidFill>
                <a:srgbClr val="008080"/>
              </a:solidFill>
            </a:endParaRPr>
          </a:p>
          <a:p>
            <a:endParaRPr lang="en-US" sz="2000" dirty="0" smtClean="0">
              <a:solidFill>
                <a:srgbClr val="008080"/>
              </a:solidFill>
            </a:endParaRPr>
          </a:p>
          <a:p>
            <a:r>
              <a:rPr lang="en-US" sz="2000" dirty="0" err="1" smtClean="0">
                <a:solidFill>
                  <a:srgbClr val="008080"/>
                </a:solidFill>
              </a:rPr>
              <a:t>Dr</a:t>
            </a:r>
            <a:r>
              <a:rPr lang="en-US" sz="2000" dirty="0" smtClean="0">
                <a:solidFill>
                  <a:srgbClr val="008080"/>
                </a:solidFill>
              </a:rPr>
              <a:t> Sandi </a:t>
            </a:r>
            <a:r>
              <a:rPr lang="en-US" sz="2000" dirty="0" err="1" smtClean="0">
                <a:solidFill>
                  <a:srgbClr val="008080"/>
                </a:solidFill>
              </a:rPr>
              <a:t>Dheensa</a:t>
            </a:r>
            <a:r>
              <a:rPr lang="en-US" sz="2000" dirty="0" smtClean="0">
                <a:solidFill>
                  <a:srgbClr val="008080"/>
                </a:solidFill>
              </a:rPr>
              <a:t>		</a:t>
            </a:r>
            <a:r>
              <a:rPr lang="en-US" sz="2000" dirty="0" err="1">
                <a:solidFill>
                  <a:srgbClr val="008080"/>
                </a:solidFill>
              </a:rPr>
              <a:t>Dr</a:t>
            </a:r>
            <a:r>
              <a:rPr lang="en-US" sz="2000" dirty="0">
                <a:solidFill>
                  <a:srgbClr val="008080"/>
                </a:solidFill>
              </a:rPr>
              <a:t> Kathleen </a:t>
            </a:r>
            <a:r>
              <a:rPr lang="en-US" sz="2000" dirty="0" smtClean="0">
                <a:solidFill>
                  <a:srgbClr val="008080"/>
                </a:solidFill>
              </a:rPr>
              <a:t>Kendall</a:t>
            </a:r>
          </a:p>
          <a:p>
            <a:endParaRPr lang="en-US" sz="2000" dirty="0" smtClean="0">
              <a:solidFill>
                <a:srgbClr val="008080"/>
              </a:solidFill>
            </a:endParaRPr>
          </a:p>
          <a:p>
            <a:r>
              <a:rPr lang="en-US" sz="2000" dirty="0" err="1" smtClean="0">
                <a:solidFill>
                  <a:srgbClr val="008080"/>
                </a:solidFill>
              </a:rPr>
              <a:t>Dr</a:t>
            </a:r>
            <a:r>
              <a:rPr lang="en-US" sz="2000" dirty="0" smtClean="0">
                <a:solidFill>
                  <a:srgbClr val="008080"/>
                </a:solidFill>
              </a:rPr>
              <a:t> Gill Crawford			</a:t>
            </a:r>
            <a:r>
              <a:rPr lang="en-US" sz="2000" dirty="0" err="1" smtClean="0">
                <a:solidFill>
                  <a:srgbClr val="008080"/>
                </a:solidFill>
              </a:rPr>
              <a:t>Dr</a:t>
            </a:r>
            <a:r>
              <a:rPr lang="en-US" sz="2000" dirty="0" smtClean="0">
                <a:solidFill>
                  <a:srgbClr val="008080"/>
                </a:solidFill>
              </a:rPr>
              <a:t> </a:t>
            </a:r>
            <a:r>
              <a:rPr lang="en-US" sz="2000" dirty="0" err="1" smtClean="0">
                <a:solidFill>
                  <a:srgbClr val="008080"/>
                </a:solidFill>
              </a:rPr>
              <a:t>Mirjam</a:t>
            </a:r>
            <a:r>
              <a:rPr lang="en-US" sz="2000" dirty="0" smtClean="0">
                <a:solidFill>
                  <a:srgbClr val="008080"/>
                </a:solidFill>
              </a:rPr>
              <a:t> </a:t>
            </a:r>
            <a:r>
              <a:rPr lang="en-US" sz="2000" dirty="0" err="1" smtClean="0">
                <a:solidFill>
                  <a:srgbClr val="008080"/>
                </a:solidFill>
              </a:rPr>
              <a:t>Plantinga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  <a:endParaRPr lang="en-US" sz="2000" dirty="0" smtClean="0">
              <a:solidFill>
                <a:srgbClr val="008080"/>
              </a:solidFill>
            </a:endParaRPr>
          </a:p>
          <a:p>
            <a:endParaRPr lang="en-US" sz="2000" dirty="0" smtClean="0">
              <a:solidFill>
                <a:srgbClr val="008080"/>
              </a:solidFill>
            </a:endParaRPr>
          </a:p>
          <a:p>
            <a:r>
              <a:rPr lang="en-US" sz="2000" dirty="0" err="1" smtClean="0">
                <a:solidFill>
                  <a:srgbClr val="008080"/>
                </a:solidFill>
              </a:rPr>
              <a:t>Dr</a:t>
            </a:r>
            <a:r>
              <a:rPr lang="en-US" sz="2000" dirty="0" smtClean="0">
                <a:solidFill>
                  <a:srgbClr val="008080"/>
                </a:solidFill>
              </a:rPr>
              <a:t> </a:t>
            </a:r>
            <a:r>
              <a:rPr lang="en-US" sz="2000" dirty="0">
                <a:solidFill>
                  <a:srgbClr val="008080"/>
                </a:solidFill>
              </a:rPr>
              <a:t>Peta </a:t>
            </a:r>
            <a:r>
              <a:rPr lang="en-US" sz="2000" dirty="0" smtClean="0">
                <a:solidFill>
                  <a:srgbClr val="008080"/>
                </a:solidFill>
              </a:rPr>
              <a:t>Coulson-Smith		</a:t>
            </a:r>
            <a:r>
              <a:rPr lang="en-US" sz="2000" dirty="0">
                <a:solidFill>
                  <a:srgbClr val="008080"/>
                </a:solidFill>
              </a:rPr>
              <a:t>Julia el </a:t>
            </a:r>
            <a:r>
              <a:rPr lang="en-US" sz="2000" dirty="0" err="1">
                <a:solidFill>
                  <a:srgbClr val="008080"/>
                </a:solidFill>
              </a:rPr>
              <a:t>Mecky</a:t>
            </a:r>
            <a:endParaRPr lang="en-US" sz="2000" dirty="0">
              <a:solidFill>
                <a:srgbClr val="008080"/>
              </a:solidFill>
            </a:endParaRPr>
          </a:p>
          <a:p>
            <a:endParaRPr lang="en-US" sz="2000" dirty="0" smtClean="0">
              <a:solidFill>
                <a:srgbClr val="008080"/>
              </a:solidFill>
            </a:endParaRPr>
          </a:p>
          <a:p>
            <a:r>
              <a:rPr lang="en-US" sz="2000" b="1" dirty="0" err="1" smtClean="0">
                <a:solidFill>
                  <a:srgbClr val="008080"/>
                </a:solidFill>
              </a:rPr>
              <a:t>Wessex</a:t>
            </a:r>
            <a:r>
              <a:rPr lang="en-US" sz="2000" b="1" dirty="0" smtClean="0">
                <a:solidFill>
                  <a:srgbClr val="008080"/>
                </a:solidFill>
              </a:rPr>
              <a:t> Medical Research Innovation Fund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8" y="2942220"/>
            <a:ext cx="451768" cy="486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" r="-13484" b="12838"/>
          <a:stretch/>
        </p:blipFill>
        <p:spPr>
          <a:xfrm>
            <a:off x="108438" y="3590292"/>
            <a:ext cx="452702" cy="486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38" y="4797152"/>
            <a:ext cx="416606" cy="450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r="17398"/>
          <a:stretch/>
        </p:blipFill>
        <p:spPr>
          <a:xfrm>
            <a:off x="108438" y="4191808"/>
            <a:ext cx="389838" cy="461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11764" r="17647"/>
          <a:stretch/>
        </p:blipFill>
        <p:spPr>
          <a:xfrm>
            <a:off x="3779912" y="4800310"/>
            <a:ext cx="383158" cy="477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5513" r="11794"/>
          <a:stretch/>
        </p:blipFill>
        <p:spPr>
          <a:xfrm>
            <a:off x="108438" y="5456627"/>
            <a:ext cx="385237" cy="492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6227" y="3061160"/>
            <a:ext cx="442473" cy="477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t="5418" r="25481" b="18023"/>
          <a:stretch/>
        </p:blipFill>
        <p:spPr>
          <a:xfrm>
            <a:off x="3717381" y="3620728"/>
            <a:ext cx="444940" cy="4941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9912" y="5373216"/>
            <a:ext cx="383632" cy="38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9912" y="4221088"/>
            <a:ext cx="392828" cy="48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1729">
            <a:off x="976261" y="713419"/>
            <a:ext cx="7029878" cy="1013519"/>
          </a:xfrm>
        </p:spPr>
        <p:txBody>
          <a:bodyPr/>
          <a:lstStyle/>
          <a:p>
            <a:r>
              <a:rPr lang="en-US" b="1">
                <a:solidFill>
                  <a:srgbClr val="008080"/>
                </a:solidFill>
              </a:rPr>
              <a:t>Background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3568" y="1628800"/>
            <a:ext cx="7560840" cy="406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marL="457200" lvl="0" indent="-368300" algn="l" rtl="0" eaLnBrk="0" fontAlgn="base" hangingPunct="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>
                <a:solidFill>
                  <a:srgbClr val="006666"/>
                </a:solidFill>
                <a:latin typeface="+mn-lt"/>
                <a:ea typeface="+mn-ea"/>
                <a:cs typeface="+mn-cs"/>
              </a:defRPr>
            </a:lvl1pPr>
            <a:lvl2pPr marL="914400" lvl="1" indent="-368300" algn="l" rtl="0" eaLnBrk="0" fontAlgn="base" hangingPunct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>
                <a:solidFill>
                  <a:schemeClr val="tx1"/>
                </a:solidFill>
                <a:latin typeface="+mn-lt"/>
              </a:defRPr>
            </a:lvl2pPr>
            <a:lvl3pPr marL="1371600" lvl="2" indent="-368300" algn="l" rtl="0" eaLnBrk="0" fontAlgn="base" hangingPunct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>
                <a:solidFill>
                  <a:schemeClr val="tx1"/>
                </a:solidFill>
                <a:latin typeface="+mn-lt"/>
              </a:defRPr>
            </a:lvl3pPr>
            <a:lvl4pPr marL="1828800" lvl="3" indent="-368300" algn="l" rtl="0" eaLnBrk="0" fontAlgn="base" hangingPunct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>
                <a:solidFill>
                  <a:srgbClr val="008080"/>
                </a:solidFill>
                <a:latin typeface="+mn-lt"/>
              </a:defRPr>
            </a:lvl4pPr>
            <a:lvl5pPr marL="2286000" lvl="4" indent="-368300" algn="l" rtl="0" eaLnBrk="0" fontAlgn="base" hangingPunct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>
                <a:solidFill>
                  <a:srgbClr val="008080"/>
                </a:solidFill>
                <a:latin typeface="+mn-lt"/>
              </a:defRPr>
            </a:lvl5pPr>
            <a:lvl6pPr marL="2743200" lvl="5" indent="-368300" algn="l" rtl="0" fontAlgn="base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>
                <a:solidFill>
                  <a:srgbClr val="008080"/>
                </a:solidFill>
                <a:latin typeface="+mn-lt"/>
              </a:defRPr>
            </a:lvl6pPr>
            <a:lvl7pPr marL="3200400" lvl="6" indent="-368300" algn="l" rtl="0" fontAlgn="base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>
                <a:solidFill>
                  <a:srgbClr val="008080"/>
                </a:solidFill>
                <a:latin typeface="+mn-lt"/>
              </a:defRPr>
            </a:lvl7pPr>
            <a:lvl8pPr marL="3657600" lvl="7" indent="-368300" algn="l" rtl="0" fontAlgn="base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>
                <a:solidFill>
                  <a:srgbClr val="008080"/>
                </a:solidFill>
                <a:latin typeface="+mn-lt"/>
              </a:defRPr>
            </a:lvl8pPr>
            <a:lvl9pPr marL="4114800" lvl="8" indent="-368300" algn="l" rtl="0" fontAlgn="base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>
                <a:solidFill>
                  <a:srgbClr val="008080"/>
                </a:solidFill>
                <a:latin typeface="+mn-lt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sz="2400" kern="0" dirty="0" smtClean="0"/>
              <a:t>The result of an individual’s genomic test can clarify risks for close relatives</a:t>
            </a:r>
            <a:r>
              <a:rPr lang="en-GB" sz="2400" kern="0" baseline="30000" dirty="0" smtClean="0"/>
              <a:t>1</a:t>
            </a:r>
            <a:r>
              <a:rPr lang="en-GB" sz="2400" kern="0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en-GB" sz="2400" kern="0" dirty="0" smtClean="0"/>
              <a:t>However:</a:t>
            </a:r>
          </a:p>
          <a:p>
            <a:pPr>
              <a:buFontTx/>
              <a:buChar char="-"/>
            </a:pPr>
            <a:r>
              <a:rPr lang="en-GB" sz="2400" kern="0" dirty="0" smtClean="0"/>
              <a:t>patients do not always communicate their results to those to whom it is relevant</a:t>
            </a:r>
            <a:r>
              <a:rPr lang="en-GB" sz="2400" kern="0" baseline="30000" dirty="0" smtClean="0"/>
              <a:t>2-5</a:t>
            </a:r>
          </a:p>
          <a:p>
            <a:pPr>
              <a:buFontTx/>
              <a:buChar char="-"/>
            </a:pPr>
            <a:r>
              <a:rPr lang="en-GB" sz="2400" kern="0" dirty="0" smtClean="0"/>
              <a:t>the quality of information communicated may be poor</a:t>
            </a:r>
            <a:r>
              <a:rPr lang="en-GB" sz="2400" kern="0" baseline="30000" dirty="0" smtClean="0"/>
              <a:t>6</a:t>
            </a:r>
          </a:p>
          <a:p>
            <a:pPr>
              <a:buFontTx/>
              <a:buChar char="-"/>
            </a:pPr>
            <a:r>
              <a:rPr lang="en-GB" sz="2400" kern="0" dirty="0" smtClean="0"/>
              <a:t>patients want more information and help through online sources</a:t>
            </a:r>
            <a:r>
              <a:rPr lang="en-GB" sz="2400" kern="0" baseline="30000" dirty="0" smtClean="0"/>
              <a:t>7,8</a:t>
            </a:r>
            <a:endParaRPr lang="en-GB" sz="2400" kern="0" dirty="0" smtClean="0"/>
          </a:p>
          <a:p>
            <a:pPr>
              <a:buFontTx/>
              <a:buChar char="-"/>
            </a:pPr>
            <a:r>
              <a:rPr lang="en-GB" sz="2400" kern="0" dirty="0"/>
              <a:t>h</a:t>
            </a:r>
            <a:r>
              <a:rPr lang="en-GB" sz="2400" kern="0" dirty="0" smtClean="0"/>
              <a:t>ealthcare deals with individuals. Not well set up to manage relatives too.</a:t>
            </a:r>
          </a:p>
          <a:p>
            <a:endParaRPr lang="en-US" kern="0" dirty="0"/>
          </a:p>
        </p:txBody>
      </p:sp>
      <p:sp>
        <p:nvSpPr>
          <p:cNvPr id="11" name="Oval 10"/>
          <p:cNvSpPr/>
          <p:nvPr/>
        </p:nvSpPr>
        <p:spPr>
          <a:xfrm>
            <a:off x="467544" y="2492896"/>
            <a:ext cx="8101408" cy="3672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5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790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6666"/>
                </a:solidFill>
                <a:latin typeface="Calibri"/>
              </a:rPr>
              <a:t>Online behaviour change intervention</a:t>
            </a:r>
            <a:endParaRPr lang="en-US" sz="4800" b="1" dirty="0">
              <a:solidFill>
                <a:srgbClr val="00808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361154"/>
              </p:ext>
            </p:extLst>
          </p:nvPr>
        </p:nvGraphicFramePr>
        <p:xfrm>
          <a:off x="468313" y="15573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372200" y="4797152"/>
            <a:ext cx="2160240" cy="128614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88436" y="3177245"/>
            <a:ext cx="2160240" cy="12861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88436" y="1557338"/>
            <a:ext cx="2160240" cy="12861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502993" y="4792694"/>
            <a:ext cx="2160240" cy="12861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525879" y="3177245"/>
            <a:ext cx="2160240" cy="12861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506540" y="1552880"/>
            <a:ext cx="2160240" cy="12861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11560" y="4801610"/>
            <a:ext cx="2160240" cy="12861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36762" y="3185971"/>
            <a:ext cx="2160240" cy="12861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24644" y="1574790"/>
            <a:ext cx="2160240" cy="12861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033" y="692695"/>
            <a:ext cx="2858704" cy="9068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Why inform at risk relatives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139037" y="692696"/>
            <a:ext cx="2858704" cy="9068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to inform at risk relatives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709683" y="1768843"/>
            <a:ext cx="2858704" cy="41648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Quality of </a:t>
            </a:r>
            <a:r>
              <a:rPr lang="en-US" dirty="0" smtClean="0"/>
              <a:t>relationship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36251" y="2351953"/>
            <a:ext cx="2858704" cy="63839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the health information ‘gate keeper’</a:t>
            </a:r>
          </a:p>
        </p:txBody>
      </p:sp>
      <p:sp>
        <p:nvSpPr>
          <p:cNvPr id="8" name="Rectangle 7"/>
          <p:cNvSpPr/>
          <p:nvPr/>
        </p:nvSpPr>
        <p:spPr>
          <a:xfrm>
            <a:off x="163246" y="2354665"/>
            <a:ext cx="2858704" cy="63568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Protect relative from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36250" y="3163122"/>
            <a:ext cx="2858705" cy="3031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Finding the ‘right time’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3246" y="3165082"/>
            <a:ext cx="2858704" cy="2880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12041" y="692696"/>
            <a:ext cx="2858704" cy="9068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 correct relatives get the </a:t>
            </a:r>
            <a:r>
              <a:rPr lang="en-US" b="1" dirty="0"/>
              <a:t>correct </a:t>
            </a:r>
            <a:r>
              <a:rPr lang="en-US" b="1" dirty="0" smtClean="0"/>
              <a:t>information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112040" y="1781652"/>
            <a:ext cx="2858705" cy="54245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all information is conveyed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37042" y="2506249"/>
            <a:ext cx="2858705" cy="8507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Proband is uncertain what information to communicate to whom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3245" y="4137655"/>
            <a:ext cx="2858705" cy="6049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Encouragement and support from HPs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3245" y="4913070"/>
            <a:ext cx="2858705" cy="5456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Proband has a positive test result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3245" y="3623561"/>
            <a:ext cx="2858705" cy="34364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proband feels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0343" y="5629168"/>
            <a:ext cx="2858705" cy="5340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Proband wishes to avoid anticipated regret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38157" y="3630309"/>
            <a:ext cx="2858704" cy="3378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Quality of </a:t>
            </a:r>
            <a:r>
              <a:rPr lang="en-US" dirty="0" smtClean="0"/>
              <a:t>relationship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-108520" y="71988"/>
            <a:ext cx="8229600" cy="60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b="1" kern="0" dirty="0" smtClean="0">
                <a:solidFill>
                  <a:srgbClr val="C00000"/>
                </a:solidFill>
                <a:latin typeface="Calibri"/>
              </a:rPr>
              <a:t>Barriers</a:t>
            </a:r>
            <a:r>
              <a:rPr lang="en-US" sz="2800" b="1" kern="0" dirty="0" smtClean="0">
                <a:solidFill>
                  <a:srgbClr val="006666"/>
                </a:solidFill>
                <a:latin typeface="Calibri"/>
              </a:rPr>
              <a:t> &amp; </a:t>
            </a:r>
            <a:r>
              <a:rPr lang="en-US" sz="2800" b="1" kern="0" dirty="0" smtClean="0">
                <a:solidFill>
                  <a:srgbClr val="00B050"/>
                </a:solidFill>
                <a:latin typeface="Calibri"/>
              </a:rPr>
              <a:t>Facilitators</a:t>
            </a:r>
            <a:r>
              <a:rPr lang="en-US" sz="2800" b="1" kern="0" dirty="0" smtClean="0">
                <a:solidFill>
                  <a:srgbClr val="006666"/>
                </a:solidFill>
                <a:latin typeface="Calibri"/>
              </a:rPr>
              <a:t> to Communication</a:t>
            </a:r>
            <a:endParaRPr lang="en-US" sz="4000" b="1" kern="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1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683568" y="692696"/>
            <a:ext cx="7776863" cy="5760640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45" y="2420888"/>
            <a:ext cx="7093308" cy="2741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45" y="1230080"/>
            <a:ext cx="1872208" cy="115588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26764" y="1129611"/>
            <a:ext cx="410445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b="1" kern="0" smtClean="0">
                <a:solidFill>
                  <a:srgbClr val="006666"/>
                </a:solidFill>
                <a:latin typeface="Calibri"/>
              </a:rPr>
              <a:t>University of California, San Francisco</a:t>
            </a:r>
            <a:endParaRPr lang="en-US" sz="4000" b="1" kern="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 rot="161729">
            <a:off x="976261" y="1279845"/>
            <a:ext cx="7029878" cy="760139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What do participants think of </a:t>
            </a:r>
            <a:r>
              <a:rPr lang="en-US" sz="3200" b="1" dirty="0" err="1">
                <a:solidFill>
                  <a:srgbClr val="008080"/>
                </a:solidFill>
              </a:rPr>
              <a:t>Kintalk</a:t>
            </a:r>
            <a:r>
              <a:rPr lang="en-US" sz="3200" b="1" dirty="0">
                <a:solidFill>
                  <a:srgbClr val="008080"/>
                </a:solidFill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2273384"/>
            <a:ext cx="741682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80"/>
                </a:solidFill>
              </a:rPr>
              <a:t>Feedback</a:t>
            </a:r>
            <a:endParaRPr lang="en-US" sz="2800" b="1" dirty="0">
              <a:solidFill>
                <a:srgbClr val="008080"/>
              </a:solidFill>
            </a:endParaRPr>
          </a:p>
          <a:p>
            <a:r>
              <a:rPr lang="en-US" sz="2800" dirty="0">
                <a:solidFill>
                  <a:srgbClr val="008080"/>
                </a:solidFill>
              </a:rPr>
              <a:t>– </a:t>
            </a:r>
            <a:r>
              <a:rPr lang="en-US" sz="2800" dirty="0" smtClean="0">
                <a:solidFill>
                  <a:srgbClr val="008080"/>
                </a:solidFill>
              </a:rPr>
              <a:t>would </a:t>
            </a:r>
            <a:r>
              <a:rPr lang="en-US" sz="2800" dirty="0">
                <a:solidFill>
                  <a:srgbClr val="008080"/>
                </a:solidFill>
              </a:rPr>
              <a:t>want to have a conversation first (cold, robotic, out of the blue)</a:t>
            </a:r>
          </a:p>
          <a:p>
            <a:r>
              <a:rPr lang="en-US" sz="2800" dirty="0">
                <a:solidFill>
                  <a:srgbClr val="008080"/>
                </a:solidFill>
              </a:rPr>
              <a:t>– wouldn’t use (use own email)</a:t>
            </a:r>
          </a:p>
          <a:p>
            <a:r>
              <a:rPr lang="en-US" sz="2800" dirty="0">
                <a:solidFill>
                  <a:srgbClr val="008080"/>
                </a:solidFill>
              </a:rPr>
              <a:t>– if received a </a:t>
            </a:r>
            <a:r>
              <a:rPr lang="en-US" sz="2800" dirty="0" err="1">
                <a:solidFill>
                  <a:srgbClr val="008080"/>
                </a:solidFill>
              </a:rPr>
              <a:t>kintalk</a:t>
            </a:r>
            <a:r>
              <a:rPr lang="en-US" sz="2800" dirty="0">
                <a:solidFill>
                  <a:srgbClr val="008080"/>
                </a:solidFill>
              </a:rPr>
              <a:t> invite from a </a:t>
            </a:r>
            <a:r>
              <a:rPr lang="en-US" sz="2800" dirty="0" smtClean="0">
                <a:solidFill>
                  <a:srgbClr val="008080"/>
                </a:solidFill>
              </a:rPr>
              <a:t>relative, they </a:t>
            </a:r>
            <a:r>
              <a:rPr lang="en-US" sz="2800" dirty="0">
                <a:solidFill>
                  <a:srgbClr val="008080"/>
                </a:solidFill>
              </a:rPr>
              <a:t>would be grateful, but </a:t>
            </a:r>
            <a:r>
              <a:rPr lang="en-US" sz="2800" dirty="0" smtClean="0">
                <a:solidFill>
                  <a:srgbClr val="008080"/>
                </a:solidFill>
              </a:rPr>
              <a:t>would prefer </a:t>
            </a:r>
            <a:r>
              <a:rPr lang="en-US" sz="2800" dirty="0">
                <a:solidFill>
                  <a:srgbClr val="008080"/>
                </a:solidFill>
              </a:rPr>
              <a:t>a </a:t>
            </a:r>
            <a:r>
              <a:rPr lang="en-US" sz="2800" dirty="0" smtClean="0">
                <a:solidFill>
                  <a:srgbClr val="008080"/>
                </a:solidFill>
              </a:rPr>
              <a:t>conversation.</a:t>
            </a:r>
            <a:endParaRPr lang="en-US" sz="2800" dirty="0">
              <a:solidFill>
                <a:srgbClr val="00808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9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 rot="161729">
            <a:off x="976261" y="929584"/>
            <a:ext cx="7029878" cy="760139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008080"/>
                </a:solidFill>
              </a:rPr>
              <a:t>Building </a:t>
            </a:r>
            <a:r>
              <a:rPr lang="en-US" b="1" dirty="0" err="1">
                <a:solidFill>
                  <a:srgbClr val="008080"/>
                </a:solidFill>
              </a:rPr>
              <a:t>myKinMatters</a:t>
            </a:r>
            <a:endParaRPr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26636" y="1268760"/>
            <a:ext cx="731777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marL="457200" lvl="0" indent="-368300" algn="l" rtl="0" eaLnBrk="0" fontAlgn="base" hangingPunct="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>
                <a:solidFill>
                  <a:srgbClr val="006666"/>
                </a:solidFill>
                <a:latin typeface="+mn-lt"/>
                <a:ea typeface="+mn-ea"/>
                <a:cs typeface="+mn-cs"/>
              </a:defRPr>
            </a:lvl1pPr>
            <a:lvl2pPr marL="914400" lvl="1" indent="-368300" algn="l" rtl="0" eaLnBrk="0" fontAlgn="base" hangingPunct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>
                <a:solidFill>
                  <a:schemeClr val="tx1"/>
                </a:solidFill>
                <a:latin typeface="+mn-lt"/>
              </a:defRPr>
            </a:lvl2pPr>
            <a:lvl3pPr marL="1371600" lvl="2" indent="-368300" algn="l" rtl="0" eaLnBrk="0" fontAlgn="base" hangingPunct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>
                <a:solidFill>
                  <a:schemeClr val="tx1"/>
                </a:solidFill>
                <a:latin typeface="+mn-lt"/>
              </a:defRPr>
            </a:lvl3pPr>
            <a:lvl4pPr marL="1828800" lvl="3" indent="-368300" algn="l" rtl="0" eaLnBrk="0" fontAlgn="base" hangingPunct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>
                <a:solidFill>
                  <a:srgbClr val="008080"/>
                </a:solidFill>
                <a:latin typeface="+mn-lt"/>
              </a:defRPr>
            </a:lvl4pPr>
            <a:lvl5pPr marL="2286000" lvl="4" indent="-368300" algn="l" rtl="0" eaLnBrk="0" fontAlgn="base" hangingPunct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>
                <a:solidFill>
                  <a:srgbClr val="008080"/>
                </a:solidFill>
                <a:latin typeface="+mn-lt"/>
              </a:defRPr>
            </a:lvl5pPr>
            <a:lvl6pPr marL="2743200" lvl="5" indent="-368300" algn="l" rtl="0" fontAlgn="base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>
                <a:solidFill>
                  <a:srgbClr val="008080"/>
                </a:solidFill>
                <a:latin typeface="+mn-lt"/>
              </a:defRPr>
            </a:lvl6pPr>
            <a:lvl7pPr marL="3200400" lvl="6" indent="-368300" algn="l" rtl="0" fontAlgn="base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>
                <a:solidFill>
                  <a:srgbClr val="008080"/>
                </a:solidFill>
                <a:latin typeface="+mn-lt"/>
              </a:defRPr>
            </a:lvl7pPr>
            <a:lvl8pPr marL="3657600" lvl="7" indent="-368300" algn="l" rtl="0" fontAlgn="base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>
                <a:solidFill>
                  <a:srgbClr val="008080"/>
                </a:solidFill>
                <a:latin typeface="+mn-lt"/>
              </a:defRPr>
            </a:lvl8pPr>
            <a:lvl9pPr marL="4114800" lvl="8" indent="-368300" algn="l" rtl="0" fontAlgn="base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>
                <a:solidFill>
                  <a:srgbClr val="008080"/>
                </a:solidFill>
                <a:latin typeface="+mn-lt"/>
              </a:defRPr>
            </a:lvl9pPr>
          </a:lstStyle>
          <a:p>
            <a:endParaRPr lang="en-GB" kern="0" dirty="0" smtClean="0"/>
          </a:p>
          <a:p>
            <a:pPr>
              <a:buFont typeface="Arial" charset="0"/>
              <a:buChar char="•"/>
            </a:pPr>
            <a:r>
              <a:rPr lang="is-IS" sz="3600" kern="0" dirty="0" smtClean="0">
                <a:solidFill>
                  <a:srgbClr val="008080"/>
                </a:solidFill>
              </a:rPr>
              <a:t>What we wanted</a:t>
            </a:r>
          </a:p>
          <a:p>
            <a:pPr marL="571500" indent="-571500">
              <a:buFontTx/>
              <a:buChar char="-"/>
            </a:pPr>
            <a:r>
              <a:rPr lang="is-IS" sz="3600" kern="0" dirty="0" smtClean="0">
                <a:solidFill>
                  <a:srgbClr val="008080"/>
                </a:solidFill>
              </a:rPr>
              <a:t>Family tree/pedigree</a:t>
            </a:r>
          </a:p>
          <a:p>
            <a:pPr marL="571500" indent="-571500">
              <a:buFontTx/>
              <a:buChar char="-"/>
            </a:pPr>
            <a:r>
              <a:rPr lang="is-IS" sz="3600" kern="0" dirty="0" smtClean="0">
                <a:solidFill>
                  <a:srgbClr val="008080"/>
                </a:solidFill>
              </a:rPr>
              <a:t>Share function</a:t>
            </a:r>
          </a:p>
          <a:p>
            <a:pPr marL="571500" indent="-571500">
              <a:buFontTx/>
              <a:buChar char="-"/>
            </a:pPr>
            <a:r>
              <a:rPr lang="is-IS" sz="3600" kern="0" dirty="0" smtClean="0">
                <a:solidFill>
                  <a:srgbClr val="008080"/>
                </a:solidFill>
              </a:rPr>
              <a:t>Section for tips on communicating with relatives</a:t>
            </a:r>
          </a:p>
          <a:p>
            <a:pPr marL="571500" indent="-571500">
              <a:buFontTx/>
              <a:buChar char="-"/>
            </a:pPr>
            <a:r>
              <a:rPr lang="is-IS" sz="3600" kern="0" dirty="0" smtClean="0">
                <a:solidFill>
                  <a:srgbClr val="008080"/>
                </a:solidFill>
              </a:rPr>
              <a:t>Embeded into MyMedical Record</a:t>
            </a:r>
          </a:p>
          <a:p>
            <a:pPr marL="571500" indent="-571500">
              <a:buFontTx/>
              <a:buChar char="-"/>
            </a:pPr>
            <a:endParaRPr lang="en-US" sz="3600" kern="0" dirty="0" smtClean="0">
              <a:solidFill>
                <a:srgbClr val="008080"/>
              </a:solidFill>
            </a:endParaRPr>
          </a:p>
          <a:p>
            <a:endParaRPr lang="en-GB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755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899592" y="1916832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ts val="2800"/>
              </a:lnSpc>
              <a:spcAft>
                <a:spcPct val="0"/>
              </a:spcAft>
              <a:buFont typeface="Times" pitchFamily="18" charset="0"/>
              <a:buChar char="•"/>
            </a:pPr>
            <a:endParaRPr lang="en-US" altLang="en-US" dirty="0">
              <a:solidFill>
                <a:srgbClr val="2D3F4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7"/>
            <a:ext cx="6583505" cy="41764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24128" y="2492896"/>
            <a:ext cx="1728192" cy="122413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239"/>
          <p:cNvSpPr/>
          <p:nvPr/>
        </p:nvSpPr>
        <p:spPr>
          <a:xfrm>
            <a:off x="1043608" y="692695"/>
            <a:ext cx="7272808" cy="5760641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23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LUIDIAENABLED" val="False"/>
  <p:tag name="TASKPANEKEY" val="62e4987a-ed1c-4f4e-aa52-7a68a141e978"/>
  <p:tag name="TPFULLVERSION" val="4.3.2.1178"/>
  <p:tag name="INCLUDESESSION" val="True"/>
  <p:tag name="EXPANDSHOWBAR" val="Tru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9687</TotalTime>
  <Words>841</Words>
  <Application>Microsoft Macintosh PowerPoint</Application>
  <PresentationFormat>On-screen Show (4:3)</PresentationFormat>
  <Paragraphs>128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American Typewriter</vt:lpstr>
      <vt:lpstr>Calibri</vt:lpstr>
      <vt:lpstr>Georgia</vt:lpstr>
      <vt:lpstr>ＭＳ Ｐゴシック</vt:lpstr>
      <vt:lpstr>Palatino Linotype</vt:lpstr>
      <vt:lpstr>Times</vt:lpstr>
      <vt:lpstr>Arial</vt:lpstr>
      <vt:lpstr>Default Design</vt:lpstr>
      <vt:lpstr>PowerPoint Presentation</vt:lpstr>
      <vt:lpstr>PowerPoint Presentation</vt:lpstr>
      <vt:lpstr>Background</vt:lpstr>
      <vt:lpstr>Online behaviour change intervention</vt:lpstr>
      <vt:lpstr>PowerPoint Presentation</vt:lpstr>
      <vt:lpstr>PowerPoint Presentation</vt:lpstr>
      <vt:lpstr>What do participants think of Kintalk?</vt:lpstr>
      <vt:lpstr>Building myKinMatters</vt:lpstr>
      <vt:lpstr>PowerPoint Presentation</vt:lpstr>
      <vt:lpstr>Case Study  </vt:lpstr>
      <vt:lpstr>PowerPoint Presentation</vt:lpstr>
      <vt:lpstr>PowerPoint Presentation</vt:lpstr>
      <vt:lpstr>Case Study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  </vt:lpstr>
      <vt:lpstr>PowerPoint Presentation</vt:lpstr>
      <vt:lpstr>PowerPoint Presentation</vt:lpstr>
      <vt:lpstr>Summary</vt:lpstr>
      <vt:lpstr>References </vt:lpstr>
      <vt:lpstr>Acknowledgements </vt:lpstr>
    </vt:vector>
  </TitlesOfParts>
  <Company>University of Southampton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annekel</dc:creator>
  <cp:lastModifiedBy>Lisa Ballard</cp:lastModifiedBy>
  <cp:revision>294</cp:revision>
  <cp:lastPrinted>2013-06-26T10:24:12Z</cp:lastPrinted>
  <dcterms:created xsi:type="dcterms:W3CDTF">2011-11-16T21:38:29Z</dcterms:created>
  <dcterms:modified xsi:type="dcterms:W3CDTF">2018-07-06T10:52:58Z</dcterms:modified>
</cp:coreProperties>
</file>