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388388" cy="30238700"/>
  <p:notesSz cx="6797675" cy="9926638"/>
  <p:defaultTextStyle>
    <a:defPPr>
      <a:defRPr lang="en-US"/>
    </a:defPPr>
    <a:lvl1pPr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474788" indent="-101758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949575" indent="-2035175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4424363" indent="-3052763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5899150" indent="-4070350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4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84"/>
    <a:srgbClr val="006876"/>
    <a:srgbClr val="007181"/>
    <a:srgbClr val="67A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31C1A-CA0F-4634-8B3C-25871C9A262D}" v="258" dt="2022-09-30T17:22:26.685"/>
    <p1510:client id="{555FB91C-D66E-47AA-BEDD-9AA2DC378B0F}" v="7" dt="2022-09-30T17:19:58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1710" y="96"/>
      </p:cViewPr>
      <p:guideLst>
        <p:guide orient="horz" pos="9524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9393599"/>
            <a:ext cx="18180130" cy="6481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17135263"/>
            <a:ext cx="14971872" cy="77276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5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0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2D88-F545-470D-B8E8-53D733E399D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EE6B-39DF-4EF4-96B2-1E9C75503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0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7390-6D5B-444D-A0DA-F1309D65C800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AA00-A1A4-481B-B606-3728D13FF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8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71142" y="5340773"/>
            <a:ext cx="11254898" cy="11375910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739" y="5340773"/>
            <a:ext cx="33411930" cy="11375910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8EE7-9EB7-42DE-9550-88013B13BF4E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C38B-BA4F-4446-86DC-629822C5B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00A2-9227-4793-972B-E6D7B2F2CF5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D5BA-936F-4058-97AE-066839204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9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19431167"/>
            <a:ext cx="18180130" cy="6005742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12816454"/>
            <a:ext cx="18180130" cy="6614713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01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03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05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0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50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011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513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014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6092-D1AD-49E5-AE35-1E374A3C5CA6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43B7-0E2F-4890-A431-8BE187ED1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740" y="31113667"/>
            <a:ext cx="22331556" cy="8798621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0769" y="31113667"/>
            <a:ext cx="22335271" cy="8798621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D581-4D5E-4E9E-9E38-C1A2F5D88F6E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9A36-5681-468B-8C48-669EABCA0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0950"/>
            <a:ext cx="19249549" cy="503978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6768711"/>
            <a:ext cx="9450252" cy="282087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019" indent="0">
              <a:buNone/>
              <a:defRPr sz="6500" b="1"/>
            </a:lvl2pPr>
            <a:lvl3pPr marL="2950037" indent="0">
              <a:buNone/>
              <a:defRPr sz="5800" b="1"/>
            </a:lvl3pPr>
            <a:lvl4pPr marL="4425056" indent="0">
              <a:buNone/>
              <a:defRPr sz="5200" b="1"/>
            </a:lvl4pPr>
            <a:lvl5pPr marL="5900075" indent="0">
              <a:buNone/>
              <a:defRPr sz="5200" b="1"/>
            </a:lvl5pPr>
            <a:lvl6pPr marL="7375093" indent="0">
              <a:buNone/>
              <a:defRPr sz="5200" b="1"/>
            </a:lvl6pPr>
            <a:lvl7pPr marL="8850112" indent="0">
              <a:buNone/>
              <a:defRPr sz="5200" b="1"/>
            </a:lvl7pPr>
            <a:lvl8pPr marL="10325130" indent="0">
              <a:buNone/>
              <a:defRPr sz="5200" b="1"/>
            </a:lvl8pPr>
            <a:lvl9pPr marL="11800149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9589588"/>
            <a:ext cx="9450252" cy="17422253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6768711"/>
            <a:ext cx="9453965" cy="282087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019" indent="0">
              <a:buNone/>
              <a:defRPr sz="6500" b="1"/>
            </a:lvl2pPr>
            <a:lvl3pPr marL="2950037" indent="0">
              <a:buNone/>
              <a:defRPr sz="5800" b="1"/>
            </a:lvl3pPr>
            <a:lvl4pPr marL="4425056" indent="0">
              <a:buNone/>
              <a:defRPr sz="5200" b="1"/>
            </a:lvl4pPr>
            <a:lvl5pPr marL="5900075" indent="0">
              <a:buNone/>
              <a:defRPr sz="5200" b="1"/>
            </a:lvl5pPr>
            <a:lvl6pPr marL="7375093" indent="0">
              <a:buNone/>
              <a:defRPr sz="5200" b="1"/>
            </a:lvl6pPr>
            <a:lvl7pPr marL="8850112" indent="0">
              <a:buNone/>
              <a:defRPr sz="5200" b="1"/>
            </a:lvl7pPr>
            <a:lvl8pPr marL="10325130" indent="0">
              <a:buNone/>
              <a:defRPr sz="5200" b="1"/>
            </a:lvl8pPr>
            <a:lvl9pPr marL="11800149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9589588"/>
            <a:ext cx="9453965" cy="17422253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C8B9-3908-44B0-9071-90806B73920F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5DF7-08D6-41DD-AE9C-A9D5F5A52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3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6006-1625-40A4-9F69-7119A0C058D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D0DD-45B3-48B9-A42C-5A0F09DE2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5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F836-6625-4321-AAD0-EC6A9FE1B6A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C443-30F8-4667-B780-58FCC28E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1203948"/>
            <a:ext cx="7036632" cy="512378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1203950"/>
            <a:ext cx="11956703" cy="25807893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6327730"/>
            <a:ext cx="7036632" cy="20684113"/>
          </a:xfrm>
        </p:spPr>
        <p:txBody>
          <a:bodyPr/>
          <a:lstStyle>
            <a:lvl1pPr marL="0" indent="0">
              <a:buNone/>
              <a:defRPr sz="4500"/>
            </a:lvl1pPr>
            <a:lvl2pPr marL="1475019" indent="0">
              <a:buNone/>
              <a:defRPr sz="3900"/>
            </a:lvl2pPr>
            <a:lvl3pPr marL="2950037" indent="0">
              <a:buNone/>
              <a:defRPr sz="3200"/>
            </a:lvl3pPr>
            <a:lvl4pPr marL="4425056" indent="0">
              <a:buNone/>
              <a:defRPr sz="2900"/>
            </a:lvl4pPr>
            <a:lvl5pPr marL="5900075" indent="0">
              <a:buNone/>
              <a:defRPr sz="2900"/>
            </a:lvl5pPr>
            <a:lvl6pPr marL="7375093" indent="0">
              <a:buNone/>
              <a:defRPr sz="2900"/>
            </a:lvl6pPr>
            <a:lvl7pPr marL="8850112" indent="0">
              <a:buNone/>
              <a:defRPr sz="2900"/>
            </a:lvl7pPr>
            <a:lvl8pPr marL="10325130" indent="0">
              <a:buNone/>
              <a:defRPr sz="2900"/>
            </a:lvl8pPr>
            <a:lvl9pPr marL="11800149" indent="0">
              <a:buNone/>
              <a:defRPr sz="2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67BE-AC0E-4875-A2E8-237E00FC2DF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DFB5-E2D5-4E65-9D4D-98C6D9F81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21167090"/>
            <a:ext cx="12833033" cy="249889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2701884"/>
            <a:ext cx="12833033" cy="18143220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5019" indent="0">
              <a:buNone/>
              <a:defRPr sz="9000"/>
            </a:lvl2pPr>
            <a:lvl3pPr marL="2950037" indent="0">
              <a:buNone/>
              <a:defRPr sz="7700"/>
            </a:lvl3pPr>
            <a:lvl4pPr marL="4425056" indent="0">
              <a:buNone/>
              <a:defRPr sz="6500"/>
            </a:lvl4pPr>
            <a:lvl5pPr marL="5900075" indent="0">
              <a:buNone/>
              <a:defRPr sz="6500"/>
            </a:lvl5pPr>
            <a:lvl6pPr marL="7375093" indent="0">
              <a:buNone/>
              <a:defRPr sz="6500"/>
            </a:lvl6pPr>
            <a:lvl7pPr marL="8850112" indent="0">
              <a:buNone/>
              <a:defRPr sz="6500"/>
            </a:lvl7pPr>
            <a:lvl8pPr marL="10325130" indent="0">
              <a:buNone/>
              <a:defRPr sz="6500"/>
            </a:lvl8pPr>
            <a:lvl9pPr marL="11800149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23665985"/>
            <a:ext cx="12833033" cy="3548845"/>
          </a:xfrm>
        </p:spPr>
        <p:txBody>
          <a:bodyPr/>
          <a:lstStyle>
            <a:lvl1pPr marL="0" indent="0">
              <a:buNone/>
              <a:defRPr sz="4500"/>
            </a:lvl1pPr>
            <a:lvl2pPr marL="1475019" indent="0">
              <a:buNone/>
              <a:defRPr sz="3900"/>
            </a:lvl2pPr>
            <a:lvl3pPr marL="2950037" indent="0">
              <a:buNone/>
              <a:defRPr sz="3200"/>
            </a:lvl3pPr>
            <a:lvl4pPr marL="4425056" indent="0">
              <a:buNone/>
              <a:defRPr sz="2900"/>
            </a:lvl4pPr>
            <a:lvl5pPr marL="5900075" indent="0">
              <a:buNone/>
              <a:defRPr sz="2900"/>
            </a:lvl5pPr>
            <a:lvl6pPr marL="7375093" indent="0">
              <a:buNone/>
              <a:defRPr sz="2900"/>
            </a:lvl6pPr>
            <a:lvl7pPr marL="8850112" indent="0">
              <a:buNone/>
              <a:defRPr sz="2900"/>
            </a:lvl7pPr>
            <a:lvl8pPr marL="10325130" indent="0">
              <a:buNone/>
              <a:defRPr sz="2900"/>
            </a:lvl8pPr>
            <a:lvl9pPr marL="11800149" indent="0">
              <a:buNone/>
              <a:defRPr sz="2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A276-1BF3-40F7-A49A-A37E182D94D3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197C-6099-4983-8242-5449D6758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9975" y="1211263"/>
            <a:ext cx="192484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004" tIns="147502" rIns="295004" bIns="1475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7056438"/>
            <a:ext cx="19248438" cy="199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004" tIns="147502" rIns="295004" bIns="147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975" y="28027313"/>
            <a:ext cx="4989513" cy="1609725"/>
          </a:xfrm>
          <a:prstGeom prst="rect">
            <a:avLst/>
          </a:prstGeom>
        </p:spPr>
        <p:txBody>
          <a:bodyPr vert="horz" wrap="square" lIns="295004" tIns="147502" rIns="295004" bIns="147502" numCol="1" anchor="ctr" anchorCtr="0" compatLnSpc="1">
            <a:prstTxWarp prst="textNoShape">
              <a:avLst/>
            </a:prstTxWarp>
          </a:bodyPr>
          <a:lstStyle>
            <a:lvl1pPr>
              <a:defRPr sz="39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3B8D9D-C8AA-49A5-9E2F-1ABB429F857D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263" y="28027313"/>
            <a:ext cx="6773862" cy="1609725"/>
          </a:xfrm>
          <a:prstGeom prst="rect">
            <a:avLst/>
          </a:prstGeom>
        </p:spPr>
        <p:txBody>
          <a:bodyPr vert="horz" wrap="square" lIns="295004" tIns="147502" rIns="295004" bIns="147502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8900" y="28027313"/>
            <a:ext cx="4989513" cy="1609725"/>
          </a:xfrm>
          <a:prstGeom prst="rect">
            <a:avLst/>
          </a:prstGeom>
        </p:spPr>
        <p:txBody>
          <a:bodyPr vert="horz" wrap="square" lIns="295004" tIns="147502" rIns="295004" bIns="147502" numCol="1" anchor="ctr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2011AA-4AFD-4C05-A0B7-1139751ED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788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474788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1474788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1474788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1474788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4900" indent="-110490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395538" indent="-92075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3686175" indent="-73660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162550" indent="-73660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6637338" indent="-73660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8112603" indent="-737509" algn="l" defTabSz="1475019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7621" indent="-737509" algn="l" defTabSz="1475019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2640" indent="-737509" algn="l" defTabSz="1475019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7658" indent="-737509" algn="l" defTabSz="1475019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019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037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056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0075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5093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0112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5130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0149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ample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"/>
          <a:stretch>
            <a:fillRect/>
          </a:stretch>
        </p:blipFill>
        <p:spPr bwMode="auto">
          <a:xfrm>
            <a:off x="-38100" y="-441919"/>
            <a:ext cx="21434425" cy="45985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-80260" y="3938395"/>
            <a:ext cx="21468648" cy="2205732"/>
          </a:xfrm>
          <a:prstGeom prst="rect">
            <a:avLst/>
          </a:prstGeom>
          <a:solidFill>
            <a:srgbClr val="005C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GB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Constable, Ruihua Hou*</a:t>
            </a:r>
            <a:endParaRPr lang="en-GB" sz="4000" b="1" baseline="30000">
              <a:solidFill>
                <a:srgbClr val="FFFFFF"/>
              </a:solidFill>
              <a:latin typeface="Adobe Caslon Pro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en-US" sz="4400" b="1" baseline="30000">
              <a:solidFill>
                <a:srgbClr val="FFFFFF"/>
              </a:solidFill>
              <a:latin typeface="Adobe Caslon Pro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baseline="30000">
                <a:solidFill>
                  <a:srgbClr val="FFFFFF"/>
                </a:solidFill>
                <a:latin typeface="Adobe Caslon Pro" pitchFamily="18" charset="0"/>
              </a:rPr>
              <a:t>Faculty of Medicine, University of Southampton    </a:t>
            </a:r>
            <a:r>
              <a:rPr lang="en-GB" altLang="en-US" sz="4400" b="1" i="1" baseline="30000">
                <a:solidFill>
                  <a:srgbClr val="FFFFFF"/>
                </a:solidFill>
                <a:latin typeface="Adobe Caslon Pro" pitchFamily="18" charset="0"/>
              </a:rPr>
              <a:t>*Correspondence:  Prof. Ruihua Hou   Email:  r.hou@soton.ac.uk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4000" b="1" baseline="30000">
                <a:solidFill>
                  <a:srgbClr val="FFFFFF"/>
                </a:solidFill>
                <a:latin typeface="Adobe Caslon Pro" pitchFamily="18" charset="0"/>
              </a:rPr>
              <a:t>   </a:t>
            </a: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-88197" y="2310607"/>
            <a:ext cx="21518745" cy="1769715"/>
          </a:xfrm>
          <a:prstGeom prst="rect">
            <a:avLst/>
          </a:prstGeom>
          <a:solidFill>
            <a:srgbClr val="005C84"/>
          </a:solidFill>
          <a:ln w="9525">
            <a:solidFill>
              <a:srgbClr val="005C8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900" b="1">
              <a:solidFill>
                <a:schemeClr val="bg1"/>
              </a:solidFill>
              <a:latin typeface="Adobe Caslon Pro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chemeClr val="bg1"/>
                </a:solidFill>
                <a:latin typeface="Adobe Caslon Pro" pitchFamily="18" charset="0"/>
              </a:rPr>
              <a:t>Inflammatory Markers associated with Obsessive-Compulsive Disorder: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chemeClr val="bg1"/>
                </a:solidFill>
                <a:latin typeface="Adobe Caslon Pro" pitchFamily="18" charset="0"/>
              </a:rPr>
              <a:t>A Systematic Review and Meta-Analysis</a:t>
            </a:r>
            <a:endParaRPr lang="en-GB" altLang="en-US" sz="5000" b="1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170331" y="6275075"/>
            <a:ext cx="21016443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5C84"/>
                </a:solidFill>
                <a:latin typeface="Georgia" pitchFamily="18" charset="0"/>
              </a:rPr>
              <a:t>Introduction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Adobe Caslon Pro" pitchFamily="18" charset="0"/>
              </a:rPr>
              <a:t>Obsessive-compulsive disorder (OCD) is a prevalent, long-lasting mental health disorder; consists of either obsessive thoughts, compulsive </a:t>
            </a:r>
            <a:r>
              <a:rPr lang="en-US" altLang="en-US" sz="3200" b="1" err="1">
                <a:latin typeface="Adobe Caslon Pro" pitchFamily="18" charset="0"/>
              </a:rPr>
              <a:t>behaviours</a:t>
            </a:r>
            <a:r>
              <a:rPr lang="en-US" altLang="en-US" sz="3200" b="1">
                <a:latin typeface="Adobe Caslon Pro" pitchFamily="18" charset="0"/>
              </a:rPr>
              <a:t>, or both. With 1-3% of the UK population currently having OCD, the impact of this condition is profound. The severity of OCD symptoms varies amongst individuals, ranging from minor distress to severe debilitating disability. The </a:t>
            </a:r>
            <a:r>
              <a:rPr lang="en-US" altLang="en-US" sz="3200" b="1" err="1">
                <a:latin typeface="Adobe Caslon Pro" pitchFamily="18" charset="0"/>
              </a:rPr>
              <a:t>aetiology</a:t>
            </a:r>
            <a:r>
              <a:rPr lang="en-US" altLang="en-US" sz="3200" b="1">
                <a:latin typeface="Adobe Caslon Pro" pitchFamily="18" charset="0"/>
              </a:rPr>
              <a:t> of OCD is complex, multifaceted and is not entirely understood. A growing number of studies have examined the link between inflammatory markers and the pathophysiology of obsessive-compulsive disorder (OCD). However, findings vary widely across studies and this association has yet to be fully identified. There are a few systematic reviews have been conducted previously, however, no meta-analysis has been conducted so far. </a:t>
            </a:r>
            <a:endParaRPr lang="en-US" altLang="en-US" sz="3200" b="1">
              <a:solidFill>
                <a:srgbClr val="7F7F7F"/>
              </a:solidFill>
              <a:latin typeface="Adobe Caslon Pro" pitchFamily="18" charset="0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234246" y="11215794"/>
            <a:ext cx="5397226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1400" b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r>
              <a:rPr lang="en-GB" altLang="en-US" sz="4400" b="1">
                <a:solidFill>
                  <a:srgbClr val="005C84"/>
                </a:solidFill>
                <a:latin typeface="Georgia" pitchFamily="18" charset="0"/>
              </a:rPr>
              <a:t>	Aims    </a:t>
            </a:r>
            <a:r>
              <a:rPr lang="en-GB" altLang="en-US" sz="4000">
                <a:solidFill>
                  <a:srgbClr val="005C84"/>
                </a:solidFill>
                <a:latin typeface="Georgia" pitchFamily="18" charset="0"/>
              </a:rPr>
              <a:t> </a:t>
            </a:r>
          </a:p>
          <a:p>
            <a:pPr eaLnBrk="1" hangingPunct="1">
              <a:defRPr/>
            </a:pPr>
            <a:r>
              <a:rPr lang="en-GB" altLang="en-US" sz="2400" b="1">
                <a:latin typeface="Adobe Caslon Pro"/>
              </a:rPr>
              <a:t>This review aims to systematically evaluate evidence from studies examining peripheral inflammatory markers in adult participants with OCD compared to controls. Peripheral inflammatory markers examined included CRP, TNF</a:t>
            </a:r>
            <a:r>
              <a:rPr lang="el-GR" altLang="en-US" sz="2400" b="1">
                <a:latin typeface="Georgia" pitchFamily="18" charset="0"/>
              </a:rPr>
              <a:t>α, </a:t>
            </a:r>
            <a:r>
              <a:rPr lang="en-GB" altLang="en-US" sz="2400" b="1">
                <a:latin typeface="Adobe Caslon Pro"/>
              </a:rPr>
              <a:t>IFN</a:t>
            </a:r>
            <a:r>
              <a:rPr lang="el-GR" altLang="en-US" sz="2400" b="1">
                <a:latin typeface="Georgia" pitchFamily="18" charset="0"/>
              </a:rPr>
              <a:t>γ, </a:t>
            </a:r>
            <a:r>
              <a:rPr lang="en-GB" altLang="en-US" sz="2400" b="1">
                <a:latin typeface="Adobe Caslon Pro"/>
              </a:rPr>
              <a:t>IL1, IL4, IL6, and IL10.</a:t>
            </a:r>
            <a:endParaRPr lang="en-GB" altLang="en-US" sz="3200" b="1">
              <a:latin typeface="Adobe Caslon Pro"/>
            </a:endParaRPr>
          </a:p>
        </p:txBody>
      </p:sp>
      <p:sp>
        <p:nvSpPr>
          <p:cNvPr id="2056" name="TextBox 2"/>
          <p:cNvSpPr txBox="1">
            <a:spLocks noChangeArrowheads="1"/>
          </p:cNvSpPr>
          <p:nvPr/>
        </p:nvSpPr>
        <p:spPr bwMode="auto">
          <a:xfrm>
            <a:off x="13750377" y="27900571"/>
            <a:ext cx="92294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5400" b="1">
                <a:solidFill>
                  <a:srgbClr val="005C84"/>
                </a:solidFill>
                <a:latin typeface="Georgia" pitchFamily="18" charset="0"/>
              </a:rPr>
              <a:t> </a:t>
            </a:r>
            <a:endParaRPr lang="en-GB" altLang="en-US" sz="1100" b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1000" b="1">
              <a:solidFill>
                <a:srgbClr val="005C84"/>
              </a:solidFill>
              <a:latin typeface="Adobe Caslon Pro"/>
            </a:endParaRPr>
          </a:p>
          <a:p>
            <a:pPr eaLnBrk="1" hangingPunct="1">
              <a:defRPr/>
            </a:pPr>
            <a:r>
              <a:rPr lang="en-US" altLang="en-US" sz="2400" b="1">
                <a:latin typeface="Adobe Garamond Pro Bold" pitchFamily="18" charset="0"/>
              </a:rPr>
              <a:t>The authors declare no conflict of interest</a:t>
            </a:r>
            <a:endParaRPr lang="en-GB" altLang="en-US" sz="2400" b="1" i="1"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32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32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32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32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32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32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3200" b="1" i="1">
              <a:solidFill>
                <a:srgbClr val="005C84"/>
              </a:solidFill>
              <a:latin typeface="Georgia" pitchFamily="18" charset="0"/>
            </a:endParaRP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7582284" y="11410931"/>
            <a:ext cx="34794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005C84"/>
                </a:solidFill>
                <a:latin typeface="Georgia" pitchFamily="18" charset="0"/>
              </a:rPr>
              <a:t>Results</a:t>
            </a:r>
            <a:endParaRPr lang="en-GB" altLang="en-US" sz="4400">
              <a:solidFill>
                <a:srgbClr val="7F7F7F"/>
              </a:solidFill>
              <a:latin typeface="Georgia" pitchFamily="18" charset="0"/>
            </a:endParaRP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13210237" y="10862367"/>
            <a:ext cx="7566914" cy="177971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en-US" sz="1600" b="1">
              <a:latin typeface="Adobe Caslon Pro" pitchFamily="18" charset="0"/>
            </a:endParaRPr>
          </a:p>
          <a:p>
            <a:pPr eaLnBrk="1" hangingPunct="1">
              <a:buClr>
                <a:srgbClr val="C00000"/>
              </a:buClr>
              <a:defRPr/>
            </a:pPr>
            <a:r>
              <a:rPr lang="en-GB" altLang="en-US" sz="4400" b="1">
                <a:solidFill>
                  <a:srgbClr val="00687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US" sz="4400" b="1">
                <a:solidFill>
                  <a:srgbClr val="005C8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Conclusions</a:t>
            </a:r>
          </a:p>
          <a:p>
            <a:pPr eaLnBrk="1" hangingPunct="1">
              <a:buClr>
                <a:srgbClr val="C00000"/>
              </a:buClr>
              <a:defRPr/>
            </a:pPr>
            <a:endParaRPr lang="en-GB" altLang="en-US" sz="1000" b="1">
              <a:solidFill>
                <a:schemeClr val="tx2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>
                <a:latin typeface="Adobe Caslon Pro" pitchFamily="18" charset="0"/>
              </a:rPr>
              <a:t>This is an up-to-date systematic review examining peripheral inflammatory markers in OCD. </a:t>
            </a: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>
                <a:latin typeface="Adobe Caslon Pro" pitchFamily="18" charset="0"/>
              </a:rPr>
              <a:t>Our study is also the most recent meta-analysis conducted on this topic. </a:t>
            </a: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>
                <a:latin typeface="Adobe Caslon Pro" pitchFamily="18" charset="0"/>
              </a:rPr>
              <a:t>Two inflammatory markers were identified to have significant associations with OCD, including:</a:t>
            </a:r>
          </a:p>
          <a:p>
            <a:pPr marL="1200150" lvl="1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>
                <a:latin typeface="Adobe Caslon Pro" pitchFamily="18" charset="0"/>
              </a:rPr>
              <a:t>IL6</a:t>
            </a:r>
          </a:p>
          <a:p>
            <a:pPr marL="1200150" lvl="1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>
                <a:latin typeface="Adobe Caslon Pro" pitchFamily="18" charset="0"/>
              </a:rPr>
              <a:t>TNFα </a:t>
            </a: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>
                <a:latin typeface="Adobe Caslon Pro" pitchFamily="18" charset="0"/>
              </a:rPr>
              <a:t>However, the study was limited due to high heterogeneity across studies. </a:t>
            </a: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>
                <a:latin typeface="Adobe Caslon Pro" pitchFamily="18" charset="0"/>
              </a:rPr>
              <a:t>Our review highlights the need for larger sample size and </a:t>
            </a:r>
            <a:r>
              <a:rPr lang="en-US" altLang="en-US" sz="3200" b="1" err="1">
                <a:latin typeface="Adobe Caslon Pro" pitchFamily="18" charset="0"/>
              </a:rPr>
              <a:t>standardised</a:t>
            </a:r>
            <a:r>
              <a:rPr lang="en-US" altLang="en-US" sz="3200" b="1">
                <a:latin typeface="Adobe Caslon Pro" pitchFamily="18" charset="0"/>
              </a:rPr>
              <a:t> sample processing in further research.</a:t>
            </a: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en-US" sz="1050" b="1">
              <a:latin typeface="Adobe Caslon Pro" pitchFamily="18" charset="0"/>
            </a:endParaRPr>
          </a:p>
          <a:p>
            <a:pPr eaLnBrk="1" hangingPunct="1">
              <a:buClr>
                <a:srgbClr val="C00000"/>
              </a:buClr>
              <a:defRPr/>
            </a:pPr>
            <a:endParaRPr lang="en-GB" altLang="en-US" sz="2800" b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buClr>
                <a:srgbClr val="C00000"/>
              </a:buClr>
              <a:defRPr/>
            </a:pPr>
            <a:endParaRPr lang="en-GB" altLang="en-US" sz="2800" b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buClr>
                <a:srgbClr val="C00000"/>
              </a:buClr>
              <a:defRPr/>
            </a:pPr>
            <a:r>
              <a:rPr lang="en-GB" altLang="en-US" sz="4000" b="1">
                <a:solidFill>
                  <a:schemeClr val="tx2"/>
                </a:solidFill>
                <a:latin typeface="Georgia" panose="02040502050405020303" pitchFamily="18" charset="0"/>
              </a:rPr>
              <a:t>        Future translation</a:t>
            </a:r>
          </a:p>
          <a:p>
            <a:pPr eaLnBrk="1" hangingPunct="1">
              <a:buClr>
                <a:srgbClr val="C00000"/>
              </a:buClr>
              <a:defRPr/>
            </a:pPr>
            <a:endParaRPr lang="en-GB" altLang="en-US" sz="4000" b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buClr>
                <a:srgbClr val="C00000"/>
              </a:buClr>
              <a:defRPr/>
            </a:pPr>
            <a:endParaRPr lang="en-GB" altLang="en-US" sz="1000" b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buClr>
                <a:srgbClr val="C00000"/>
              </a:buClr>
              <a:defRPr/>
            </a:pPr>
            <a:endParaRPr lang="en-GB" altLang="en-US" sz="1000" b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en-US" sz="3200" b="1">
              <a:latin typeface="Adobe Caslon Pro" pitchFamily="18" charset="0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en-US" sz="3200" b="1">
              <a:latin typeface="Adobe Caslon Pro" pitchFamily="18" charset="0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en-US" sz="3200" b="1">
              <a:latin typeface="Adobe Caslon Pro" pitchFamily="18" charset="0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en-US" sz="3200" b="1">
              <a:latin typeface="Adobe Caslon Pro" pitchFamily="18" charset="0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en-US" sz="3200" b="1">
              <a:latin typeface="Adobe Caslon Pro" pitchFamily="18" charset="0"/>
            </a:endParaRPr>
          </a:p>
          <a:p>
            <a:pPr eaLnBrk="1" hangingPunct="1">
              <a:buClr>
                <a:srgbClr val="C00000"/>
              </a:buClr>
              <a:defRPr/>
            </a:pPr>
            <a:endParaRPr lang="en-GB" altLang="en-US" sz="1400" b="1">
              <a:latin typeface="Adobe Caslon Pro" pitchFamily="18" charset="0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en-US" sz="2800" b="1">
              <a:latin typeface="Adobe Caslon Pro" pitchFamily="18" charset="0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800" b="1">
                <a:latin typeface="Adobe Caslon Pro" pitchFamily="18" charset="0"/>
              </a:rPr>
              <a:t>Understanding of cytokines may elucidate a unique inflammatory signature for diagnosis and treatment response</a:t>
            </a: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800" b="1">
                <a:latin typeface="Adobe Caslon Pro" pitchFamily="18" charset="0"/>
              </a:rPr>
              <a:t>Mechanistic knowledge will guide our search for new pharmacological targets.</a:t>
            </a:r>
          </a:p>
          <a:p>
            <a:pPr eaLnBrk="1" hangingPunct="1">
              <a:buClr>
                <a:srgbClr val="C00000"/>
              </a:buClr>
              <a:defRPr/>
            </a:pPr>
            <a:endParaRPr lang="en-GB" altLang="en-US" sz="2800" b="1">
              <a:latin typeface="Adobe Caslon Pro" pitchFamily="18" charset="0"/>
            </a:endParaRPr>
          </a:p>
        </p:txBody>
      </p:sp>
      <p:pic>
        <p:nvPicPr>
          <p:cNvPr id="2060" name="Picture 17" descr="university_southampton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99" y="33339"/>
            <a:ext cx="6137275" cy="133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-3877" y="29992479"/>
            <a:ext cx="21434425" cy="246221"/>
          </a:xfrm>
          <a:prstGeom prst="rect">
            <a:avLst/>
          </a:prstGeom>
          <a:solidFill>
            <a:srgbClr val="005C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/>
          </a:p>
        </p:txBody>
      </p:sp>
      <p:pic>
        <p:nvPicPr>
          <p:cNvPr id="206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6" y="-259556"/>
            <a:ext cx="2655987" cy="211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225040" y="21004130"/>
            <a:ext cx="619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Lucida Sans" panose="020B0602040502020204" pitchFamily="34" charset="0"/>
              </a:rPr>
              <a:t>Figure 2. IL6 </a:t>
            </a:r>
            <a:r>
              <a:rPr lang="en-US" sz="1400" b="1" err="1">
                <a:latin typeface="Lucida Sans" panose="020B0602040502020204" pitchFamily="34" charset="0"/>
              </a:rPr>
              <a:t>Standardised</a:t>
            </a:r>
            <a:r>
              <a:rPr lang="en-US" sz="1400" b="1">
                <a:latin typeface="Lucida Sans" panose="020B0602040502020204" pitchFamily="34" charset="0"/>
              </a:rPr>
              <a:t> Mean Difference Forest Plot</a:t>
            </a:r>
            <a:endParaRPr lang="en-GB" sz="1400" b="1">
              <a:latin typeface="Lucida Sans" panose="020B06020405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954" y="23225326"/>
            <a:ext cx="296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>
                <a:latin typeface="Lucida Sans" panose="020B0602040502020204" pitchFamily="34" charset="0"/>
              </a:rPr>
              <a:t>Figure 1 Prisma Flow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2033" y="22311284"/>
            <a:ext cx="7416885" cy="2547881"/>
          </a:xfrm>
          <a:prstGeom prst="rect">
            <a:avLst/>
          </a:prstGeom>
        </p:spPr>
      </p:pic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C358BDC7-6277-4239-B957-3DFB30E75C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" y="19457161"/>
            <a:ext cx="5746750" cy="3597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9F0ECCE-65DC-4A1C-9E1D-C31FBB36F3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46" y="21494883"/>
            <a:ext cx="5788070" cy="3760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D75BEEF-3F4D-42FF-B63D-917DD8EB46AF}"/>
              </a:ext>
            </a:extLst>
          </p:cNvPr>
          <p:cNvSpPr txBox="1"/>
          <p:nvPr/>
        </p:nvSpPr>
        <p:spPr>
          <a:xfrm>
            <a:off x="6232373" y="25295752"/>
            <a:ext cx="619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Lucida Sans" panose="020B0602040502020204" pitchFamily="34" charset="0"/>
              </a:rPr>
              <a:t>Figure 3. TNFα </a:t>
            </a:r>
            <a:r>
              <a:rPr lang="en-US" sz="1400" b="1" err="1">
                <a:latin typeface="Lucida Sans" panose="020B0602040502020204" pitchFamily="34" charset="0"/>
              </a:rPr>
              <a:t>Standardised</a:t>
            </a:r>
            <a:r>
              <a:rPr lang="en-US" sz="1400" b="1">
                <a:latin typeface="Lucida Sans" panose="020B0602040502020204" pitchFamily="34" charset="0"/>
              </a:rPr>
              <a:t> Mean Difference Forest Plot</a:t>
            </a:r>
            <a:endParaRPr lang="en-GB" sz="1400" b="1">
              <a:latin typeface="Lucida Sans" panose="020B0602040502020204" pitchFamily="34" charset="0"/>
            </a:endParaRPr>
          </a:p>
        </p:txBody>
      </p:sp>
      <p:pic>
        <p:nvPicPr>
          <p:cNvPr id="40" name="Picture 39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4FF40344-1782-4678-A31D-36B4D34EDD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84" y="25886866"/>
            <a:ext cx="5802132" cy="3639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146C84-D0D8-4463-9700-32725A8546E5}"/>
              </a:ext>
            </a:extLst>
          </p:cNvPr>
          <p:cNvSpPr txBox="1"/>
          <p:nvPr/>
        </p:nvSpPr>
        <p:spPr>
          <a:xfrm>
            <a:off x="6159439" y="29559479"/>
            <a:ext cx="619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Lucida Sans" panose="020B0602040502020204" pitchFamily="34" charset="0"/>
              </a:rPr>
              <a:t>Figure 4. CRP </a:t>
            </a:r>
            <a:r>
              <a:rPr lang="en-US" sz="1400" b="1" err="1">
                <a:latin typeface="Lucida Sans" panose="020B0602040502020204" pitchFamily="34" charset="0"/>
              </a:rPr>
              <a:t>Standardised</a:t>
            </a:r>
            <a:r>
              <a:rPr lang="en-US" sz="1400" b="1">
                <a:latin typeface="Lucida Sans" panose="020B0602040502020204" pitchFamily="34" charset="0"/>
              </a:rPr>
              <a:t> Mean Difference Forest Plot</a:t>
            </a:r>
            <a:endParaRPr lang="en-GB" sz="1400" b="1">
              <a:latin typeface="Lucida Sans" panose="020B06020405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056855-8052-4030-821D-E58A0685E60A}"/>
              </a:ext>
            </a:extLst>
          </p:cNvPr>
          <p:cNvSpPr txBox="1"/>
          <p:nvPr/>
        </p:nvSpPr>
        <p:spPr>
          <a:xfrm>
            <a:off x="100729" y="29564910"/>
            <a:ext cx="649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Lucida Sans" panose="020B0602040502020204" pitchFamily="34" charset="0"/>
              </a:rPr>
              <a:t>Table 1. Study Characteristics and Findings</a:t>
            </a:r>
            <a:endParaRPr lang="en-GB" sz="1400" b="1">
              <a:solidFill>
                <a:schemeClr val="tx2"/>
              </a:solidFill>
              <a:latin typeface="Lucida Sans" panose="020B0602040502020204" pitchFamily="34" charset="0"/>
            </a:endParaRPr>
          </a:p>
        </p:txBody>
      </p:sp>
      <p:pic>
        <p:nvPicPr>
          <p:cNvPr id="48" name="Picture 47" descr="Table&#10;&#10;Description automatically generated">
            <a:extLst>
              <a:ext uri="{FF2B5EF4-FFF2-40B4-BE49-F238E27FC236}">
                <a16:creationId xmlns:a16="http://schemas.microsoft.com/office/drawing/2014/main" id="{215B268F-D6B5-483A-BDF8-328C713863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1" y="23812871"/>
            <a:ext cx="5776421" cy="5673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104B01E-60F5-49F4-B59B-C83AF9C85841}"/>
              </a:ext>
            </a:extLst>
          </p:cNvPr>
          <p:cNvSpPr txBox="1"/>
          <p:nvPr/>
        </p:nvSpPr>
        <p:spPr>
          <a:xfrm>
            <a:off x="5914355" y="12363348"/>
            <a:ext cx="6390511" cy="383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latin typeface="Adobe Caslon Pro"/>
                <a:ea typeface="DengXia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GB" sz="2400" b="1">
                <a:effectLst/>
                <a:latin typeface="Adobe Caslon Pro"/>
                <a:ea typeface="DengXian" panose="02010600030101010101" pitchFamily="2" charset="-122"/>
                <a:cs typeface="Times New Roman" panose="02020603050405020304" pitchFamily="18" charset="0"/>
              </a:rPr>
              <a:t>o significant difference for overall inflammatory marker assessments.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effectLst/>
                <a:latin typeface="Adobe Caslon Pro"/>
                <a:ea typeface="DengXian" panose="02010600030101010101" pitchFamily="2" charset="-122"/>
                <a:cs typeface="Times New Roman" panose="02020603050405020304" pitchFamily="18" charset="0"/>
              </a:rPr>
              <a:t>However, sub-analyses found significant increase in plasma IL6 examining (Effect size (ES): 0.60, 95% confidence intervals (CI): 0.38, 0.83) and TNFα (ES: 0.70, CI: 0.37, 1.04)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latin typeface="Adobe Caslon Pro"/>
                <a:ea typeface="DengXia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GB" sz="2400" b="1">
                <a:effectLst/>
                <a:latin typeface="Adobe Caslon Pro"/>
                <a:ea typeface="DengXian" panose="02010600030101010101" pitchFamily="2" charset="-122"/>
                <a:cs typeface="Times New Roman" panose="02020603050405020304" pitchFamily="18" charset="0"/>
              </a:rPr>
              <a:t>o significant differences in terms of measures of CRP, </a:t>
            </a:r>
            <a:r>
              <a:rPr lang="en-GB" sz="2400" b="1" err="1">
                <a:effectLst/>
                <a:latin typeface="Adobe Caslon Pro"/>
                <a:ea typeface="DengXian" panose="02010600030101010101" pitchFamily="2" charset="-122"/>
                <a:cs typeface="Times New Roman" panose="02020603050405020304" pitchFamily="18" charset="0"/>
              </a:rPr>
              <a:t>IFNγ</a:t>
            </a:r>
            <a:r>
              <a:rPr lang="en-GB" sz="2400" b="1">
                <a:effectLst/>
                <a:latin typeface="Adobe Caslon Pro"/>
                <a:ea typeface="DengXian" panose="02010600030101010101" pitchFamily="2" charset="-122"/>
                <a:cs typeface="Times New Roman" panose="02020603050405020304" pitchFamily="18" charset="0"/>
              </a:rPr>
              <a:t>, IL1, IL4, or IL10</a:t>
            </a:r>
          </a:p>
        </p:txBody>
      </p:sp>
      <p:pic>
        <p:nvPicPr>
          <p:cNvPr id="53" name="Picture 5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C92BCFAE-FCFA-48E9-AFDC-7A52F11850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87" y="16343866"/>
            <a:ext cx="5746750" cy="4587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TextBox 2">
            <a:extLst>
              <a:ext uri="{FF2B5EF4-FFF2-40B4-BE49-F238E27FC236}">
                <a16:creationId xmlns:a16="http://schemas.microsoft.com/office/drawing/2014/main" id="{EF7CA067-FC2F-44DB-B0E6-77A0B41DE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34" y="15382980"/>
            <a:ext cx="5776421" cy="82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4400" b="1">
                <a:solidFill>
                  <a:srgbClr val="005C84"/>
                </a:solidFill>
                <a:latin typeface="Georgia" pitchFamily="18" charset="0"/>
              </a:rPr>
              <a:t>          Methods</a:t>
            </a:r>
          </a:p>
          <a:p>
            <a:pPr eaLnBrk="1" hangingPunct="1">
              <a:defRPr/>
            </a:pPr>
            <a:endParaRPr lang="en-GB" altLang="en-US" sz="1000" b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800" b="1">
              <a:solidFill>
                <a:srgbClr val="005C84"/>
              </a:solidFill>
              <a:latin typeface="Adobe Caslon Pro"/>
            </a:endParaRPr>
          </a:p>
          <a:p>
            <a:pPr eaLnBrk="1" hangingPunct="1">
              <a:defRPr/>
            </a:pPr>
            <a:r>
              <a:rPr lang="en-GB" sz="2400" b="1">
                <a:solidFill>
                  <a:srgbClr val="0E101A"/>
                </a:solidFill>
                <a:effectLst/>
                <a:latin typeface="Adobe Caslon Pro"/>
                <a:ea typeface="Times New Roman" panose="02020603050405020304" pitchFamily="18" charset="0"/>
              </a:rPr>
              <a:t>This systematic review includes 19 studies incorporating 1,225 participants. The meta-analysis includes 12 studies incorporating 796 participants. Studies identified by the search strategy underwent two screening stages, detailed in the methods, before a final list of included studies was obtained. </a:t>
            </a:r>
            <a:endParaRPr lang="en-GB" altLang="en-US" sz="6000" b="1">
              <a:solidFill>
                <a:srgbClr val="005C84"/>
              </a:solidFill>
              <a:latin typeface="Adobe Caslon Pro"/>
            </a:endParaRPr>
          </a:p>
          <a:p>
            <a:pPr eaLnBrk="1" hangingPunct="1">
              <a:defRPr/>
            </a:pPr>
            <a:endParaRPr lang="en-GB" altLang="en-US" sz="4800" b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9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n-GB" altLang="en-US" sz="2400" b="1" i="1">
              <a:solidFill>
                <a:srgbClr val="005C84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Caslon Pro</vt:lpstr>
      <vt:lpstr>Adobe Garamond Pro Bold</vt:lpstr>
      <vt:lpstr>Arial</vt:lpstr>
      <vt:lpstr>Calibri</vt:lpstr>
      <vt:lpstr>Georgia</vt:lpstr>
      <vt:lpstr>Lucida Sans</vt:lpstr>
      <vt:lpstr>Times New Roman</vt:lpstr>
      <vt:lpstr>Wingdings</vt:lpstr>
      <vt:lpstr>Office Theme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 Cantwell</dc:creator>
  <cp:lastModifiedBy>Mary Houston</cp:lastModifiedBy>
  <cp:revision>2</cp:revision>
  <cp:lastPrinted>2017-07-13T10:44:27Z</cp:lastPrinted>
  <dcterms:created xsi:type="dcterms:W3CDTF">2011-06-16T17:28:24Z</dcterms:created>
  <dcterms:modified xsi:type="dcterms:W3CDTF">2022-12-07T10:29:01Z</dcterms:modified>
</cp:coreProperties>
</file>