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EEA"/>
    <a:srgbClr val="89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7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4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19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30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79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2FE1-6E83-4E9A-B887-D0FBE0B045A3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roup 310"/>
          <p:cNvGrpSpPr/>
          <p:nvPr/>
        </p:nvGrpSpPr>
        <p:grpSpPr>
          <a:xfrm>
            <a:off x="68047" y="127591"/>
            <a:ext cx="11940905" cy="6667261"/>
            <a:chOff x="68047" y="46641"/>
            <a:chExt cx="11940905" cy="6748211"/>
          </a:xfrm>
        </p:grpSpPr>
        <p:sp>
          <p:nvSpPr>
            <p:cNvPr id="5" name="Chord 4"/>
            <p:cNvSpPr/>
            <p:nvPr/>
          </p:nvSpPr>
          <p:spPr>
            <a:xfrm rot="10800000">
              <a:off x="548640" y="929640"/>
              <a:ext cx="975360" cy="2560320"/>
            </a:xfrm>
            <a:prstGeom prst="chord">
              <a:avLst>
                <a:gd name="adj1" fmla="val 5459424"/>
                <a:gd name="adj2" fmla="val 1620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Chord 5"/>
            <p:cNvSpPr/>
            <p:nvPr/>
          </p:nvSpPr>
          <p:spPr>
            <a:xfrm rot="10800000">
              <a:off x="4053840" y="929640"/>
              <a:ext cx="975360" cy="2560320"/>
            </a:xfrm>
            <a:prstGeom prst="chord">
              <a:avLst>
                <a:gd name="adj1" fmla="val 5459424"/>
                <a:gd name="adj2" fmla="val 1620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Chord 6"/>
            <p:cNvSpPr/>
            <p:nvPr/>
          </p:nvSpPr>
          <p:spPr>
            <a:xfrm rot="10800000">
              <a:off x="8061960" y="929640"/>
              <a:ext cx="975360" cy="2560320"/>
            </a:xfrm>
            <a:prstGeom prst="chord">
              <a:avLst>
                <a:gd name="adj1" fmla="val 5459424"/>
                <a:gd name="adj2" fmla="val 1620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500267" y="1180996"/>
              <a:ext cx="752431" cy="868680"/>
              <a:chOff x="2326049" y="1097280"/>
              <a:chExt cx="752431" cy="86868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-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1327799">
              <a:off x="1572752" y="1997637"/>
              <a:ext cx="752431" cy="868680"/>
              <a:chOff x="2326049" y="1097280"/>
              <a:chExt cx="752431" cy="868680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-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1480602">
              <a:off x="1366316" y="2821454"/>
              <a:ext cx="752431" cy="868680"/>
              <a:chOff x="2326049" y="1097280"/>
              <a:chExt cx="752431" cy="868680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-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6" name="Oval 45"/>
            <p:cNvSpPr/>
            <p:nvPr/>
          </p:nvSpPr>
          <p:spPr>
            <a:xfrm>
              <a:off x="1508716" y="721663"/>
              <a:ext cx="259080" cy="28956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7" name="Oval 46"/>
            <p:cNvSpPr/>
            <p:nvPr/>
          </p:nvSpPr>
          <p:spPr>
            <a:xfrm>
              <a:off x="1493476" y="43210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1732000" y="57688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1737316" y="86644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1493476" y="101122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1265230" y="86644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1259205" y="576883"/>
              <a:ext cx="274320" cy="289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1207126" y="1552139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54" name="Oval 53"/>
            <p:cNvSpPr/>
            <p:nvPr/>
          </p:nvSpPr>
          <p:spPr>
            <a:xfrm>
              <a:off x="1094612" y="1132075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56" name="Oval 55"/>
            <p:cNvSpPr/>
            <p:nvPr/>
          </p:nvSpPr>
          <p:spPr>
            <a:xfrm>
              <a:off x="1243911" y="2261009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187458" y="2740470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58" name="Arc 57"/>
            <p:cNvSpPr/>
            <p:nvPr/>
          </p:nvSpPr>
          <p:spPr>
            <a:xfrm>
              <a:off x="401395" y="473831"/>
              <a:ext cx="1530096" cy="3448001"/>
            </a:xfrm>
            <a:prstGeom prst="arc">
              <a:avLst>
                <a:gd name="adj1" fmla="val 16091212"/>
                <a:gd name="adj2" fmla="val 5525760"/>
              </a:avLst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1187458" y="3442620"/>
              <a:ext cx="244755" cy="342996"/>
            </a:xfrm>
            <a:prstGeom prst="straightConnector1">
              <a:avLst/>
            </a:prstGeom>
            <a:ln w="15875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1066957" y="3539938"/>
              <a:ext cx="306494" cy="3738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>
                  <a:solidFill>
                    <a:srgbClr val="7030A0"/>
                  </a:solidFill>
                </a:rPr>
                <a:t>d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1493476" y="4654736"/>
              <a:ext cx="0" cy="189239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1501598" y="6216050"/>
              <a:ext cx="1975249" cy="2366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 rot="16200000">
              <a:off x="675038" y="5401463"/>
              <a:ext cx="1247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Potential </a:t>
              </a:r>
              <a:r>
                <a:rPr lang="az-Cyrl-AZ" i="1" dirty="0" smtClean="0"/>
                <a:t>ѱ</a:t>
              </a:r>
              <a:endParaRPr lang="en-GB" i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39644" y="6396670"/>
              <a:ext cx="2227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Distance from surface</a:t>
              </a:r>
              <a:endParaRPr lang="en-GB" dirty="0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486875" y="4962304"/>
              <a:ext cx="472947" cy="124765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939489" y="6209954"/>
              <a:ext cx="999295" cy="17926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923264" y="2290225"/>
              <a:ext cx="43558" cy="3919729"/>
            </a:xfrm>
            <a:prstGeom prst="line">
              <a:avLst/>
            </a:prstGeom>
            <a:ln w="190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1591861" y="5216797"/>
              <a:ext cx="306494" cy="3738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>
                  <a:solidFill>
                    <a:srgbClr val="7030A0"/>
                  </a:solidFill>
                </a:rPr>
                <a:t>d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V="1">
              <a:off x="1480178" y="5538776"/>
              <a:ext cx="492884" cy="8436"/>
            </a:xfrm>
            <a:prstGeom prst="straightConnector1">
              <a:avLst/>
            </a:prstGeom>
            <a:ln w="15875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3248265" y="1510495"/>
              <a:ext cx="752431" cy="868680"/>
              <a:chOff x="2326049" y="1097280"/>
              <a:chExt cx="752431" cy="868680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2595997" y="2367517"/>
              <a:ext cx="752431" cy="868680"/>
              <a:chOff x="2326049" y="1097280"/>
              <a:chExt cx="752431" cy="868680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3368092" y="3256978"/>
              <a:ext cx="752431" cy="868680"/>
              <a:chOff x="2326049" y="1097280"/>
              <a:chExt cx="752431" cy="868680"/>
            </a:xfrm>
          </p:grpSpPr>
          <p:sp>
            <p:nvSpPr>
              <p:cNvPr id="101" name="Oval 100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2450568" y="434322"/>
              <a:ext cx="752431" cy="868680"/>
              <a:chOff x="2326049" y="1097280"/>
              <a:chExt cx="752431" cy="868680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+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2349693" y="3372880"/>
              <a:ext cx="99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Bulk solution</a:t>
              </a:r>
              <a:endParaRPr lang="en-GB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163820" y="404161"/>
              <a:ext cx="1487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Hydrated ions</a:t>
              </a:r>
              <a:endParaRPr lang="en-GB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8047" y="1568740"/>
              <a:ext cx="13563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Charged nanoparticle surface</a:t>
              </a:r>
              <a:endParaRPr lang="en-GB" dirty="0"/>
            </a:p>
          </p:txBody>
        </p:sp>
        <p:cxnSp>
          <p:nvCxnSpPr>
            <p:cNvPr id="120" name="Straight Arrow Connector 119"/>
            <p:cNvCxnSpPr>
              <a:stCxn id="117" idx="2"/>
              <a:endCxn id="112" idx="7"/>
            </p:cNvCxnSpPr>
            <p:nvPr/>
          </p:nvCxnSpPr>
          <p:spPr>
            <a:xfrm flipH="1">
              <a:off x="3162826" y="773493"/>
              <a:ext cx="744531" cy="1375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890024" y="2211783"/>
              <a:ext cx="616268" cy="841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559951" y="6177795"/>
              <a:ext cx="32412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A</a:t>
              </a:r>
              <a:endParaRPr lang="en-GB" b="1" dirty="0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807347" y="462641"/>
              <a:ext cx="752431" cy="868680"/>
              <a:chOff x="2326049" y="1097280"/>
              <a:chExt cx="752431" cy="868680"/>
            </a:xfrm>
          </p:grpSpPr>
          <p:sp>
            <p:nvSpPr>
              <p:cNvPr id="121" name="Oval 120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6555345" y="1364402"/>
              <a:ext cx="752431" cy="868680"/>
              <a:chOff x="2326049" y="1097280"/>
              <a:chExt cx="752431" cy="868680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8" name="Oval 137"/>
            <p:cNvSpPr/>
            <p:nvPr/>
          </p:nvSpPr>
          <p:spPr>
            <a:xfrm>
              <a:off x="4615606" y="1144013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9" name="Oval 138"/>
            <p:cNvSpPr/>
            <p:nvPr/>
          </p:nvSpPr>
          <p:spPr>
            <a:xfrm>
              <a:off x="4705171" y="1551587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Oval 139"/>
            <p:cNvSpPr/>
            <p:nvPr/>
          </p:nvSpPr>
          <p:spPr>
            <a:xfrm>
              <a:off x="4754880" y="1920581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1" name="Oval 140"/>
            <p:cNvSpPr/>
            <p:nvPr/>
          </p:nvSpPr>
          <p:spPr>
            <a:xfrm>
              <a:off x="4743640" y="2379175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2" name="Oval 141"/>
            <p:cNvSpPr/>
            <p:nvPr/>
          </p:nvSpPr>
          <p:spPr>
            <a:xfrm>
              <a:off x="4651395" y="2845900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405813" y="1234301"/>
              <a:ext cx="752431" cy="868680"/>
              <a:chOff x="2326049" y="1097280"/>
              <a:chExt cx="752431" cy="868680"/>
            </a:xfrm>
          </p:grpSpPr>
          <p:sp>
            <p:nvSpPr>
              <p:cNvPr id="144" name="Oval 143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5212598" y="2727766"/>
              <a:ext cx="752431" cy="868680"/>
              <a:chOff x="2326049" y="1097280"/>
              <a:chExt cx="752431" cy="868680"/>
            </a:xfrm>
          </p:grpSpPr>
          <p:sp>
            <p:nvSpPr>
              <p:cNvPr id="152" name="Oval 151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6337681" y="3136967"/>
              <a:ext cx="752431" cy="868680"/>
              <a:chOff x="2326049" y="1097280"/>
              <a:chExt cx="752431" cy="868680"/>
            </a:xfrm>
          </p:grpSpPr>
          <p:sp>
            <p:nvSpPr>
              <p:cNvPr id="160" name="Oval 159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7216896" y="2487245"/>
              <a:ext cx="752431" cy="868680"/>
              <a:chOff x="2326049" y="1097280"/>
              <a:chExt cx="752431" cy="868680"/>
            </a:xfrm>
          </p:grpSpPr>
          <p:sp>
            <p:nvSpPr>
              <p:cNvPr id="168" name="Oval 167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5" name="Arc 174"/>
            <p:cNvSpPr/>
            <p:nvPr/>
          </p:nvSpPr>
          <p:spPr>
            <a:xfrm>
              <a:off x="5361340" y="497707"/>
              <a:ext cx="2103232" cy="3974539"/>
            </a:xfrm>
            <a:prstGeom prst="arc">
              <a:avLst>
                <a:gd name="adj1" fmla="val 16091212"/>
                <a:gd name="adj2" fmla="val 5525760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6" name="Straight Arrow Connector 175"/>
            <p:cNvCxnSpPr/>
            <p:nvPr/>
          </p:nvCxnSpPr>
          <p:spPr>
            <a:xfrm flipV="1">
              <a:off x="9382599" y="1624298"/>
              <a:ext cx="1979696" cy="16455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5402163" y="2283398"/>
              <a:ext cx="1549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Diffusive layer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8" name="Straight Arrow Connector 177"/>
            <p:cNvCxnSpPr/>
            <p:nvPr/>
          </p:nvCxnSpPr>
          <p:spPr>
            <a:xfrm flipH="1" flipV="1">
              <a:off x="5029200" y="4654736"/>
              <a:ext cx="1122" cy="192124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 flipV="1">
              <a:off x="5038444" y="6217127"/>
              <a:ext cx="2731105" cy="277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/>
            <p:cNvSpPr txBox="1"/>
            <p:nvPr/>
          </p:nvSpPr>
          <p:spPr>
            <a:xfrm>
              <a:off x="5076490" y="6425520"/>
              <a:ext cx="2227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Distance from surface</a:t>
              </a:r>
              <a:endParaRPr lang="en-GB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5436754" y="5612772"/>
              <a:ext cx="1549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Diffusive layer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 rot="16200000">
              <a:off x="4144230" y="5543573"/>
              <a:ext cx="1247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Potential </a:t>
              </a:r>
              <a:r>
                <a:rPr lang="az-Cyrl-AZ" i="1" dirty="0" smtClean="0"/>
                <a:t>ѱ</a:t>
              </a:r>
              <a:endParaRPr lang="en-GB" i="1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029200" y="4870272"/>
              <a:ext cx="2431938" cy="1353879"/>
            </a:xfrm>
            <a:custGeom>
              <a:avLst/>
              <a:gdLst>
                <a:gd name="connsiteX0" fmla="*/ 0 w 2821172"/>
                <a:gd name="connsiteY0" fmla="*/ 0 h 1353879"/>
                <a:gd name="connsiteX1" fmla="*/ 212651 w 2821172"/>
                <a:gd name="connsiteY1" fmla="*/ 786810 h 1353879"/>
                <a:gd name="connsiteX2" fmla="*/ 680483 w 2821172"/>
                <a:gd name="connsiteY2" fmla="*/ 1190847 h 1353879"/>
                <a:gd name="connsiteX3" fmla="*/ 1800446 w 2821172"/>
                <a:gd name="connsiteY3" fmla="*/ 1325526 h 1353879"/>
                <a:gd name="connsiteX4" fmla="*/ 2821172 w 2821172"/>
                <a:gd name="connsiteY4" fmla="*/ 1353879 h 1353879"/>
                <a:gd name="connsiteX5" fmla="*/ 2821172 w 2821172"/>
                <a:gd name="connsiteY5" fmla="*/ 1353879 h 135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1172" h="1353879">
                  <a:moveTo>
                    <a:pt x="0" y="0"/>
                  </a:moveTo>
                  <a:cubicBezTo>
                    <a:pt x="49618" y="294168"/>
                    <a:pt x="99237" y="588336"/>
                    <a:pt x="212651" y="786810"/>
                  </a:cubicBezTo>
                  <a:cubicBezTo>
                    <a:pt x="326065" y="985284"/>
                    <a:pt x="415851" y="1101061"/>
                    <a:pt x="680483" y="1190847"/>
                  </a:cubicBezTo>
                  <a:cubicBezTo>
                    <a:pt x="945115" y="1280633"/>
                    <a:pt x="1443665" y="1298354"/>
                    <a:pt x="1800446" y="1325526"/>
                  </a:cubicBezTo>
                  <a:cubicBezTo>
                    <a:pt x="2157228" y="1352698"/>
                    <a:pt x="2821172" y="1353879"/>
                    <a:pt x="2821172" y="1353879"/>
                  </a:cubicBezTo>
                  <a:lnTo>
                    <a:pt x="2821172" y="1353879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 flipV="1">
              <a:off x="5035743" y="5652926"/>
              <a:ext cx="2414359" cy="769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7449701" y="2034277"/>
              <a:ext cx="27593" cy="418987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4132412" y="6177016"/>
              <a:ext cx="31451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B</a:t>
              </a:r>
            </a:p>
          </p:txBody>
        </p:sp>
        <p:grpSp>
          <p:nvGrpSpPr>
            <p:cNvPr id="189" name="Group 188"/>
            <p:cNvGrpSpPr/>
            <p:nvPr/>
          </p:nvGrpSpPr>
          <p:grpSpPr>
            <a:xfrm rot="1803030">
              <a:off x="8856376" y="639248"/>
              <a:ext cx="752431" cy="868680"/>
              <a:chOff x="2326049" y="1097280"/>
              <a:chExt cx="752431" cy="868680"/>
            </a:xfrm>
          </p:grpSpPr>
          <p:sp>
            <p:nvSpPr>
              <p:cNvPr id="190" name="Oval 189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Oval 193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 rot="189368">
              <a:off x="9041394" y="1879869"/>
              <a:ext cx="752431" cy="868680"/>
              <a:chOff x="2326049" y="1097280"/>
              <a:chExt cx="752431" cy="868680"/>
            </a:xfrm>
          </p:grpSpPr>
          <p:sp>
            <p:nvSpPr>
              <p:cNvPr id="198" name="Oval 197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 rot="19881062">
              <a:off x="8807210" y="3006677"/>
              <a:ext cx="752431" cy="868680"/>
              <a:chOff x="2326049" y="1097280"/>
              <a:chExt cx="752431" cy="868680"/>
            </a:xfrm>
          </p:grpSpPr>
          <p:sp>
            <p:nvSpPr>
              <p:cNvPr id="206" name="Oval 205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-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3" name="Oval 212"/>
            <p:cNvSpPr/>
            <p:nvPr/>
          </p:nvSpPr>
          <p:spPr>
            <a:xfrm>
              <a:off x="8589610" y="1092615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4" name="Oval 213"/>
            <p:cNvSpPr/>
            <p:nvPr/>
          </p:nvSpPr>
          <p:spPr>
            <a:xfrm>
              <a:off x="8718891" y="1609471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5" name="Oval 214"/>
            <p:cNvSpPr/>
            <p:nvPr/>
          </p:nvSpPr>
          <p:spPr>
            <a:xfrm>
              <a:off x="9035694" y="1639731"/>
              <a:ext cx="259080" cy="28956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16" name="Oval 215"/>
            <p:cNvSpPr/>
            <p:nvPr/>
          </p:nvSpPr>
          <p:spPr>
            <a:xfrm>
              <a:off x="8993667" y="2663753"/>
              <a:ext cx="259080" cy="28956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-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8756711" y="2112538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8701786" y="2635027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9" name="Oval 218"/>
            <p:cNvSpPr/>
            <p:nvPr/>
          </p:nvSpPr>
          <p:spPr>
            <a:xfrm>
              <a:off x="8562740" y="3037845"/>
              <a:ext cx="259080" cy="2895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+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10222802" y="755317"/>
              <a:ext cx="752431" cy="868680"/>
              <a:chOff x="2326049" y="1097280"/>
              <a:chExt cx="752431" cy="868680"/>
            </a:xfrm>
          </p:grpSpPr>
          <p:sp>
            <p:nvSpPr>
              <p:cNvPr id="221" name="Oval 220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+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10300892" y="2003866"/>
              <a:ext cx="752431" cy="868680"/>
              <a:chOff x="2326049" y="1097280"/>
              <a:chExt cx="752431" cy="868680"/>
            </a:xfrm>
          </p:grpSpPr>
          <p:sp>
            <p:nvSpPr>
              <p:cNvPr id="229" name="Oval 228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+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6" name="Group 235"/>
            <p:cNvGrpSpPr/>
            <p:nvPr/>
          </p:nvGrpSpPr>
          <p:grpSpPr>
            <a:xfrm>
              <a:off x="9648488" y="2835608"/>
              <a:ext cx="752431" cy="868680"/>
              <a:chOff x="2326049" y="1097280"/>
              <a:chExt cx="752431" cy="868680"/>
            </a:xfrm>
          </p:grpSpPr>
          <p:sp>
            <p:nvSpPr>
              <p:cNvPr id="237" name="Oval 236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F4BE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+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4" name="Group 243"/>
            <p:cNvGrpSpPr/>
            <p:nvPr/>
          </p:nvGrpSpPr>
          <p:grpSpPr>
            <a:xfrm>
              <a:off x="11237544" y="1920581"/>
              <a:ext cx="752431" cy="868680"/>
              <a:chOff x="2326049" y="1097280"/>
              <a:chExt cx="752431" cy="868680"/>
            </a:xfrm>
          </p:grpSpPr>
          <p:sp>
            <p:nvSpPr>
              <p:cNvPr id="245" name="Oval 244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2" name="TextBox 251"/>
            <p:cNvSpPr txBox="1"/>
            <p:nvPr/>
          </p:nvSpPr>
          <p:spPr>
            <a:xfrm>
              <a:off x="7225210" y="634174"/>
              <a:ext cx="99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Bulk solution</a:t>
              </a:r>
              <a:endParaRPr lang="en-GB" dirty="0"/>
            </a:p>
          </p:txBody>
        </p:sp>
        <p:sp>
          <p:nvSpPr>
            <p:cNvPr id="253" name="Arc 252"/>
            <p:cNvSpPr/>
            <p:nvPr/>
          </p:nvSpPr>
          <p:spPr>
            <a:xfrm>
              <a:off x="7868872" y="404161"/>
              <a:ext cx="1530096" cy="3576717"/>
            </a:xfrm>
            <a:prstGeom prst="arc">
              <a:avLst>
                <a:gd name="adj1" fmla="val 16091212"/>
                <a:gd name="adj2" fmla="val 5525760"/>
              </a:avLst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4" name="Group 253"/>
            <p:cNvGrpSpPr/>
            <p:nvPr/>
          </p:nvGrpSpPr>
          <p:grpSpPr>
            <a:xfrm>
              <a:off x="10853704" y="3040590"/>
              <a:ext cx="752431" cy="868680"/>
              <a:chOff x="2326049" y="1097280"/>
              <a:chExt cx="752431" cy="868680"/>
            </a:xfrm>
          </p:grpSpPr>
          <p:sp>
            <p:nvSpPr>
              <p:cNvPr id="255" name="Oval 254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-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2" name="Arc 261"/>
            <p:cNvSpPr/>
            <p:nvPr/>
          </p:nvSpPr>
          <p:spPr>
            <a:xfrm>
              <a:off x="9309267" y="432103"/>
              <a:ext cx="2103232" cy="3974539"/>
            </a:xfrm>
            <a:prstGeom prst="arc">
              <a:avLst>
                <a:gd name="adj1" fmla="val 16091212"/>
                <a:gd name="adj2" fmla="val 5047693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Arc 262"/>
            <p:cNvSpPr/>
            <p:nvPr/>
          </p:nvSpPr>
          <p:spPr>
            <a:xfrm>
              <a:off x="7649917" y="498927"/>
              <a:ext cx="1530096" cy="3358007"/>
            </a:xfrm>
            <a:prstGeom prst="arc">
              <a:avLst>
                <a:gd name="adj1" fmla="val 16091212"/>
                <a:gd name="adj2" fmla="val 552576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21786" y="3539938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B050"/>
                  </a:solidFill>
                </a:rPr>
                <a:t>IHP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7881348" y="3907357"/>
              <a:ext cx="12277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7030A0"/>
                  </a:solidFill>
                </a:rPr>
                <a:t>OHP or Stern layer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9599115" y="1585764"/>
              <a:ext cx="1549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Diffusive layer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66" name="Straight Arrow Connector 265"/>
            <p:cNvCxnSpPr/>
            <p:nvPr/>
          </p:nvCxnSpPr>
          <p:spPr>
            <a:xfrm>
              <a:off x="5049545" y="2272644"/>
              <a:ext cx="2424771" cy="4053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TextBox 266"/>
            <p:cNvSpPr txBox="1"/>
            <p:nvPr/>
          </p:nvSpPr>
          <p:spPr>
            <a:xfrm>
              <a:off x="7767878" y="1271892"/>
              <a:ext cx="11177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adsorbed ions</a:t>
              </a:r>
              <a:endParaRPr lang="en-GB" dirty="0"/>
            </a:p>
          </p:txBody>
        </p:sp>
        <p:cxnSp>
          <p:nvCxnSpPr>
            <p:cNvPr id="268" name="Straight Arrow Connector 267"/>
            <p:cNvCxnSpPr/>
            <p:nvPr/>
          </p:nvCxnSpPr>
          <p:spPr>
            <a:xfrm>
              <a:off x="8293121" y="1622475"/>
              <a:ext cx="753044" cy="883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Arc 268"/>
            <p:cNvSpPr/>
            <p:nvPr/>
          </p:nvSpPr>
          <p:spPr>
            <a:xfrm>
              <a:off x="7769549" y="78881"/>
              <a:ext cx="2103232" cy="4422687"/>
            </a:xfrm>
            <a:prstGeom prst="arc">
              <a:avLst>
                <a:gd name="adj1" fmla="val 16091212"/>
                <a:gd name="adj2" fmla="val 5525760"/>
              </a:avLst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9423046" y="46641"/>
              <a:ext cx="11444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Shear or slip plane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11014776" y="339410"/>
              <a:ext cx="99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Bulk solution</a:t>
              </a:r>
              <a:endParaRPr lang="en-GB" dirty="0"/>
            </a:p>
          </p:txBody>
        </p:sp>
        <p:cxnSp>
          <p:nvCxnSpPr>
            <p:cNvPr id="274" name="Straight Arrow Connector 273"/>
            <p:cNvCxnSpPr/>
            <p:nvPr/>
          </p:nvCxnSpPr>
          <p:spPr>
            <a:xfrm flipH="1" flipV="1">
              <a:off x="9041403" y="4646016"/>
              <a:ext cx="1122" cy="192124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274"/>
            <p:cNvCxnSpPr/>
            <p:nvPr/>
          </p:nvCxnSpPr>
          <p:spPr>
            <a:xfrm flipV="1">
              <a:off x="9050647" y="6208407"/>
              <a:ext cx="2731105" cy="277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TextBox 275"/>
            <p:cNvSpPr txBox="1"/>
            <p:nvPr/>
          </p:nvSpPr>
          <p:spPr>
            <a:xfrm>
              <a:off x="9088693" y="6416800"/>
              <a:ext cx="2227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Distance from surface</a:t>
              </a:r>
              <a:endParaRPr lang="en-GB" dirty="0"/>
            </a:p>
          </p:txBody>
        </p:sp>
        <p:sp>
          <p:nvSpPr>
            <p:cNvPr id="277" name="TextBox 276"/>
            <p:cNvSpPr txBox="1"/>
            <p:nvPr/>
          </p:nvSpPr>
          <p:spPr>
            <a:xfrm rot="16200000">
              <a:off x="8156433" y="5534853"/>
              <a:ext cx="1247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Potential </a:t>
              </a:r>
              <a:r>
                <a:rPr lang="az-Cyrl-AZ" i="1" dirty="0" smtClean="0"/>
                <a:t>ѱ</a:t>
              </a:r>
              <a:endParaRPr lang="en-GB" i="1" dirty="0"/>
            </a:p>
          </p:txBody>
        </p:sp>
        <p:cxnSp>
          <p:nvCxnSpPr>
            <p:cNvPr id="280" name="Straight Connector 279"/>
            <p:cNvCxnSpPr/>
            <p:nvPr/>
          </p:nvCxnSpPr>
          <p:spPr>
            <a:xfrm>
              <a:off x="11420458" y="2354921"/>
              <a:ext cx="6534" cy="386112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>
              <a:off x="9871596" y="2431937"/>
              <a:ext cx="32503" cy="385348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>
              <a:off x="9392959" y="2437353"/>
              <a:ext cx="32503" cy="3853486"/>
            </a:xfrm>
            <a:prstGeom prst="line">
              <a:avLst/>
            </a:prstGeom>
            <a:ln w="190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>
              <a:off x="9159590" y="2419372"/>
              <a:ext cx="32503" cy="385348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Arrow Connector 286"/>
            <p:cNvCxnSpPr/>
            <p:nvPr/>
          </p:nvCxnSpPr>
          <p:spPr>
            <a:xfrm flipH="1" flipV="1">
              <a:off x="9114068" y="150259"/>
              <a:ext cx="399058" cy="1157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/>
            <p:cNvCxnSpPr>
              <a:stCxn id="20" idx="3"/>
            </p:cNvCxnSpPr>
            <p:nvPr/>
          </p:nvCxnSpPr>
          <p:spPr>
            <a:xfrm flipV="1">
              <a:off x="8436671" y="3716087"/>
              <a:ext cx="282030" cy="85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Arrow Connector 288"/>
            <p:cNvCxnSpPr/>
            <p:nvPr/>
          </p:nvCxnSpPr>
          <p:spPr>
            <a:xfrm flipV="1">
              <a:off x="8710705" y="3904690"/>
              <a:ext cx="168429" cy="3155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040400" y="4870272"/>
              <a:ext cx="119190" cy="92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9166011" y="4962304"/>
              <a:ext cx="249190" cy="468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Freeform 296"/>
            <p:cNvSpPr/>
            <p:nvPr/>
          </p:nvSpPr>
          <p:spPr>
            <a:xfrm>
              <a:off x="9415130" y="5433237"/>
              <a:ext cx="2014870" cy="765950"/>
            </a:xfrm>
            <a:custGeom>
              <a:avLst/>
              <a:gdLst>
                <a:gd name="connsiteX0" fmla="*/ 0 w 2014870"/>
                <a:gd name="connsiteY0" fmla="*/ 0 h 765950"/>
                <a:gd name="connsiteX1" fmla="*/ 175437 w 2014870"/>
                <a:gd name="connsiteY1" fmla="*/ 324293 h 765950"/>
                <a:gd name="connsiteX2" fmla="*/ 483782 w 2014870"/>
                <a:gd name="connsiteY2" fmla="*/ 489098 h 765950"/>
                <a:gd name="connsiteX3" fmla="*/ 1111103 w 2014870"/>
                <a:gd name="connsiteY3" fmla="*/ 643270 h 765950"/>
                <a:gd name="connsiteX4" fmla="*/ 1780954 w 2014870"/>
                <a:gd name="connsiteY4" fmla="*/ 749596 h 765950"/>
                <a:gd name="connsiteX5" fmla="*/ 2014870 w 2014870"/>
                <a:gd name="connsiteY5" fmla="*/ 765544 h 765950"/>
                <a:gd name="connsiteX6" fmla="*/ 2014870 w 2014870"/>
                <a:gd name="connsiteY6" fmla="*/ 765544 h 76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870" h="765950">
                  <a:moveTo>
                    <a:pt x="0" y="0"/>
                  </a:moveTo>
                  <a:cubicBezTo>
                    <a:pt x="47403" y="121388"/>
                    <a:pt x="94807" y="242777"/>
                    <a:pt x="175437" y="324293"/>
                  </a:cubicBezTo>
                  <a:cubicBezTo>
                    <a:pt x="256067" y="405809"/>
                    <a:pt x="327838" y="435935"/>
                    <a:pt x="483782" y="489098"/>
                  </a:cubicBezTo>
                  <a:cubicBezTo>
                    <a:pt x="639726" y="542261"/>
                    <a:pt x="894908" y="599854"/>
                    <a:pt x="1111103" y="643270"/>
                  </a:cubicBezTo>
                  <a:cubicBezTo>
                    <a:pt x="1327298" y="686686"/>
                    <a:pt x="1630326" y="729217"/>
                    <a:pt x="1780954" y="749596"/>
                  </a:cubicBezTo>
                  <a:cubicBezTo>
                    <a:pt x="1931582" y="769975"/>
                    <a:pt x="2014870" y="765544"/>
                    <a:pt x="2014870" y="765544"/>
                  </a:cubicBezTo>
                  <a:lnTo>
                    <a:pt x="2014870" y="765544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8980677" y="6234133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B050"/>
                  </a:solidFill>
                </a:rPr>
                <a:t>IHP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9382599" y="4834610"/>
              <a:ext cx="12277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7030A0"/>
                  </a:solidFill>
                </a:rPr>
                <a:t>OHP or Stern layer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9832039" y="4313692"/>
              <a:ext cx="11444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Shear or slip plane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10417128" y="5412744"/>
              <a:ext cx="1025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Diffusive layer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02" name="TextBox 301"/>
            <p:cNvSpPr txBox="1"/>
            <p:nvPr/>
          </p:nvSpPr>
          <p:spPr>
            <a:xfrm>
              <a:off x="7877249" y="6177016"/>
              <a:ext cx="30649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C</a:t>
              </a:r>
              <a:endParaRPr lang="en-GB" b="1" dirty="0"/>
            </a:p>
          </p:txBody>
        </p:sp>
        <p:grpSp>
          <p:nvGrpSpPr>
            <p:cNvPr id="303" name="Group 302"/>
            <p:cNvGrpSpPr/>
            <p:nvPr/>
          </p:nvGrpSpPr>
          <p:grpSpPr>
            <a:xfrm>
              <a:off x="5066750" y="3731097"/>
              <a:ext cx="752431" cy="868680"/>
              <a:chOff x="2326049" y="1097280"/>
              <a:chExt cx="752431" cy="868680"/>
            </a:xfrm>
          </p:grpSpPr>
          <p:sp>
            <p:nvSpPr>
              <p:cNvPr id="304" name="Oval 303"/>
              <p:cNvSpPr/>
              <p:nvPr/>
            </p:nvSpPr>
            <p:spPr>
              <a:xfrm>
                <a:off x="2575560" y="1386840"/>
                <a:ext cx="259080" cy="28956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2560320" y="109728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2798844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2804160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2560320" y="167640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2332074" y="153162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Oval 309"/>
              <p:cNvSpPr/>
              <p:nvPr/>
            </p:nvSpPr>
            <p:spPr>
              <a:xfrm>
                <a:off x="2326049" y="1242060"/>
                <a:ext cx="274320" cy="28956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545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98</Words>
  <Application>Microsoft Office PowerPoint</Application>
  <PresentationFormat>Widescreen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Harriet Kimpton</cp:lastModifiedBy>
  <cp:revision>31</cp:revision>
  <dcterms:created xsi:type="dcterms:W3CDTF">2019-12-11T09:43:24Z</dcterms:created>
  <dcterms:modified xsi:type="dcterms:W3CDTF">2022-05-06T15:35:49Z</dcterms:modified>
</cp:coreProperties>
</file>