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53" d="100"/>
          <a:sy n="53" d="100"/>
        </p:scale>
        <p:origin x="7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02768C-203A-4096-A1BA-E74693513909}" type="datetimeFigureOut">
              <a:rPr lang="en-GB" smtClean="0"/>
              <a:t>25/05/2022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07287F-3BF6-4B2C-9F11-ED937447FAB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403508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02768C-203A-4096-A1BA-E74693513909}" type="datetimeFigureOut">
              <a:rPr lang="en-GB" smtClean="0"/>
              <a:t>25/05/2022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07287F-3BF6-4B2C-9F11-ED937447FAB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670891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02768C-203A-4096-A1BA-E74693513909}" type="datetimeFigureOut">
              <a:rPr lang="en-GB" smtClean="0"/>
              <a:t>25/05/2022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07287F-3BF6-4B2C-9F11-ED937447FAB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801363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02768C-203A-4096-A1BA-E74693513909}" type="datetimeFigureOut">
              <a:rPr lang="en-GB" smtClean="0"/>
              <a:t>25/05/2022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07287F-3BF6-4B2C-9F11-ED937447FAB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808984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02768C-203A-4096-A1BA-E74693513909}" type="datetimeFigureOut">
              <a:rPr lang="en-GB" smtClean="0"/>
              <a:t>25/05/2022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07287F-3BF6-4B2C-9F11-ED937447FAB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38202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02768C-203A-4096-A1BA-E74693513909}" type="datetimeFigureOut">
              <a:rPr lang="en-GB" smtClean="0"/>
              <a:t>25/05/2022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07287F-3BF6-4B2C-9F11-ED937447FAB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618580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02768C-203A-4096-A1BA-E74693513909}" type="datetimeFigureOut">
              <a:rPr lang="en-GB" smtClean="0"/>
              <a:t>25/05/2022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07287F-3BF6-4B2C-9F11-ED937447FAB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42662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02768C-203A-4096-A1BA-E74693513909}" type="datetimeFigureOut">
              <a:rPr lang="en-GB" smtClean="0"/>
              <a:t>25/05/2022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07287F-3BF6-4B2C-9F11-ED937447FAB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480928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02768C-203A-4096-A1BA-E74693513909}" type="datetimeFigureOut">
              <a:rPr lang="en-GB" smtClean="0"/>
              <a:t>25/05/2022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07287F-3BF6-4B2C-9F11-ED937447FAB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3820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02768C-203A-4096-A1BA-E74693513909}" type="datetimeFigureOut">
              <a:rPr lang="en-GB" smtClean="0"/>
              <a:t>25/05/2022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07287F-3BF6-4B2C-9F11-ED937447FAB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058158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02768C-203A-4096-A1BA-E74693513909}" type="datetimeFigureOut">
              <a:rPr lang="en-GB" smtClean="0"/>
              <a:t>25/05/2022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07287F-3BF6-4B2C-9F11-ED937447FAB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344517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02768C-203A-4096-A1BA-E74693513909}" type="datetimeFigureOut">
              <a:rPr lang="en-GB" smtClean="0"/>
              <a:t>25/05/2022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07287F-3BF6-4B2C-9F11-ED937447FAB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828877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"/><Relationship Id="rId2" Type="http://schemas.openxmlformats.org/officeDocument/2006/relationships/image" Target="../media/image1.T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4" name="Group 53"/>
          <p:cNvGrpSpPr/>
          <p:nvPr/>
        </p:nvGrpSpPr>
        <p:grpSpPr>
          <a:xfrm>
            <a:off x="123824" y="470852"/>
            <a:ext cx="11846324" cy="5824649"/>
            <a:chOff x="37106" y="470852"/>
            <a:chExt cx="11932400" cy="5824649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6099" y="935037"/>
              <a:ext cx="5492751" cy="4544145"/>
            </a:xfrm>
            <a:prstGeom prst="rect">
              <a:avLst/>
            </a:prstGeom>
          </p:spPr>
        </p:pic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147435" y="935037"/>
              <a:ext cx="5532120" cy="4610100"/>
            </a:xfrm>
            <a:prstGeom prst="rect">
              <a:avLst/>
            </a:prstGeom>
          </p:spPr>
        </p:pic>
        <p:sp>
          <p:nvSpPr>
            <p:cNvPr id="7" name="TextBox 6"/>
            <p:cNvSpPr txBox="1"/>
            <p:nvPr/>
          </p:nvSpPr>
          <p:spPr>
            <a:xfrm>
              <a:off x="3086358" y="470852"/>
              <a:ext cx="1718699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000" dirty="0" smtClean="0"/>
                <a:t>Solar radiation</a:t>
              </a:r>
              <a:endParaRPr lang="en-GB" sz="2000" dirty="0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9076166" y="470852"/>
              <a:ext cx="1718699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000" dirty="0" smtClean="0"/>
                <a:t>Solar radiation</a:t>
              </a:r>
              <a:endParaRPr lang="en-GB" sz="2000" dirty="0"/>
            </a:p>
          </p:txBody>
        </p:sp>
        <p:sp>
          <p:nvSpPr>
            <p:cNvPr id="9" name="Down Arrow 8"/>
            <p:cNvSpPr/>
            <p:nvPr/>
          </p:nvSpPr>
          <p:spPr>
            <a:xfrm>
              <a:off x="3616856" y="935037"/>
              <a:ext cx="347837" cy="598003"/>
            </a:xfrm>
            <a:prstGeom prst="downArrow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000"/>
            </a:p>
          </p:txBody>
        </p:sp>
        <p:sp>
          <p:nvSpPr>
            <p:cNvPr id="10" name="Down Arrow 9"/>
            <p:cNvSpPr/>
            <p:nvPr/>
          </p:nvSpPr>
          <p:spPr>
            <a:xfrm>
              <a:off x="9982859" y="936624"/>
              <a:ext cx="347837" cy="598003"/>
            </a:xfrm>
            <a:prstGeom prst="downArrow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000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1358017" y="4937094"/>
              <a:ext cx="3041423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000" dirty="0" smtClean="0"/>
                <a:t>Surface </a:t>
              </a:r>
              <a:r>
                <a:rPr lang="en-GB" sz="2000" dirty="0" smtClean="0"/>
                <a:t>absorber (thickness 0.2 mm – 1 mm)</a:t>
              </a:r>
              <a:endParaRPr lang="en-GB" sz="2000" dirty="0"/>
            </a:p>
          </p:txBody>
        </p:sp>
        <p:cxnSp>
          <p:nvCxnSpPr>
            <p:cNvPr id="12" name="Straight Arrow Connector 11"/>
            <p:cNvCxnSpPr/>
            <p:nvPr/>
          </p:nvCxnSpPr>
          <p:spPr>
            <a:xfrm flipH="1" flipV="1">
              <a:off x="5287328" y="4247617"/>
              <a:ext cx="537210" cy="287827"/>
            </a:xfrm>
            <a:prstGeom prst="straightConnector1">
              <a:avLst/>
            </a:prstGeom>
            <a:ln w="63500">
              <a:solidFill>
                <a:srgbClr val="FF0000"/>
              </a:solidFill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Arrow Connector 13"/>
            <p:cNvCxnSpPr/>
            <p:nvPr/>
          </p:nvCxnSpPr>
          <p:spPr>
            <a:xfrm flipH="1" flipV="1">
              <a:off x="10832467" y="4182486"/>
              <a:ext cx="537210" cy="287827"/>
            </a:xfrm>
            <a:prstGeom prst="straightConnector1">
              <a:avLst/>
            </a:prstGeom>
            <a:ln w="63500">
              <a:solidFill>
                <a:srgbClr val="FF0000"/>
              </a:solidFill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TextBox 14"/>
            <p:cNvSpPr txBox="1"/>
            <p:nvPr/>
          </p:nvSpPr>
          <p:spPr>
            <a:xfrm>
              <a:off x="5643072" y="4071259"/>
              <a:ext cx="697335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000" b="1" dirty="0" smtClean="0">
                  <a:solidFill>
                    <a:srgbClr val="FF0000"/>
                  </a:solidFill>
                </a:rPr>
                <a:t>Flow</a:t>
              </a:r>
              <a:endParaRPr lang="en-GB" sz="2000" b="1" dirty="0">
                <a:solidFill>
                  <a:srgbClr val="FF0000"/>
                </a:solidFill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11039661" y="4470313"/>
              <a:ext cx="697335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000" b="1" dirty="0" smtClean="0">
                  <a:solidFill>
                    <a:srgbClr val="FF0000"/>
                  </a:solidFill>
                </a:rPr>
                <a:t>Flow</a:t>
              </a:r>
              <a:endParaRPr lang="en-GB" sz="2000" b="1" dirty="0">
                <a:solidFill>
                  <a:srgbClr val="FF0000"/>
                </a:solidFill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37106" y="3734169"/>
              <a:ext cx="2391436" cy="13234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000" dirty="0" smtClean="0"/>
                <a:t>Copper pipe containing working </a:t>
              </a:r>
              <a:r>
                <a:rPr lang="en-GB" sz="2000" dirty="0" smtClean="0"/>
                <a:t>fluid (diameter 6 mm – 22 mm)</a:t>
              </a:r>
              <a:endParaRPr lang="en-GB" sz="2000" dirty="0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4154792" y="1076217"/>
              <a:ext cx="2347964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000" dirty="0" smtClean="0"/>
                <a:t>Evacuated glass </a:t>
              </a:r>
              <a:r>
                <a:rPr lang="en-GB" sz="2000" dirty="0" smtClean="0"/>
                <a:t>tube (outside diameter ≈ 47 mm)</a:t>
              </a:r>
              <a:endParaRPr lang="en-GB" sz="2000" dirty="0"/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7750154" y="4664285"/>
              <a:ext cx="1634801" cy="16312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000" dirty="0" smtClean="0"/>
                <a:t>Glass pipe containing </a:t>
              </a:r>
              <a:r>
                <a:rPr lang="en-GB" sz="2000" dirty="0" smtClean="0"/>
                <a:t>nanofluid (diameter ≥ 10 mm)</a:t>
              </a:r>
              <a:endParaRPr lang="en-GB" sz="2000" dirty="0"/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5240820" y="4889480"/>
              <a:ext cx="245504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000" dirty="0" smtClean="0"/>
                <a:t>Vacuum (≈ 10</a:t>
              </a:r>
              <a:r>
                <a:rPr lang="en-GB" sz="2000" baseline="30000" dirty="0" smtClean="0"/>
                <a:t>-5</a:t>
              </a:r>
              <a:r>
                <a:rPr lang="en-GB" sz="2000" dirty="0" smtClean="0"/>
                <a:t> mbar)</a:t>
              </a:r>
              <a:endParaRPr lang="en-GB" sz="2000" dirty="0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1820808" y="541542"/>
              <a:ext cx="105005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000" dirty="0" smtClean="0"/>
                <a:t>Seal</a:t>
              </a:r>
              <a:endParaRPr lang="en-GB" sz="2000" dirty="0"/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6981434" y="541541"/>
              <a:ext cx="105005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000" dirty="0" smtClean="0"/>
                <a:t>Seal</a:t>
              </a:r>
              <a:endParaRPr lang="en-GB" sz="2000" dirty="0"/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10666778" y="5145380"/>
              <a:ext cx="1302728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000" dirty="0" smtClean="0"/>
                <a:t>Vacuum (</a:t>
              </a:r>
              <a:r>
                <a:rPr lang="en-GB" sz="2000" dirty="0"/>
                <a:t>≈ 10</a:t>
              </a:r>
              <a:r>
                <a:rPr lang="en-GB" sz="2000" baseline="30000" dirty="0"/>
                <a:t>-5</a:t>
              </a:r>
              <a:r>
                <a:rPr lang="en-GB" sz="2000" dirty="0"/>
                <a:t> mbar)</a:t>
              </a:r>
            </a:p>
            <a:p>
              <a:endParaRPr lang="en-GB" sz="2000" dirty="0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245966" y="5813659"/>
              <a:ext cx="342630" cy="40011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GB" sz="2000" b="1" dirty="0" smtClean="0"/>
                <a:t>A</a:t>
              </a:r>
              <a:endParaRPr lang="en-GB" sz="2000" b="1" dirty="0"/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6095448" y="5813659"/>
              <a:ext cx="331326" cy="40011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GB" sz="2000" b="1" dirty="0"/>
                <a:t>B</a:t>
              </a:r>
            </a:p>
          </p:txBody>
        </p:sp>
        <p:cxnSp>
          <p:nvCxnSpPr>
            <p:cNvPr id="26" name="Straight Arrow Connector 25"/>
            <p:cNvCxnSpPr/>
            <p:nvPr/>
          </p:nvCxnSpPr>
          <p:spPr>
            <a:xfrm flipV="1">
              <a:off x="437514" y="2219326"/>
              <a:ext cx="302162" cy="1514843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Arrow Connector 28"/>
            <p:cNvCxnSpPr/>
            <p:nvPr/>
          </p:nvCxnSpPr>
          <p:spPr>
            <a:xfrm flipV="1">
              <a:off x="2835549" y="3629025"/>
              <a:ext cx="456925" cy="1243994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Arrow Connector 30"/>
            <p:cNvCxnSpPr/>
            <p:nvPr/>
          </p:nvCxnSpPr>
          <p:spPr>
            <a:xfrm flipH="1">
              <a:off x="2103067" y="935037"/>
              <a:ext cx="135308" cy="31481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Arrow Connector 37"/>
            <p:cNvCxnSpPr/>
            <p:nvPr/>
          </p:nvCxnSpPr>
          <p:spPr>
            <a:xfrm>
              <a:off x="7305456" y="919228"/>
              <a:ext cx="251147" cy="548163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Arrow Connector 39"/>
            <p:cNvCxnSpPr/>
            <p:nvPr/>
          </p:nvCxnSpPr>
          <p:spPr>
            <a:xfrm flipV="1">
              <a:off x="8152284" y="3448050"/>
              <a:ext cx="680727" cy="1216235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Arrow Connector 41"/>
            <p:cNvCxnSpPr/>
            <p:nvPr/>
          </p:nvCxnSpPr>
          <p:spPr>
            <a:xfrm>
              <a:off x="5824538" y="2080844"/>
              <a:ext cx="1761600" cy="1548181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Arrow Connector 43"/>
            <p:cNvCxnSpPr/>
            <p:nvPr/>
          </p:nvCxnSpPr>
          <p:spPr>
            <a:xfrm flipH="1">
              <a:off x="4564573" y="2080844"/>
              <a:ext cx="642013" cy="767131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Arrow Connector 47"/>
            <p:cNvCxnSpPr/>
            <p:nvPr/>
          </p:nvCxnSpPr>
          <p:spPr>
            <a:xfrm flipH="1" flipV="1">
              <a:off x="4982644" y="4676624"/>
              <a:ext cx="1198012" cy="197047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Arrow Connector 49"/>
            <p:cNvCxnSpPr/>
            <p:nvPr/>
          </p:nvCxnSpPr>
          <p:spPr>
            <a:xfrm flipH="1" flipV="1">
              <a:off x="10327117" y="4899513"/>
              <a:ext cx="679323" cy="272603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80401415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138</TotalTime>
  <Words>65</Words>
  <Application>Microsoft Office PowerPoint</Application>
  <PresentationFormat>Widescreen</PresentationFormat>
  <Paragraphs>14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>none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Kimpton H.J.</dc:creator>
  <cp:lastModifiedBy>Kimpton H.J.</cp:lastModifiedBy>
  <cp:revision>4</cp:revision>
  <dcterms:created xsi:type="dcterms:W3CDTF">2020-05-20T10:38:38Z</dcterms:created>
  <dcterms:modified xsi:type="dcterms:W3CDTF">2022-05-25T11:10:27Z</dcterms:modified>
</cp:coreProperties>
</file>