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53" d="100"/>
          <a:sy n="53" d="100"/>
        </p:scale>
        <p:origin x="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E64F8-C06C-4D54-8282-2543247A15F2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A946-BD86-46DD-8215-86A58D89D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236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E64F8-C06C-4D54-8282-2543247A15F2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A946-BD86-46DD-8215-86A58D89D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96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E64F8-C06C-4D54-8282-2543247A15F2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A946-BD86-46DD-8215-86A58D89D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80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E64F8-C06C-4D54-8282-2543247A15F2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A946-BD86-46DD-8215-86A58D89D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239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E64F8-C06C-4D54-8282-2543247A15F2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A946-BD86-46DD-8215-86A58D89D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333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E64F8-C06C-4D54-8282-2543247A15F2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A946-BD86-46DD-8215-86A58D89D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154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E64F8-C06C-4D54-8282-2543247A15F2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A946-BD86-46DD-8215-86A58D89D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25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E64F8-C06C-4D54-8282-2543247A15F2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A946-BD86-46DD-8215-86A58D89D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71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E64F8-C06C-4D54-8282-2543247A15F2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A946-BD86-46DD-8215-86A58D89D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855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E64F8-C06C-4D54-8282-2543247A15F2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A946-BD86-46DD-8215-86A58D89D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805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E64F8-C06C-4D54-8282-2543247A15F2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A946-BD86-46DD-8215-86A58D89D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602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E64F8-C06C-4D54-8282-2543247A15F2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5A946-BD86-46DD-8215-86A58D89D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80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101259" y="-32033"/>
            <a:ext cx="11981513" cy="6679110"/>
            <a:chOff x="101259" y="-32033"/>
            <a:chExt cx="11981513" cy="667911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040" y="252342"/>
              <a:ext cx="5840730" cy="549065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0770" y="252341"/>
              <a:ext cx="5922002" cy="5497562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3951126" y="-32033"/>
              <a:ext cx="2591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Glass </a:t>
              </a:r>
              <a:r>
                <a:rPr lang="en-GB" sz="2000" dirty="0" smtClean="0"/>
                <a:t>covers (thickness 3 mm – 6 mm)</a:t>
              </a:r>
              <a:endParaRPr lang="en-GB" sz="2000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579892" y="5712248"/>
              <a:ext cx="41080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Insulation (thickness 20 mm - 50 mm)</a:t>
              </a:r>
              <a:endParaRPr lang="en-GB" sz="20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1259" y="4096653"/>
              <a:ext cx="215807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Surface </a:t>
              </a:r>
              <a:r>
                <a:rPr lang="en-GB" sz="2000" dirty="0" smtClean="0"/>
                <a:t>absorber (thickness 0.2 mm - 1 mm)</a:t>
              </a:r>
              <a:endParaRPr lang="en-GB" sz="20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56215" y="5208255"/>
              <a:ext cx="436272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Copper pipes containing working </a:t>
              </a:r>
              <a:r>
                <a:rPr lang="en-GB" sz="2000" dirty="0" smtClean="0"/>
                <a:t>fluid (diameter 6 mm – 22 mm)</a:t>
              </a:r>
              <a:endParaRPr lang="en-GB" sz="20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781767" y="4596608"/>
              <a:ext cx="209841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Nanofluid (depth 1 mm – 10 mm)</a:t>
              </a:r>
              <a:endParaRPr lang="en-GB" sz="2000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2095654" y="3320844"/>
              <a:ext cx="594360" cy="367757"/>
            </a:xfrm>
            <a:prstGeom prst="straightConnector1">
              <a:avLst/>
            </a:prstGeom>
            <a:ln w="63500">
              <a:solidFill>
                <a:srgbClr val="FF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3356764" y="4048696"/>
              <a:ext cx="594360" cy="367757"/>
            </a:xfrm>
            <a:prstGeom prst="straightConnector1">
              <a:avLst/>
            </a:prstGeom>
            <a:ln w="63500">
              <a:solidFill>
                <a:srgbClr val="FF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796444" y="2609671"/>
              <a:ext cx="594360" cy="367757"/>
            </a:xfrm>
            <a:prstGeom prst="straightConnector1">
              <a:avLst/>
            </a:prstGeom>
            <a:ln w="63500">
              <a:solidFill>
                <a:srgbClr val="FF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8109099" y="3125473"/>
              <a:ext cx="594360" cy="367757"/>
            </a:xfrm>
            <a:prstGeom prst="straightConnector1">
              <a:avLst/>
            </a:prstGeom>
            <a:ln w="63500">
              <a:solidFill>
                <a:srgbClr val="FF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8370416" y="5298824"/>
              <a:ext cx="14909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Back surface</a:t>
              </a:r>
              <a:endParaRPr lang="en-GB" sz="2000" dirty="0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3653947" y="744642"/>
              <a:ext cx="825989" cy="75859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>
              <a:off x="4071118" y="744642"/>
              <a:ext cx="1067996" cy="123919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6090856" y="661737"/>
              <a:ext cx="920813" cy="67755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5779327" y="868204"/>
              <a:ext cx="1075594" cy="82306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1557316" y="2716885"/>
              <a:ext cx="538338" cy="137976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H="1" flipV="1">
              <a:off x="2690014" y="3798021"/>
              <a:ext cx="38739" cy="141023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3039456" y="3986240"/>
              <a:ext cx="480984" cy="123907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 flipV="1">
              <a:off x="4484453" y="4944107"/>
              <a:ext cx="2019738" cy="78558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V="1">
              <a:off x="6687606" y="2997671"/>
              <a:ext cx="331068" cy="274532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V="1">
              <a:off x="8047892" y="3462626"/>
              <a:ext cx="1073879" cy="111013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V="1">
              <a:off x="9152715" y="4017692"/>
              <a:ext cx="407282" cy="133205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8770222" y="91003"/>
              <a:ext cx="297009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Red arrows denote direction of flow </a:t>
              </a:r>
              <a:endParaRPr lang="en-GB" sz="20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417729" y="3061958"/>
              <a:ext cx="6923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</a:rPr>
                <a:t>Flow</a:t>
              </a:r>
              <a:endParaRPr lang="en-GB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10938" y="2916293"/>
              <a:ext cx="6923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</a:rPr>
                <a:t>Flow</a:t>
              </a:r>
              <a:endParaRPr lang="en-GB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56215" y="6246967"/>
              <a:ext cx="340158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/>
                <a:t>A</a:t>
              </a:r>
              <a:endParaRPr lang="en-GB" sz="2000" b="1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168740" y="6228845"/>
              <a:ext cx="328936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000" b="1" dirty="0"/>
                <a:t>B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948879" y="36905"/>
              <a:ext cx="170630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Solar radiation</a:t>
              </a:r>
              <a:endParaRPr lang="en-GB" sz="2000" dirty="0"/>
            </a:p>
          </p:txBody>
        </p:sp>
        <p:sp>
          <p:nvSpPr>
            <p:cNvPr id="60" name="Down Arrow 59"/>
            <p:cNvSpPr/>
            <p:nvPr/>
          </p:nvSpPr>
          <p:spPr>
            <a:xfrm>
              <a:off x="3182157" y="445641"/>
              <a:ext cx="347837" cy="598003"/>
            </a:xfrm>
            <a:prstGeom prst="downArrow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9576296" y="1011419"/>
              <a:ext cx="170630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Solar radiation</a:t>
              </a:r>
              <a:endParaRPr lang="en-GB" sz="2000" dirty="0"/>
            </a:p>
          </p:txBody>
        </p:sp>
        <p:sp>
          <p:nvSpPr>
            <p:cNvPr id="62" name="Down Arrow 61"/>
            <p:cNvSpPr/>
            <p:nvPr/>
          </p:nvSpPr>
          <p:spPr>
            <a:xfrm>
              <a:off x="10549812" y="1457059"/>
              <a:ext cx="347837" cy="598003"/>
            </a:xfrm>
            <a:prstGeom prst="downArrow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/>
            </a:p>
          </p:txBody>
        </p:sp>
      </p:grpSp>
    </p:spTree>
    <p:extLst>
      <p:ext uri="{BB962C8B-B14F-4D97-AF65-F5344CB8AC3E}">
        <p14:creationId xmlns:p14="http://schemas.microsoft.com/office/powerpoint/2010/main" val="1836413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67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Kimpton H.J.</dc:creator>
  <cp:lastModifiedBy>Harriet Kimpton</cp:lastModifiedBy>
  <cp:revision>16</cp:revision>
  <dcterms:created xsi:type="dcterms:W3CDTF">2020-05-16T10:40:12Z</dcterms:created>
  <dcterms:modified xsi:type="dcterms:W3CDTF">2022-05-24T15:12:21Z</dcterms:modified>
</cp:coreProperties>
</file>