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EEA"/>
    <a:srgbClr val="892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6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73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48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19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30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2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79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2FE1-6E83-4E9A-B887-D0FBE0B045A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0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roup 392"/>
          <p:cNvGrpSpPr/>
          <p:nvPr/>
        </p:nvGrpSpPr>
        <p:grpSpPr>
          <a:xfrm>
            <a:off x="406711" y="543259"/>
            <a:ext cx="11392146" cy="5225387"/>
            <a:chOff x="406711" y="543259"/>
            <a:chExt cx="11392146" cy="5225387"/>
          </a:xfrm>
        </p:grpSpPr>
        <p:grpSp>
          <p:nvGrpSpPr>
            <p:cNvPr id="387" name="Group 386"/>
            <p:cNvGrpSpPr/>
            <p:nvPr/>
          </p:nvGrpSpPr>
          <p:grpSpPr>
            <a:xfrm>
              <a:off x="406711" y="543259"/>
              <a:ext cx="11392146" cy="5225387"/>
              <a:chOff x="47482" y="20745"/>
              <a:chExt cx="11392146" cy="5225387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513115" y="1257300"/>
                <a:ext cx="5923173" cy="37557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1513115" y="1628775"/>
                <a:ext cx="5923173" cy="246017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1513115" y="4088947"/>
                <a:ext cx="5923173" cy="38230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Down Arrow 2"/>
              <p:cNvSpPr/>
              <p:nvPr/>
            </p:nvSpPr>
            <p:spPr>
              <a:xfrm>
                <a:off x="4191000" y="4659086"/>
                <a:ext cx="261937" cy="435428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" name="Down Arrow 277"/>
              <p:cNvSpPr/>
              <p:nvPr/>
            </p:nvSpPr>
            <p:spPr>
              <a:xfrm flipV="1">
                <a:off x="3869840" y="346404"/>
                <a:ext cx="261937" cy="435428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" name="Down Arrow 278"/>
              <p:cNvSpPr/>
              <p:nvPr/>
            </p:nvSpPr>
            <p:spPr>
              <a:xfrm rot="5400000" flipV="1">
                <a:off x="7395655" y="2649722"/>
                <a:ext cx="261937" cy="435428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61083" y="781832"/>
                <a:ext cx="10369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Heat loss</a:t>
                </a:r>
                <a:endParaRPr lang="en-GB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4452936" y="4692134"/>
                <a:ext cx="10369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Heat loss</a:t>
                </a:r>
                <a:endParaRPr lang="en-GB" dirty="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6869943" y="2936098"/>
                <a:ext cx="12561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Useful heat</a:t>
                </a:r>
                <a:endParaRPr lang="en-GB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687165" y="169785"/>
                <a:ext cx="925285" cy="774637"/>
              </a:xfrm>
              <a:prstGeom prst="straightConnector1">
                <a:avLst/>
              </a:prstGeom>
              <a:ln w="63500">
                <a:solidFill>
                  <a:srgbClr val="FFC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504505" y="838200"/>
                <a:ext cx="479651" cy="412296"/>
              </a:xfrm>
              <a:prstGeom prst="line">
                <a:avLst/>
              </a:prstGeom>
              <a:ln w="635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V="1">
                <a:off x="1988463" y="348399"/>
                <a:ext cx="698255" cy="887186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/>
              <p:cNvSpPr/>
              <p:nvPr/>
            </p:nvSpPr>
            <p:spPr>
              <a:xfrm>
                <a:off x="6835399" y="2142676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2002003" y="2180008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Oval 291"/>
              <p:cNvSpPr/>
              <p:nvPr/>
            </p:nvSpPr>
            <p:spPr>
              <a:xfrm>
                <a:off x="4443333" y="2436378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/>
              <p:cNvSpPr/>
              <p:nvPr/>
            </p:nvSpPr>
            <p:spPr>
              <a:xfrm>
                <a:off x="2504289" y="3415053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Oval 293"/>
              <p:cNvSpPr/>
              <p:nvPr/>
            </p:nvSpPr>
            <p:spPr>
              <a:xfrm>
                <a:off x="1747242" y="2900847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>
                <a:off x="1987957" y="1229004"/>
                <a:ext cx="341253" cy="392967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Arrow Connector 294"/>
              <p:cNvCxnSpPr/>
              <p:nvPr/>
            </p:nvCxnSpPr>
            <p:spPr>
              <a:xfrm flipV="1">
                <a:off x="2329210" y="1262108"/>
                <a:ext cx="279835" cy="347243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Arrow Connector 295"/>
              <p:cNvCxnSpPr/>
              <p:nvPr/>
            </p:nvCxnSpPr>
            <p:spPr>
              <a:xfrm flipV="1">
                <a:off x="2628776" y="557103"/>
                <a:ext cx="888598" cy="703309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Arrow Connector 311"/>
              <p:cNvCxnSpPr/>
              <p:nvPr/>
            </p:nvCxnSpPr>
            <p:spPr>
              <a:xfrm>
                <a:off x="2337273" y="1616155"/>
                <a:ext cx="1122190" cy="2479596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3" name="TextBox 312"/>
              <p:cNvSpPr txBox="1"/>
              <p:nvPr/>
            </p:nvSpPr>
            <p:spPr>
              <a:xfrm>
                <a:off x="208095" y="1244459"/>
                <a:ext cx="128389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Semi transparent cover</a:t>
                </a:r>
                <a:endParaRPr lang="en-GB" dirty="0"/>
              </a:p>
            </p:txBody>
          </p:sp>
          <p:sp>
            <p:nvSpPr>
              <p:cNvPr id="314" name="TextBox 313"/>
              <p:cNvSpPr txBox="1"/>
              <p:nvPr/>
            </p:nvSpPr>
            <p:spPr>
              <a:xfrm>
                <a:off x="4000808" y="2936098"/>
                <a:ext cx="143904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Semi transparent nanofluid</a:t>
                </a:r>
                <a:endParaRPr lang="en-GB" dirty="0"/>
              </a:p>
            </p:txBody>
          </p:sp>
          <p:sp>
            <p:nvSpPr>
              <p:cNvPr id="315" name="Oval 314"/>
              <p:cNvSpPr/>
              <p:nvPr/>
            </p:nvSpPr>
            <p:spPr>
              <a:xfrm>
                <a:off x="8765690" y="2550743"/>
                <a:ext cx="1303595" cy="1152015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6" name="Straight Arrow Connector 315"/>
              <p:cNvCxnSpPr/>
              <p:nvPr/>
            </p:nvCxnSpPr>
            <p:spPr>
              <a:xfrm>
                <a:off x="9013371" y="1238419"/>
                <a:ext cx="375480" cy="1277542"/>
              </a:xfrm>
              <a:prstGeom prst="straightConnector1">
                <a:avLst/>
              </a:prstGeom>
              <a:ln w="63500">
                <a:solidFill>
                  <a:srgbClr val="FFC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9" name="Freeform 318"/>
              <p:cNvSpPr/>
              <p:nvPr/>
            </p:nvSpPr>
            <p:spPr>
              <a:xfrm>
                <a:off x="9579429" y="1132114"/>
                <a:ext cx="1513114" cy="1970315"/>
              </a:xfrm>
              <a:custGeom>
                <a:avLst/>
                <a:gdLst>
                  <a:gd name="connsiteX0" fmla="*/ 0 w 1513114"/>
                  <a:gd name="connsiteY0" fmla="*/ 0 h 1970315"/>
                  <a:gd name="connsiteX1" fmla="*/ 391885 w 1513114"/>
                  <a:gd name="connsiteY1" fmla="*/ 1251857 h 1970315"/>
                  <a:gd name="connsiteX2" fmla="*/ 1480457 w 1513114"/>
                  <a:gd name="connsiteY2" fmla="*/ 1970315 h 1970315"/>
                  <a:gd name="connsiteX3" fmla="*/ 1480457 w 1513114"/>
                  <a:gd name="connsiteY3" fmla="*/ 1970315 h 1970315"/>
                  <a:gd name="connsiteX4" fmla="*/ 1513114 w 1513114"/>
                  <a:gd name="connsiteY4" fmla="*/ 1970315 h 1970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3114" h="1970315">
                    <a:moveTo>
                      <a:pt x="0" y="0"/>
                    </a:moveTo>
                    <a:cubicBezTo>
                      <a:pt x="72571" y="461735"/>
                      <a:pt x="145142" y="923471"/>
                      <a:pt x="391885" y="1251857"/>
                    </a:cubicBezTo>
                    <a:cubicBezTo>
                      <a:pt x="638628" y="1580243"/>
                      <a:pt x="1480457" y="1970315"/>
                      <a:pt x="1480457" y="1970315"/>
                    </a:cubicBezTo>
                    <a:lnTo>
                      <a:pt x="1480457" y="1970315"/>
                    </a:lnTo>
                    <a:lnTo>
                      <a:pt x="1513114" y="1970315"/>
                    </a:lnTo>
                  </a:path>
                </a:pathLst>
              </a:custGeom>
              <a:noFill/>
              <a:ln w="63500">
                <a:solidFill>
                  <a:srgbClr val="FFC000"/>
                </a:solidFill>
                <a:prstDash val="dash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0" name="Straight Arrow Connector 319"/>
              <p:cNvCxnSpPr/>
              <p:nvPr/>
            </p:nvCxnSpPr>
            <p:spPr>
              <a:xfrm>
                <a:off x="8576683" y="1435644"/>
                <a:ext cx="375480" cy="1277542"/>
              </a:xfrm>
              <a:prstGeom prst="straightConnector1">
                <a:avLst/>
              </a:prstGeom>
              <a:ln w="63500">
                <a:solidFill>
                  <a:srgbClr val="FFC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Arrow Connector 320"/>
              <p:cNvCxnSpPr/>
              <p:nvPr/>
            </p:nvCxnSpPr>
            <p:spPr>
              <a:xfrm flipH="1" flipV="1">
                <a:off x="7737392" y="2329032"/>
                <a:ext cx="1214771" cy="360039"/>
              </a:xfrm>
              <a:prstGeom prst="straightConnector1">
                <a:avLst/>
              </a:prstGeom>
              <a:ln w="63500">
                <a:solidFill>
                  <a:srgbClr val="FFC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Arrow Connector 321"/>
              <p:cNvCxnSpPr/>
              <p:nvPr/>
            </p:nvCxnSpPr>
            <p:spPr>
              <a:xfrm flipH="1">
                <a:off x="9201111" y="2550743"/>
                <a:ext cx="197523" cy="1152015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prstDash val="dash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Arrow Connector 322"/>
              <p:cNvCxnSpPr/>
              <p:nvPr/>
            </p:nvCxnSpPr>
            <p:spPr>
              <a:xfrm>
                <a:off x="9210894" y="3669882"/>
                <a:ext cx="88978" cy="1206918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Arrow Connector 323"/>
              <p:cNvCxnSpPr/>
              <p:nvPr/>
            </p:nvCxnSpPr>
            <p:spPr>
              <a:xfrm>
                <a:off x="4885761" y="244147"/>
                <a:ext cx="925285" cy="774637"/>
              </a:xfrm>
              <a:prstGeom prst="straightConnector1">
                <a:avLst/>
              </a:prstGeom>
              <a:ln w="63500">
                <a:solidFill>
                  <a:srgbClr val="FFC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>
              <a:xfrm>
                <a:off x="5593332" y="838200"/>
                <a:ext cx="479651" cy="412296"/>
              </a:xfrm>
              <a:prstGeom prst="line">
                <a:avLst/>
              </a:prstGeom>
              <a:ln w="635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Arrow Connector 325"/>
              <p:cNvCxnSpPr/>
              <p:nvPr/>
            </p:nvCxnSpPr>
            <p:spPr>
              <a:xfrm flipV="1">
                <a:off x="6079660" y="373226"/>
                <a:ext cx="698255" cy="887186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Arrow Connector 326"/>
              <p:cNvCxnSpPr/>
              <p:nvPr/>
            </p:nvCxnSpPr>
            <p:spPr>
              <a:xfrm>
                <a:off x="6079367" y="1229284"/>
                <a:ext cx="167664" cy="423404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Arrow Connector 327"/>
              <p:cNvCxnSpPr/>
              <p:nvPr/>
            </p:nvCxnSpPr>
            <p:spPr>
              <a:xfrm>
                <a:off x="6247031" y="1619640"/>
                <a:ext cx="595041" cy="551233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Arrow Connector 328"/>
              <p:cNvCxnSpPr/>
              <p:nvPr/>
            </p:nvCxnSpPr>
            <p:spPr>
              <a:xfrm flipV="1">
                <a:off x="3449964" y="1628956"/>
                <a:ext cx="877195" cy="2439239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Arrow Connector 333"/>
              <p:cNvCxnSpPr/>
              <p:nvPr/>
            </p:nvCxnSpPr>
            <p:spPr>
              <a:xfrm flipV="1">
                <a:off x="4334603" y="1284208"/>
                <a:ext cx="279835" cy="347243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Arrow Connector 334"/>
              <p:cNvCxnSpPr/>
              <p:nvPr/>
            </p:nvCxnSpPr>
            <p:spPr>
              <a:xfrm flipV="1">
                <a:off x="4589833" y="815588"/>
                <a:ext cx="643398" cy="455166"/>
              </a:xfrm>
              <a:prstGeom prst="straightConnector1">
                <a:avLst/>
              </a:prstGeom>
              <a:ln w="25400">
                <a:solidFill>
                  <a:srgbClr val="FFC000"/>
                </a:solidFill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7" name="Oval 336"/>
              <p:cNvSpPr/>
              <p:nvPr/>
            </p:nvSpPr>
            <p:spPr>
              <a:xfrm>
                <a:off x="3220663" y="2014092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Oval 337"/>
              <p:cNvSpPr/>
              <p:nvPr/>
            </p:nvSpPr>
            <p:spPr>
              <a:xfrm>
                <a:off x="5584432" y="1778868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Oval 338"/>
              <p:cNvSpPr/>
              <p:nvPr/>
            </p:nvSpPr>
            <p:spPr>
              <a:xfrm>
                <a:off x="5613795" y="3051520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>
                <a:off x="1596174" y="4429351"/>
                <a:ext cx="1283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Back surface</a:t>
                </a:r>
                <a:endParaRPr lang="en-GB" dirty="0"/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1195097" y="20745"/>
                <a:ext cx="1283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Incident light</a:t>
                </a:r>
                <a:endParaRPr lang="en-GB" dirty="0"/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5425820" y="55995"/>
                <a:ext cx="1283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Incident light</a:t>
                </a:r>
                <a:endParaRPr lang="en-GB" dirty="0"/>
              </a:p>
            </p:txBody>
          </p:sp>
          <p:sp>
            <p:nvSpPr>
              <p:cNvPr id="343" name="TextBox 342"/>
              <p:cNvSpPr txBox="1"/>
              <p:nvPr/>
            </p:nvSpPr>
            <p:spPr>
              <a:xfrm>
                <a:off x="8657924" y="446072"/>
                <a:ext cx="1283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Incident light</a:t>
                </a:r>
                <a:endParaRPr lang="en-GB" dirty="0"/>
              </a:p>
            </p:txBody>
          </p:sp>
          <p:sp>
            <p:nvSpPr>
              <p:cNvPr id="344" name="TextBox 343"/>
              <p:cNvSpPr txBox="1"/>
              <p:nvPr/>
            </p:nvSpPr>
            <p:spPr>
              <a:xfrm>
                <a:off x="9999225" y="2018617"/>
                <a:ext cx="12838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Diffraction</a:t>
                </a:r>
                <a:endParaRPr lang="en-GB" dirty="0"/>
              </a:p>
            </p:txBody>
          </p:sp>
          <p:sp>
            <p:nvSpPr>
              <p:cNvPr id="345" name="TextBox 344"/>
              <p:cNvSpPr txBox="1"/>
              <p:nvPr/>
            </p:nvSpPr>
            <p:spPr>
              <a:xfrm>
                <a:off x="9978569" y="3380709"/>
                <a:ext cx="14610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Absorbance</a:t>
                </a:r>
                <a:endParaRPr lang="en-GB" dirty="0"/>
              </a:p>
            </p:txBody>
          </p:sp>
          <p:sp>
            <p:nvSpPr>
              <p:cNvPr id="346" name="TextBox 345"/>
              <p:cNvSpPr txBox="1"/>
              <p:nvPr/>
            </p:nvSpPr>
            <p:spPr>
              <a:xfrm>
                <a:off x="9355083" y="4088675"/>
                <a:ext cx="17193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Refraction and transmittance</a:t>
                </a:r>
                <a:endParaRPr lang="en-GB" dirty="0"/>
              </a:p>
            </p:txBody>
          </p:sp>
          <p:sp>
            <p:nvSpPr>
              <p:cNvPr id="347" name="TextBox 346"/>
              <p:cNvSpPr txBox="1"/>
              <p:nvPr/>
            </p:nvSpPr>
            <p:spPr>
              <a:xfrm>
                <a:off x="7603952" y="1898632"/>
                <a:ext cx="1719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Reflection</a:t>
                </a:r>
                <a:endParaRPr lang="en-GB" dirty="0"/>
              </a:p>
            </p:txBody>
          </p:sp>
          <p:sp>
            <p:nvSpPr>
              <p:cNvPr id="348" name="TextBox 347"/>
              <p:cNvSpPr txBox="1"/>
              <p:nvPr/>
            </p:nvSpPr>
            <p:spPr>
              <a:xfrm>
                <a:off x="2635276" y="38480"/>
                <a:ext cx="1719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Reflection</a:t>
                </a:r>
                <a:endParaRPr lang="en-GB" dirty="0"/>
              </a:p>
            </p:txBody>
          </p:sp>
          <p:sp>
            <p:nvSpPr>
              <p:cNvPr id="349" name="TextBox 348"/>
              <p:cNvSpPr txBox="1"/>
              <p:nvPr/>
            </p:nvSpPr>
            <p:spPr>
              <a:xfrm>
                <a:off x="47482" y="2278881"/>
                <a:ext cx="17193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Refraction and transmittance</a:t>
                </a:r>
                <a:endParaRPr lang="en-GB" dirty="0"/>
              </a:p>
            </p:txBody>
          </p:sp>
          <p:sp>
            <p:nvSpPr>
              <p:cNvPr id="350" name="TextBox 349"/>
              <p:cNvSpPr txBox="1"/>
              <p:nvPr/>
            </p:nvSpPr>
            <p:spPr>
              <a:xfrm>
                <a:off x="2733540" y="4588660"/>
                <a:ext cx="1719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Reflection</a:t>
                </a:r>
                <a:endParaRPr lang="en-GB" dirty="0"/>
              </a:p>
            </p:txBody>
          </p:sp>
          <p:sp>
            <p:nvSpPr>
              <p:cNvPr id="351" name="TextBox 350"/>
              <p:cNvSpPr txBox="1"/>
              <p:nvPr/>
            </p:nvSpPr>
            <p:spPr>
              <a:xfrm>
                <a:off x="4139807" y="2025384"/>
                <a:ext cx="17193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Transmittance</a:t>
                </a:r>
                <a:endParaRPr lang="en-GB" dirty="0"/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6319876" y="3428558"/>
                <a:ext cx="394502" cy="373857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3" name="TextBox 352"/>
              <p:cNvSpPr txBox="1"/>
              <p:nvPr/>
            </p:nvSpPr>
            <p:spPr>
              <a:xfrm>
                <a:off x="363037" y="4876800"/>
                <a:ext cx="32412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A</a:t>
                </a:r>
                <a:endParaRPr lang="en-GB" b="1" dirty="0"/>
              </a:p>
            </p:txBody>
          </p:sp>
          <p:sp>
            <p:nvSpPr>
              <p:cNvPr id="354" name="TextBox 353"/>
              <p:cNvSpPr txBox="1"/>
              <p:nvPr/>
            </p:nvSpPr>
            <p:spPr>
              <a:xfrm>
                <a:off x="7727871" y="4876800"/>
                <a:ext cx="314510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B</a:t>
                </a:r>
              </a:p>
            </p:txBody>
          </p:sp>
          <p:cxnSp>
            <p:nvCxnSpPr>
              <p:cNvPr id="356" name="Straight Arrow Connector 355"/>
              <p:cNvCxnSpPr/>
              <p:nvPr/>
            </p:nvCxnSpPr>
            <p:spPr>
              <a:xfrm flipV="1">
                <a:off x="1149807" y="1445085"/>
                <a:ext cx="991937" cy="8969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Arrow Connector 356"/>
              <p:cNvCxnSpPr/>
              <p:nvPr/>
            </p:nvCxnSpPr>
            <p:spPr>
              <a:xfrm flipV="1">
                <a:off x="911579" y="1463817"/>
                <a:ext cx="783659" cy="2885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Arrow Connector 358"/>
              <p:cNvCxnSpPr/>
              <p:nvPr/>
            </p:nvCxnSpPr>
            <p:spPr>
              <a:xfrm flipH="1">
                <a:off x="973306" y="297144"/>
                <a:ext cx="247497" cy="5681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Arrow Connector 360"/>
              <p:cNvCxnSpPr/>
              <p:nvPr/>
            </p:nvCxnSpPr>
            <p:spPr>
              <a:xfrm flipH="1">
                <a:off x="2021029" y="346404"/>
                <a:ext cx="950687" cy="90308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Arrow Connector 363"/>
              <p:cNvCxnSpPr/>
              <p:nvPr/>
            </p:nvCxnSpPr>
            <p:spPr>
              <a:xfrm flipV="1">
                <a:off x="3245757" y="4102555"/>
                <a:ext cx="194379" cy="5349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Arrow Connector 365"/>
              <p:cNvCxnSpPr/>
              <p:nvPr/>
            </p:nvCxnSpPr>
            <p:spPr>
              <a:xfrm flipV="1">
                <a:off x="2205571" y="4095751"/>
                <a:ext cx="273422" cy="66061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Arrow Connector 367"/>
              <p:cNvCxnSpPr/>
              <p:nvPr/>
            </p:nvCxnSpPr>
            <p:spPr>
              <a:xfrm flipH="1">
                <a:off x="5013044" y="277585"/>
                <a:ext cx="42680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Arrow Connector 368"/>
              <p:cNvCxnSpPr/>
              <p:nvPr/>
            </p:nvCxnSpPr>
            <p:spPr>
              <a:xfrm flipH="1">
                <a:off x="8576683" y="879864"/>
                <a:ext cx="81242" cy="4183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Arrow Connector 370"/>
              <p:cNvCxnSpPr/>
              <p:nvPr/>
            </p:nvCxnSpPr>
            <p:spPr>
              <a:xfrm>
                <a:off x="9355083" y="838200"/>
                <a:ext cx="224346" cy="2304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/>
              <p:cNvCxnSpPr/>
              <p:nvPr/>
            </p:nvCxnSpPr>
            <p:spPr>
              <a:xfrm flipH="1">
                <a:off x="9013371" y="1047649"/>
                <a:ext cx="62541" cy="29089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Arrow Connector 375"/>
              <p:cNvCxnSpPr/>
              <p:nvPr/>
            </p:nvCxnSpPr>
            <p:spPr>
              <a:xfrm>
                <a:off x="8373554" y="2181644"/>
                <a:ext cx="449239" cy="4416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Arrow Connector 377"/>
              <p:cNvCxnSpPr/>
              <p:nvPr/>
            </p:nvCxnSpPr>
            <p:spPr>
              <a:xfrm flipH="1">
                <a:off x="10489081" y="2322507"/>
                <a:ext cx="42697" cy="45135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Arrow Connector 379"/>
              <p:cNvCxnSpPr/>
              <p:nvPr/>
            </p:nvCxnSpPr>
            <p:spPr>
              <a:xfrm flipH="1" flipV="1">
                <a:off x="9323347" y="3045880"/>
                <a:ext cx="1019180" cy="3320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Arrow Connector 381"/>
              <p:cNvCxnSpPr/>
              <p:nvPr/>
            </p:nvCxnSpPr>
            <p:spPr>
              <a:xfrm flipH="1" flipV="1">
                <a:off x="9230221" y="3988932"/>
                <a:ext cx="537091" cy="362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Arrow Connector 383"/>
              <p:cNvCxnSpPr/>
              <p:nvPr/>
            </p:nvCxnSpPr>
            <p:spPr>
              <a:xfrm flipH="1" flipV="1">
                <a:off x="4227014" y="1970951"/>
                <a:ext cx="453111" cy="5086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5" name="TextBox 384"/>
              <p:cNvSpPr txBox="1"/>
              <p:nvPr/>
            </p:nvSpPr>
            <p:spPr>
              <a:xfrm>
                <a:off x="3023035" y="2486889"/>
                <a:ext cx="14610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Absorbance</a:t>
                </a:r>
                <a:endParaRPr lang="en-GB" dirty="0"/>
              </a:p>
            </p:txBody>
          </p:sp>
          <p:cxnSp>
            <p:nvCxnSpPr>
              <p:cNvPr id="386" name="Straight Arrow Connector 385"/>
              <p:cNvCxnSpPr/>
              <p:nvPr/>
            </p:nvCxnSpPr>
            <p:spPr>
              <a:xfrm flipH="1" flipV="1">
                <a:off x="2667063" y="2275719"/>
                <a:ext cx="597379" cy="25914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8" name="TextBox 387"/>
            <p:cNvSpPr txBox="1"/>
            <p:nvPr/>
          </p:nvSpPr>
          <p:spPr>
            <a:xfrm>
              <a:off x="7953633" y="4145481"/>
              <a:ext cx="1719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Nanoparticle</a:t>
              </a:r>
              <a:endParaRPr lang="en-GB" dirty="0"/>
            </a:p>
          </p:txBody>
        </p:sp>
        <p:cxnSp>
          <p:nvCxnSpPr>
            <p:cNvPr id="389" name="Straight Arrow Connector 388"/>
            <p:cNvCxnSpPr/>
            <p:nvPr/>
          </p:nvCxnSpPr>
          <p:spPr>
            <a:xfrm flipV="1">
              <a:off x="8720415" y="3937567"/>
              <a:ext cx="490832" cy="2249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Arrow Connector 390"/>
            <p:cNvCxnSpPr/>
            <p:nvPr/>
          </p:nvCxnSpPr>
          <p:spPr>
            <a:xfrm flipH="1" flipV="1">
              <a:off x="7144757" y="4112613"/>
              <a:ext cx="1099455" cy="364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545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36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37</cp:revision>
  <dcterms:created xsi:type="dcterms:W3CDTF">2019-12-11T09:43:24Z</dcterms:created>
  <dcterms:modified xsi:type="dcterms:W3CDTF">2021-12-10T15:07:14Z</dcterms:modified>
</cp:coreProperties>
</file>