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2B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56" d="100"/>
          <a:sy n="56" d="100"/>
        </p:scale>
        <p:origin x="9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08/07/2021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738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08/07/2021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330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08/07/2021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848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08/07/2021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0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08/07/2021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198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08/07/2021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786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08/07/2021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306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08/07/2021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299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08/07/2021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26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08/07/2021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761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2FE1-6E83-4E9A-B887-D0FBE0B045A3}" type="datetimeFigureOut">
              <a:rPr lang="en-GB" smtClean="0"/>
              <a:t>08/07/2021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795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62FE1-6E83-4E9A-B887-D0FBE0B045A3}" type="datetimeFigureOut">
              <a:rPr lang="en-GB" smtClean="0"/>
              <a:t>08/07/2021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81182-E885-48DE-8563-59203163B9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906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28933" y="514351"/>
            <a:ext cx="10140947" cy="5275591"/>
            <a:chOff x="328933" y="514351"/>
            <a:chExt cx="10140947" cy="5275591"/>
          </a:xfrm>
        </p:grpSpPr>
        <p:sp>
          <p:nvSpPr>
            <p:cNvPr id="25" name="TextBox 24"/>
            <p:cNvSpPr txBox="1"/>
            <p:nvPr/>
          </p:nvSpPr>
          <p:spPr>
            <a:xfrm>
              <a:off x="328933" y="5082056"/>
              <a:ext cx="90902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Aft>
                  <a:spcPts val="0"/>
                </a:spcAft>
              </a:pPr>
              <a:r>
                <a:rPr lang="en-GB" sz="2000" dirty="0" smtClean="0">
                  <a:cs typeface="Times New Roman" panose="02020603050405020304" pitchFamily="18" charset="0"/>
                </a:rPr>
                <a:t>Open	 K</a:t>
              </a:r>
              <a:r>
                <a:rPr lang="en-GB" sz="2000" baseline="-25000" dirty="0" smtClean="0">
                  <a:cs typeface="Times New Roman" panose="02020603050405020304" pitchFamily="18" charset="0"/>
                </a:rPr>
                <a:t>2</a:t>
              </a:r>
              <a:r>
                <a:rPr lang="en-GB" sz="2000" dirty="0" smtClean="0">
                  <a:cs typeface="Times New Roman" panose="02020603050405020304" pitchFamily="18" charset="0"/>
                </a:rPr>
                <a:t>CO</a:t>
              </a:r>
              <a:r>
                <a:rPr lang="en-GB" sz="2000" baseline="-25000" dirty="0" smtClean="0">
                  <a:cs typeface="Times New Roman" panose="02020603050405020304" pitchFamily="18" charset="0"/>
                </a:rPr>
                <a:t>3</a:t>
              </a:r>
              <a:r>
                <a:rPr lang="en-GB" sz="2000" dirty="0" smtClean="0">
                  <a:cs typeface="Times New Roman" panose="02020603050405020304" pitchFamily="18" charset="0"/>
                </a:rPr>
                <a:t>.1.5H</a:t>
              </a:r>
              <a:r>
                <a:rPr lang="en-GB" sz="2000" baseline="-25000" dirty="0" smtClean="0">
                  <a:cs typeface="Times New Roman" panose="02020603050405020304" pitchFamily="18" charset="0"/>
                </a:rPr>
                <a:t>2</a:t>
              </a:r>
              <a:r>
                <a:rPr lang="en-GB" sz="2000" dirty="0" smtClean="0">
                  <a:cs typeface="Times New Roman" panose="02020603050405020304" pitchFamily="18" charset="0"/>
                </a:rPr>
                <a:t>O</a:t>
              </a:r>
              <a:r>
                <a:rPr lang="en-GB" sz="2000" baseline="-25000" dirty="0" smtClean="0">
                  <a:cs typeface="Times New Roman" panose="02020603050405020304" pitchFamily="18" charset="0"/>
                </a:rPr>
                <a:t>(s)</a:t>
              </a:r>
              <a:r>
                <a:rPr lang="en-GB" sz="2000" dirty="0" smtClean="0">
                  <a:cs typeface="Times New Roman" panose="02020603050405020304" pitchFamily="18" charset="0"/>
                </a:rPr>
                <a:t>     ⇌        K</a:t>
              </a:r>
              <a:r>
                <a:rPr lang="en-GB" sz="2000" baseline="-25000" dirty="0" smtClean="0">
                  <a:cs typeface="Times New Roman" panose="02020603050405020304" pitchFamily="18" charset="0"/>
                </a:rPr>
                <a:t>2</a:t>
              </a:r>
              <a:r>
                <a:rPr lang="en-GB" sz="2000" dirty="0" smtClean="0">
                  <a:cs typeface="Times New Roman" panose="02020603050405020304" pitchFamily="18" charset="0"/>
                </a:rPr>
                <a:t>CO</a:t>
              </a:r>
              <a:r>
                <a:rPr lang="en-GB" sz="2000" baseline="-25000" dirty="0" smtClean="0">
                  <a:cs typeface="Times New Roman" panose="02020603050405020304" pitchFamily="18" charset="0"/>
                </a:rPr>
                <a:t>3(s)</a:t>
              </a:r>
              <a:r>
                <a:rPr lang="en-GB" sz="2000" dirty="0" smtClean="0">
                  <a:cs typeface="Times New Roman" panose="02020603050405020304" pitchFamily="18" charset="0"/>
                </a:rPr>
                <a:t> + 1.5 H</a:t>
              </a:r>
              <a:r>
                <a:rPr lang="en-GB" sz="2000" baseline="-25000" dirty="0" smtClean="0">
                  <a:cs typeface="Times New Roman" panose="02020603050405020304" pitchFamily="18" charset="0"/>
                </a:rPr>
                <a:t>2</a:t>
              </a:r>
              <a:r>
                <a:rPr lang="en-GB" sz="2000" dirty="0" smtClean="0">
                  <a:cs typeface="Times New Roman" panose="02020603050405020304" pitchFamily="18" charset="0"/>
                </a:rPr>
                <a:t>O</a:t>
              </a:r>
              <a:r>
                <a:rPr lang="en-GB" sz="2000" baseline="-25000" dirty="0" smtClean="0">
                  <a:cs typeface="Times New Roman" panose="02020603050405020304" pitchFamily="18" charset="0"/>
                </a:rPr>
                <a:t>(g)</a:t>
              </a:r>
              <a:r>
                <a:rPr lang="en-GB" sz="2000" dirty="0" smtClean="0">
                  <a:cs typeface="Times New Roman" panose="02020603050405020304" pitchFamily="18" charset="0"/>
                </a:rPr>
                <a:t>            ⇌               K</a:t>
              </a:r>
              <a:r>
                <a:rPr lang="en-GB" sz="2000" baseline="-25000" dirty="0" smtClean="0">
                  <a:cs typeface="Times New Roman" panose="02020603050405020304" pitchFamily="18" charset="0"/>
                </a:rPr>
                <a:t>2</a:t>
              </a:r>
              <a:r>
                <a:rPr lang="en-GB" sz="2000" dirty="0" smtClean="0">
                  <a:cs typeface="Times New Roman" panose="02020603050405020304" pitchFamily="18" charset="0"/>
                </a:rPr>
                <a:t>CO</a:t>
              </a:r>
              <a:r>
                <a:rPr lang="en-GB" sz="2000" baseline="-25000" dirty="0" smtClean="0">
                  <a:cs typeface="Times New Roman" panose="02020603050405020304" pitchFamily="18" charset="0"/>
                </a:rPr>
                <a:t>3</a:t>
              </a:r>
              <a:r>
                <a:rPr lang="en-GB" sz="2000" dirty="0" smtClean="0">
                  <a:cs typeface="Times New Roman" panose="02020603050405020304" pitchFamily="18" charset="0"/>
                </a:rPr>
                <a:t>.1.5H</a:t>
              </a:r>
              <a:r>
                <a:rPr lang="en-GB" sz="2000" baseline="-25000" dirty="0" smtClean="0">
                  <a:cs typeface="Times New Roman" panose="02020603050405020304" pitchFamily="18" charset="0"/>
                </a:rPr>
                <a:t>2</a:t>
              </a:r>
              <a:r>
                <a:rPr lang="en-GB" sz="2000" dirty="0" smtClean="0">
                  <a:cs typeface="Times New Roman" panose="02020603050405020304" pitchFamily="18" charset="0"/>
                </a:rPr>
                <a:t>O</a:t>
              </a:r>
              <a:r>
                <a:rPr lang="en-GB" sz="2000" baseline="-25000" dirty="0" smtClean="0">
                  <a:cs typeface="Times New Roman" panose="02020603050405020304" pitchFamily="18" charset="0"/>
                </a:rPr>
                <a:t>(s)</a:t>
              </a:r>
              <a:r>
                <a:rPr lang="en-GB" sz="2000" dirty="0" smtClean="0">
                  <a:cs typeface="Times New Roman" panose="02020603050405020304" pitchFamily="18" charset="0"/>
                </a:rPr>
                <a:t> </a:t>
              </a:r>
            </a:p>
            <a:p>
              <a:pPr fontAlgn="auto">
                <a:spcAft>
                  <a:spcPts val="0"/>
                </a:spcAft>
              </a:pPr>
              <a:r>
                <a:rPr lang="en-GB" sz="2000" dirty="0" smtClean="0">
                  <a:cs typeface="Times New Roman" panose="02020603050405020304" pitchFamily="18" charset="0"/>
                </a:rPr>
                <a:t>Closed	 Na</a:t>
              </a:r>
              <a:r>
                <a:rPr lang="en-GB" sz="2000" baseline="-25000" dirty="0" smtClean="0">
                  <a:cs typeface="Times New Roman" panose="02020603050405020304" pitchFamily="18" charset="0"/>
                </a:rPr>
                <a:t>2</a:t>
              </a:r>
              <a:r>
                <a:rPr lang="en-GB" sz="2000" dirty="0" smtClean="0">
                  <a:cs typeface="Times New Roman" panose="02020603050405020304" pitchFamily="18" charset="0"/>
                </a:rPr>
                <a:t>S.5H</a:t>
              </a:r>
              <a:r>
                <a:rPr lang="en-GB" sz="2000" baseline="-25000" dirty="0" smtClean="0">
                  <a:cs typeface="Times New Roman" panose="02020603050405020304" pitchFamily="18" charset="0"/>
                </a:rPr>
                <a:t>2</a:t>
              </a:r>
              <a:r>
                <a:rPr lang="en-GB" sz="2000" dirty="0" smtClean="0">
                  <a:cs typeface="Times New Roman" panose="02020603050405020304" pitchFamily="18" charset="0"/>
                </a:rPr>
                <a:t>O</a:t>
              </a:r>
              <a:r>
                <a:rPr lang="en-GB" sz="2000" baseline="-25000" dirty="0" smtClean="0">
                  <a:cs typeface="Times New Roman" panose="02020603050405020304" pitchFamily="18" charset="0"/>
                </a:rPr>
                <a:t>(s)</a:t>
              </a:r>
              <a:r>
                <a:rPr lang="en-GB" sz="2000" dirty="0" smtClean="0">
                  <a:cs typeface="Times New Roman" panose="02020603050405020304" pitchFamily="18" charset="0"/>
                </a:rPr>
                <a:t>          ⇌</a:t>
              </a:r>
              <a:r>
                <a:rPr lang="en-GB" sz="2000" b="1" dirty="0" smtClean="0">
                  <a:cs typeface="Times New Roman" panose="02020603050405020304" pitchFamily="18" charset="0"/>
                </a:rPr>
                <a:t>    </a:t>
              </a:r>
              <a:r>
                <a:rPr lang="en-GB" sz="2000" dirty="0" smtClean="0">
                  <a:cs typeface="Times New Roman" panose="02020603050405020304" pitchFamily="18" charset="0"/>
                </a:rPr>
                <a:t>   Na</a:t>
              </a:r>
              <a:r>
                <a:rPr lang="en-GB" sz="2000" baseline="-25000" dirty="0" smtClean="0">
                  <a:cs typeface="Times New Roman" panose="02020603050405020304" pitchFamily="18" charset="0"/>
                </a:rPr>
                <a:t>2</a:t>
              </a:r>
              <a:r>
                <a:rPr lang="en-GB" sz="2000" dirty="0" smtClean="0">
                  <a:cs typeface="Times New Roman" panose="02020603050405020304" pitchFamily="18" charset="0"/>
                </a:rPr>
                <a:t>S.1.5H</a:t>
              </a:r>
              <a:r>
                <a:rPr lang="en-GB" sz="2000" baseline="-25000" dirty="0" smtClean="0">
                  <a:cs typeface="Times New Roman" panose="02020603050405020304" pitchFamily="18" charset="0"/>
                </a:rPr>
                <a:t>2</a:t>
              </a:r>
              <a:r>
                <a:rPr lang="en-GB" sz="2000" dirty="0" smtClean="0">
                  <a:cs typeface="Times New Roman" panose="02020603050405020304" pitchFamily="18" charset="0"/>
                </a:rPr>
                <a:t>O</a:t>
              </a:r>
              <a:r>
                <a:rPr lang="en-GB" sz="2000" baseline="-25000" dirty="0" smtClean="0">
                  <a:cs typeface="Times New Roman" panose="02020603050405020304" pitchFamily="18" charset="0"/>
                </a:rPr>
                <a:t>(s)</a:t>
              </a:r>
              <a:r>
                <a:rPr lang="en-GB" sz="2000" dirty="0" smtClean="0">
                  <a:cs typeface="Times New Roman" panose="02020603050405020304" pitchFamily="18" charset="0"/>
                </a:rPr>
                <a:t> + 4.5H</a:t>
              </a:r>
              <a:r>
                <a:rPr lang="en-GB" sz="2000" baseline="-25000" dirty="0" smtClean="0">
                  <a:cs typeface="Times New Roman" panose="02020603050405020304" pitchFamily="18" charset="0"/>
                </a:rPr>
                <a:t>2</a:t>
              </a:r>
              <a:r>
                <a:rPr lang="en-GB" sz="2000" dirty="0" smtClean="0">
                  <a:cs typeface="Times New Roman" panose="02020603050405020304" pitchFamily="18" charset="0"/>
                </a:rPr>
                <a:t>O</a:t>
              </a:r>
              <a:r>
                <a:rPr lang="en-GB" sz="2000" baseline="-25000" dirty="0" smtClean="0">
                  <a:cs typeface="Times New Roman" panose="02020603050405020304" pitchFamily="18" charset="0"/>
                </a:rPr>
                <a:t>(g)</a:t>
              </a:r>
              <a:r>
                <a:rPr lang="en-GB" sz="2000" dirty="0" smtClean="0">
                  <a:cs typeface="Times New Roman" panose="02020603050405020304" pitchFamily="18" charset="0"/>
                </a:rPr>
                <a:t>         ⇌              Na</a:t>
              </a:r>
              <a:r>
                <a:rPr lang="en-GB" sz="2000" baseline="-25000" dirty="0" smtClean="0">
                  <a:cs typeface="Times New Roman" panose="02020603050405020304" pitchFamily="18" charset="0"/>
                </a:rPr>
                <a:t>2</a:t>
              </a:r>
              <a:r>
                <a:rPr lang="en-GB" sz="2000" dirty="0" smtClean="0">
                  <a:cs typeface="Times New Roman" panose="02020603050405020304" pitchFamily="18" charset="0"/>
                </a:rPr>
                <a:t>S.5H</a:t>
              </a:r>
              <a:r>
                <a:rPr lang="en-GB" sz="2000" baseline="-25000" dirty="0" smtClean="0">
                  <a:cs typeface="Times New Roman" panose="02020603050405020304" pitchFamily="18" charset="0"/>
                </a:rPr>
                <a:t>2</a:t>
              </a:r>
              <a:r>
                <a:rPr lang="en-GB" sz="2000" dirty="0" smtClean="0">
                  <a:cs typeface="Times New Roman" panose="02020603050405020304" pitchFamily="18" charset="0"/>
                </a:rPr>
                <a:t>O</a:t>
              </a:r>
              <a:r>
                <a:rPr lang="en-GB" sz="2000" baseline="-25000" dirty="0" smtClean="0"/>
                <a:t>(s)</a:t>
              </a:r>
              <a:r>
                <a:rPr lang="en-GB" sz="2000" dirty="0" smtClean="0"/>
                <a:t> 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440014" y="514351"/>
              <a:ext cx="10029866" cy="4596774"/>
              <a:chOff x="555438" y="1985369"/>
              <a:chExt cx="7133629" cy="3152478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619474" y="1985369"/>
                <a:ext cx="7069593" cy="2735730"/>
                <a:chOff x="619474" y="1985369"/>
                <a:chExt cx="7069593" cy="2735730"/>
              </a:xfrm>
            </p:grpSpPr>
            <p:grpSp>
              <p:nvGrpSpPr>
                <p:cNvPr id="70" name="Group 69"/>
                <p:cNvGrpSpPr/>
                <p:nvPr/>
              </p:nvGrpSpPr>
              <p:grpSpPr>
                <a:xfrm>
                  <a:off x="4078438" y="1985369"/>
                  <a:ext cx="3610629" cy="2735730"/>
                  <a:chOff x="4791848" y="1964890"/>
                  <a:chExt cx="3610629" cy="2735730"/>
                </a:xfrm>
              </p:grpSpPr>
              <p:sp>
                <p:nvSpPr>
                  <p:cNvPr id="44" name="Rectangle 43"/>
                  <p:cNvSpPr/>
                  <p:nvPr/>
                </p:nvSpPr>
                <p:spPr>
                  <a:xfrm>
                    <a:off x="4791848" y="1964890"/>
                    <a:ext cx="3598370" cy="2735730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000"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4913380" y="2800350"/>
                    <a:ext cx="1007798" cy="274396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2000" dirty="0" smtClean="0">
                        <a:cs typeface="Times New Roman" panose="02020603050405020304" pitchFamily="18" charset="0"/>
                      </a:rPr>
                      <a:t>Salt hydrate</a:t>
                    </a:r>
                    <a:endParaRPr lang="en-GB" sz="2000" dirty="0"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6" name="Down Arrow 45"/>
                  <p:cNvSpPr/>
                  <p:nvPr/>
                </p:nvSpPr>
                <p:spPr>
                  <a:xfrm flipV="1">
                    <a:off x="5307263" y="3211901"/>
                    <a:ext cx="388620" cy="249012"/>
                  </a:xfrm>
                  <a:prstGeom prst="downArrow">
                    <a:avLst/>
                  </a:prstGeom>
                  <a:solidFill>
                    <a:srgbClr val="892B3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000"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5225003" y="3452002"/>
                    <a:ext cx="516689" cy="27439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2000" b="1" dirty="0" smtClean="0">
                        <a:solidFill>
                          <a:srgbClr val="892B36"/>
                        </a:solidFill>
                        <a:cs typeface="Times New Roman" panose="02020603050405020304" pitchFamily="18" charset="0"/>
                      </a:rPr>
                      <a:t>HEAT</a:t>
                    </a:r>
                    <a:endParaRPr lang="en-GB" sz="2000" b="1" dirty="0">
                      <a:solidFill>
                        <a:srgbClr val="892B36"/>
                      </a:solidFill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8" name="TextBox 47"/>
                  <p:cNvSpPr txBox="1"/>
                  <p:nvPr/>
                </p:nvSpPr>
                <p:spPr>
                  <a:xfrm>
                    <a:off x="5621579" y="3286070"/>
                    <a:ext cx="644761" cy="27439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2000" dirty="0" smtClean="0">
                        <a:cs typeface="Times New Roman" panose="02020603050405020304" pitchFamily="18" charset="0"/>
                      </a:rPr>
                      <a:t>Charge</a:t>
                    </a:r>
                    <a:endParaRPr lang="en-GB" sz="2000" dirty="0"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9" name="Curved Up Arrow 48"/>
                  <p:cNvSpPr/>
                  <p:nvPr/>
                </p:nvSpPr>
                <p:spPr>
                  <a:xfrm flipV="1">
                    <a:off x="5410799" y="2242009"/>
                    <a:ext cx="1914525" cy="464165"/>
                  </a:xfrm>
                  <a:prstGeom prst="curvedUpArrow">
                    <a:avLst>
                      <a:gd name="adj1" fmla="val 25000"/>
                      <a:gd name="adj2" fmla="val 149288"/>
                      <a:gd name="adj3" fmla="val 42237"/>
                    </a:avLst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000">
                      <a:solidFill>
                        <a:schemeClr val="tx1"/>
                      </a:solidFill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1" name="TextBox 50"/>
                  <p:cNvSpPr txBox="1"/>
                  <p:nvPr/>
                </p:nvSpPr>
                <p:spPr>
                  <a:xfrm>
                    <a:off x="6672297" y="2800350"/>
                    <a:ext cx="404988" cy="27439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2000" dirty="0" smtClean="0">
                        <a:cs typeface="Times New Roman" panose="02020603050405020304" pitchFamily="18" charset="0"/>
                      </a:rPr>
                      <a:t>Salt</a:t>
                    </a:r>
                    <a:endParaRPr lang="en-GB" sz="2000" dirty="0"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2" name="TextBox 51"/>
                  <p:cNvSpPr txBox="1"/>
                  <p:nvPr/>
                </p:nvSpPr>
                <p:spPr>
                  <a:xfrm>
                    <a:off x="6471101" y="3179996"/>
                    <a:ext cx="1931376" cy="48547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2000" dirty="0" smtClean="0">
                        <a:cs typeface="Times New Roman" panose="02020603050405020304" pitchFamily="18" charset="0"/>
                      </a:rPr>
                      <a:t>Store both at room temperature</a:t>
                    </a:r>
                    <a:endParaRPr lang="en-GB" sz="2000" dirty="0"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4" name="TextBox 53"/>
                  <p:cNvSpPr txBox="1"/>
                  <p:nvPr/>
                </p:nvSpPr>
                <p:spPr>
                  <a:xfrm>
                    <a:off x="5623709" y="4221064"/>
                    <a:ext cx="849975" cy="27439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2000" dirty="0" smtClean="0">
                        <a:cs typeface="Times New Roman" panose="02020603050405020304" pitchFamily="18" charset="0"/>
                      </a:rPr>
                      <a:t>Discharge</a:t>
                    </a:r>
                    <a:endParaRPr lang="en-GB" sz="2000" dirty="0"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5" name="Down Arrow 54"/>
                  <p:cNvSpPr/>
                  <p:nvPr/>
                </p:nvSpPr>
                <p:spPr>
                  <a:xfrm rot="5400000" flipV="1">
                    <a:off x="7218366" y="4076581"/>
                    <a:ext cx="400050" cy="537210"/>
                  </a:xfrm>
                  <a:prstGeom prst="downArrow">
                    <a:avLst/>
                  </a:prstGeom>
                  <a:solidFill>
                    <a:srgbClr val="892B3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000"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6" name="TextBox 55"/>
                  <p:cNvSpPr txBox="1"/>
                  <p:nvPr/>
                </p:nvSpPr>
                <p:spPr>
                  <a:xfrm>
                    <a:off x="7696476" y="4198121"/>
                    <a:ext cx="516689" cy="27439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2000" b="1" dirty="0" smtClean="0">
                        <a:solidFill>
                          <a:srgbClr val="892B36"/>
                        </a:solidFill>
                        <a:cs typeface="Times New Roman" panose="02020603050405020304" pitchFamily="18" charset="0"/>
                      </a:rPr>
                      <a:t>HEAT</a:t>
                    </a:r>
                    <a:endParaRPr lang="en-GB" sz="2000" b="1" dirty="0">
                      <a:solidFill>
                        <a:srgbClr val="892B36"/>
                      </a:solidFill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7" name="Curved Up Arrow 56"/>
                  <p:cNvSpPr/>
                  <p:nvPr/>
                </p:nvSpPr>
                <p:spPr>
                  <a:xfrm flipH="1">
                    <a:off x="5106015" y="3756899"/>
                    <a:ext cx="1914525" cy="464165"/>
                  </a:xfrm>
                  <a:prstGeom prst="curvedUpArrow">
                    <a:avLst>
                      <a:gd name="adj1" fmla="val 25000"/>
                      <a:gd name="adj2" fmla="val 149288"/>
                      <a:gd name="adj3" fmla="val 42237"/>
                    </a:avLst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000">
                      <a:solidFill>
                        <a:schemeClr val="tx1"/>
                      </a:solidFill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8" name="TextBox 57"/>
                  <p:cNvSpPr txBox="1"/>
                  <p:nvPr/>
                </p:nvSpPr>
                <p:spPr>
                  <a:xfrm>
                    <a:off x="7362989" y="2808475"/>
                    <a:ext cx="584398" cy="274396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2000" dirty="0" smtClean="0">
                        <a:cs typeface="Times New Roman" panose="02020603050405020304" pitchFamily="18" charset="0"/>
                      </a:rPr>
                      <a:t>Water</a:t>
                    </a:r>
                    <a:endParaRPr lang="en-GB" sz="2000" dirty="0"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9" name="Curved Up Arrow 58"/>
                  <p:cNvSpPr/>
                  <p:nvPr/>
                </p:nvSpPr>
                <p:spPr>
                  <a:xfrm flipV="1">
                    <a:off x="5432758" y="2232352"/>
                    <a:ext cx="2729937" cy="464165"/>
                  </a:xfrm>
                  <a:prstGeom prst="curvedUpArrow">
                    <a:avLst>
                      <a:gd name="adj1" fmla="val 25000"/>
                      <a:gd name="adj2" fmla="val 149288"/>
                      <a:gd name="adj3" fmla="val 42237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000">
                      <a:solidFill>
                        <a:schemeClr val="tx1"/>
                      </a:solidFill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0" name="Curved Up Arrow 59"/>
                  <p:cNvSpPr/>
                  <p:nvPr/>
                </p:nvSpPr>
                <p:spPr>
                  <a:xfrm flipH="1">
                    <a:off x="5060690" y="3747449"/>
                    <a:ext cx="2729937" cy="464165"/>
                  </a:xfrm>
                  <a:prstGeom prst="curvedUpArrow">
                    <a:avLst>
                      <a:gd name="adj1" fmla="val 25000"/>
                      <a:gd name="adj2" fmla="val 149288"/>
                      <a:gd name="adj3" fmla="val 42237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000">
                      <a:solidFill>
                        <a:schemeClr val="tx1"/>
                      </a:solidFill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1" name="TextBox 60"/>
                  <p:cNvSpPr txBox="1"/>
                  <p:nvPr/>
                </p:nvSpPr>
                <p:spPr>
                  <a:xfrm>
                    <a:off x="5807905" y="2319501"/>
                    <a:ext cx="783128" cy="27439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2000" dirty="0" smtClean="0">
                        <a:cs typeface="Times New Roman" panose="02020603050405020304" pitchFamily="18" charset="0"/>
                      </a:rPr>
                      <a:t>Separate</a:t>
                    </a:r>
                    <a:endParaRPr lang="en-GB" sz="2000" dirty="0"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2" name="TextBox 61"/>
                  <p:cNvSpPr txBox="1"/>
                  <p:nvPr/>
                </p:nvSpPr>
                <p:spPr>
                  <a:xfrm>
                    <a:off x="5862963" y="3847814"/>
                    <a:ext cx="790475" cy="27439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2000" dirty="0" smtClean="0">
                        <a:cs typeface="Times New Roman" panose="02020603050405020304" pitchFamily="18" charset="0"/>
                      </a:rPr>
                      <a:t>Combine</a:t>
                    </a:r>
                    <a:endParaRPr lang="en-GB" sz="2000" dirty="0"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71" name="Group 70"/>
                <p:cNvGrpSpPr/>
                <p:nvPr/>
              </p:nvGrpSpPr>
              <p:grpSpPr>
                <a:xfrm>
                  <a:off x="619474" y="1988810"/>
                  <a:ext cx="3420806" cy="2649934"/>
                  <a:chOff x="619474" y="1988810"/>
                  <a:chExt cx="3420806" cy="2649934"/>
                </a:xfrm>
              </p:grpSpPr>
              <p:sp>
                <p:nvSpPr>
                  <p:cNvPr id="41" name="Rectangle 40"/>
                  <p:cNvSpPr/>
                  <p:nvPr/>
                </p:nvSpPr>
                <p:spPr>
                  <a:xfrm>
                    <a:off x="619474" y="2643316"/>
                    <a:ext cx="3286813" cy="1176042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000"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7" name="TextBox 26"/>
                  <p:cNvSpPr txBox="1"/>
                  <p:nvPr/>
                </p:nvSpPr>
                <p:spPr>
                  <a:xfrm>
                    <a:off x="728747" y="2798374"/>
                    <a:ext cx="1007798" cy="274396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2000" dirty="0" smtClean="0">
                        <a:cs typeface="Times New Roman" panose="02020603050405020304" pitchFamily="18" charset="0"/>
                      </a:rPr>
                      <a:t>Salt hydrate</a:t>
                    </a:r>
                    <a:endParaRPr lang="en-GB" sz="2000" dirty="0"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8" name="Down Arrow 27"/>
                  <p:cNvSpPr/>
                  <p:nvPr/>
                </p:nvSpPr>
                <p:spPr>
                  <a:xfrm flipV="1">
                    <a:off x="1122630" y="3209925"/>
                    <a:ext cx="388620" cy="249012"/>
                  </a:xfrm>
                  <a:prstGeom prst="downArrow">
                    <a:avLst/>
                  </a:prstGeom>
                  <a:solidFill>
                    <a:srgbClr val="892B3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000"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1040370" y="3450026"/>
                    <a:ext cx="516689" cy="27439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2000" b="1" dirty="0" smtClean="0">
                        <a:solidFill>
                          <a:srgbClr val="892B36"/>
                        </a:solidFill>
                        <a:cs typeface="Times New Roman" panose="02020603050405020304" pitchFamily="18" charset="0"/>
                      </a:rPr>
                      <a:t>HEAT</a:t>
                    </a:r>
                    <a:endParaRPr lang="en-GB" sz="2000" b="1" dirty="0">
                      <a:solidFill>
                        <a:srgbClr val="892B36"/>
                      </a:solidFill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0" name="TextBox 29"/>
                  <p:cNvSpPr txBox="1"/>
                  <p:nvPr/>
                </p:nvSpPr>
                <p:spPr>
                  <a:xfrm>
                    <a:off x="1422792" y="3301727"/>
                    <a:ext cx="644761" cy="27439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2000" dirty="0" smtClean="0">
                        <a:cs typeface="Times New Roman" panose="02020603050405020304" pitchFamily="18" charset="0"/>
                      </a:rPr>
                      <a:t>Charge</a:t>
                    </a:r>
                    <a:endParaRPr lang="en-GB" sz="2000" dirty="0"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1" name="Curved Up Arrow 30"/>
                  <p:cNvSpPr/>
                  <p:nvPr/>
                </p:nvSpPr>
                <p:spPr>
                  <a:xfrm flipV="1">
                    <a:off x="1363111" y="2309660"/>
                    <a:ext cx="1914525" cy="395486"/>
                  </a:xfrm>
                  <a:prstGeom prst="curvedUpArrow">
                    <a:avLst>
                      <a:gd name="adj1" fmla="val 25000"/>
                      <a:gd name="adj2" fmla="val 149288"/>
                      <a:gd name="adj3" fmla="val 42237"/>
                    </a:avLst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000">
                      <a:solidFill>
                        <a:schemeClr val="tx1"/>
                      </a:solidFill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1310797" y="2047884"/>
                    <a:ext cx="556915" cy="27439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2000" dirty="0" smtClean="0">
                        <a:cs typeface="Times New Roman" panose="02020603050405020304" pitchFamily="18" charset="0"/>
                      </a:rPr>
                      <a:t>water</a:t>
                    </a:r>
                    <a:endParaRPr lang="en-GB" sz="2000" dirty="0"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2741438" y="2775514"/>
                    <a:ext cx="404988" cy="27439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2000" dirty="0" smtClean="0">
                        <a:cs typeface="Times New Roman" panose="02020603050405020304" pitchFamily="18" charset="0"/>
                      </a:rPr>
                      <a:t>Salt</a:t>
                    </a:r>
                    <a:endParaRPr lang="en-GB" sz="2000" dirty="0"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2408958" y="3201013"/>
                    <a:ext cx="1497329" cy="48547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2000" dirty="0" smtClean="0">
                        <a:cs typeface="Times New Roman" panose="02020603050405020304" pitchFamily="18" charset="0"/>
                      </a:rPr>
                      <a:t>Store at room temperature</a:t>
                    </a:r>
                    <a:endParaRPr lang="en-GB" sz="2000" dirty="0"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758501" y="4283673"/>
                    <a:ext cx="556915" cy="27439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2000" dirty="0" smtClean="0">
                        <a:cs typeface="Times New Roman" panose="02020603050405020304" pitchFamily="18" charset="0"/>
                      </a:rPr>
                      <a:t>water</a:t>
                    </a:r>
                    <a:endParaRPr lang="en-GB" sz="2000" dirty="0"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1762364" y="4207644"/>
                    <a:ext cx="849975" cy="27439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2000" dirty="0" smtClean="0">
                        <a:cs typeface="Times New Roman" panose="02020603050405020304" pitchFamily="18" charset="0"/>
                      </a:rPr>
                      <a:t>Discharge</a:t>
                    </a:r>
                    <a:endParaRPr lang="en-GB" sz="2000" dirty="0"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8" name="Down Arrow 37"/>
                  <p:cNvSpPr/>
                  <p:nvPr/>
                </p:nvSpPr>
                <p:spPr>
                  <a:xfrm rot="5400000" flipV="1">
                    <a:off x="3063273" y="4159162"/>
                    <a:ext cx="400050" cy="537210"/>
                  </a:xfrm>
                  <a:prstGeom prst="downArrow">
                    <a:avLst/>
                  </a:prstGeom>
                  <a:solidFill>
                    <a:srgbClr val="892B3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000"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9" name="TextBox 38"/>
                  <p:cNvSpPr txBox="1"/>
                  <p:nvPr/>
                </p:nvSpPr>
                <p:spPr>
                  <a:xfrm>
                    <a:off x="3523591" y="4276458"/>
                    <a:ext cx="516689" cy="27439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2000" b="1" dirty="0" smtClean="0">
                        <a:solidFill>
                          <a:srgbClr val="892B36"/>
                        </a:solidFill>
                        <a:cs typeface="Times New Roman" panose="02020603050405020304" pitchFamily="18" charset="0"/>
                      </a:rPr>
                      <a:t>HEAT</a:t>
                    </a:r>
                    <a:endParaRPr lang="en-GB" sz="2000" b="1" dirty="0">
                      <a:solidFill>
                        <a:srgbClr val="892B36"/>
                      </a:solidFill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0" name="Curved Up Arrow 39"/>
                  <p:cNvSpPr/>
                  <p:nvPr/>
                </p:nvSpPr>
                <p:spPr>
                  <a:xfrm flipH="1">
                    <a:off x="1110290" y="3879045"/>
                    <a:ext cx="1914525" cy="342019"/>
                  </a:xfrm>
                  <a:prstGeom prst="curvedUpArrow">
                    <a:avLst>
                      <a:gd name="adj1" fmla="val 25000"/>
                      <a:gd name="adj2" fmla="val 149288"/>
                      <a:gd name="adj3" fmla="val 42237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000">
                      <a:solidFill>
                        <a:schemeClr val="tx1"/>
                      </a:solidFill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3" name="Down Arrow 62"/>
                  <p:cNvSpPr/>
                  <p:nvPr/>
                </p:nvSpPr>
                <p:spPr>
                  <a:xfrm flipV="1">
                    <a:off x="1085785" y="1988810"/>
                    <a:ext cx="255593" cy="518774"/>
                  </a:xfrm>
                  <a:prstGeom prst="downArrow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000"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4" name="Down Arrow 63"/>
                  <p:cNvSpPr/>
                  <p:nvPr/>
                </p:nvSpPr>
                <p:spPr>
                  <a:xfrm flipV="1">
                    <a:off x="1269576" y="4133321"/>
                    <a:ext cx="241674" cy="505423"/>
                  </a:xfrm>
                  <a:prstGeom prst="downArrow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000"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5" name="TextBox 64"/>
                  <p:cNvSpPr txBox="1"/>
                  <p:nvPr/>
                </p:nvSpPr>
                <p:spPr>
                  <a:xfrm>
                    <a:off x="1828222" y="2293368"/>
                    <a:ext cx="783127" cy="27439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2000" dirty="0" smtClean="0">
                        <a:cs typeface="Times New Roman" panose="02020603050405020304" pitchFamily="18" charset="0"/>
                      </a:rPr>
                      <a:t>Separate</a:t>
                    </a:r>
                    <a:endParaRPr lang="en-GB" sz="2000" dirty="0"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6" name="TextBox 65"/>
                  <p:cNvSpPr txBox="1"/>
                  <p:nvPr/>
                </p:nvSpPr>
                <p:spPr>
                  <a:xfrm>
                    <a:off x="1795146" y="3917667"/>
                    <a:ext cx="790475" cy="27439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2000" dirty="0" smtClean="0">
                        <a:cs typeface="Times New Roman" panose="02020603050405020304" pitchFamily="18" charset="0"/>
                      </a:rPr>
                      <a:t>Combine</a:t>
                    </a:r>
                    <a:endParaRPr lang="en-GB" sz="2000" dirty="0"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sp>
            <p:nvSpPr>
              <p:cNvPr id="67" name="TextBox 66"/>
              <p:cNvSpPr txBox="1"/>
              <p:nvPr/>
            </p:nvSpPr>
            <p:spPr>
              <a:xfrm>
                <a:off x="555438" y="4842727"/>
                <a:ext cx="733785" cy="2743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>
                    <a:cs typeface="Times New Roman" panose="02020603050405020304" pitchFamily="18" charset="0"/>
                  </a:rPr>
                  <a:t>A) Open</a:t>
                </a: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4064701" y="4863451"/>
                <a:ext cx="816552" cy="2743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>
                    <a:cs typeface="Times New Roman" panose="02020603050405020304" pitchFamily="18" charset="0"/>
                  </a:rPr>
                  <a:t>B</a:t>
                </a:r>
                <a:r>
                  <a:rPr lang="en-GB" sz="2000" dirty="0" smtClean="0">
                    <a:cs typeface="Times New Roman" panose="02020603050405020304" pitchFamily="18" charset="0"/>
                  </a:rPr>
                  <a:t>) Closed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5458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37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Kimpton H.J.</dc:creator>
  <cp:lastModifiedBy>Kimpton H.J.</cp:lastModifiedBy>
  <cp:revision>13</cp:revision>
  <dcterms:created xsi:type="dcterms:W3CDTF">2019-12-11T09:43:24Z</dcterms:created>
  <dcterms:modified xsi:type="dcterms:W3CDTF">2021-07-08T08:47:57Z</dcterms:modified>
</cp:coreProperties>
</file>