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433" r:id="rId5"/>
    <p:sldId id="277" r:id="rId6"/>
    <p:sldId id="278" r:id="rId7"/>
    <p:sldId id="431" r:id="rId8"/>
    <p:sldId id="309" r:id="rId9"/>
    <p:sldId id="423" r:id="rId10"/>
    <p:sldId id="421" r:id="rId11"/>
    <p:sldId id="429" r:id="rId12"/>
    <p:sldId id="422" r:id="rId13"/>
    <p:sldId id="285" r:id="rId14"/>
    <p:sldId id="289" r:id="rId15"/>
    <p:sldId id="288" r:id="rId16"/>
  </p:sldIdLst>
  <p:sldSz cx="30275213" cy="42803763"/>
  <p:notesSz cx="9144000" cy="14605000"/>
  <p:defaultTextStyle>
    <a:defPPr>
      <a:defRPr lang="en-US"/>
    </a:defPPr>
    <a:lvl1pPr algn="l" rtl="0" fontAlgn="base">
      <a:spcBef>
        <a:spcPct val="0"/>
      </a:spcBef>
      <a:spcAft>
        <a:spcPct val="0"/>
      </a:spcAft>
      <a:defRPr sz="4521" kern="1200">
        <a:solidFill>
          <a:schemeClr val="tx1"/>
        </a:solidFill>
        <a:latin typeface="Times New Roman" pitchFamily="18" charset="0"/>
        <a:ea typeface="+mn-ea"/>
        <a:cs typeface="+mn-cs"/>
      </a:defRPr>
    </a:lvl1pPr>
    <a:lvl2pPr marL="848611" algn="l" rtl="0" fontAlgn="base">
      <a:spcBef>
        <a:spcPct val="0"/>
      </a:spcBef>
      <a:spcAft>
        <a:spcPct val="0"/>
      </a:spcAft>
      <a:defRPr sz="4521" kern="1200">
        <a:solidFill>
          <a:schemeClr val="tx1"/>
        </a:solidFill>
        <a:latin typeface="Times New Roman" pitchFamily="18" charset="0"/>
        <a:ea typeface="+mn-ea"/>
        <a:cs typeface="+mn-cs"/>
      </a:defRPr>
    </a:lvl2pPr>
    <a:lvl3pPr marL="1697224" algn="l" rtl="0" fontAlgn="base">
      <a:spcBef>
        <a:spcPct val="0"/>
      </a:spcBef>
      <a:spcAft>
        <a:spcPct val="0"/>
      </a:spcAft>
      <a:defRPr sz="4521" kern="1200">
        <a:solidFill>
          <a:schemeClr val="tx1"/>
        </a:solidFill>
        <a:latin typeface="Times New Roman" pitchFamily="18" charset="0"/>
        <a:ea typeface="+mn-ea"/>
        <a:cs typeface="+mn-cs"/>
      </a:defRPr>
    </a:lvl3pPr>
    <a:lvl4pPr marL="2545834" algn="l" rtl="0" fontAlgn="base">
      <a:spcBef>
        <a:spcPct val="0"/>
      </a:spcBef>
      <a:spcAft>
        <a:spcPct val="0"/>
      </a:spcAft>
      <a:defRPr sz="4521" kern="1200">
        <a:solidFill>
          <a:schemeClr val="tx1"/>
        </a:solidFill>
        <a:latin typeface="Times New Roman" pitchFamily="18" charset="0"/>
        <a:ea typeface="+mn-ea"/>
        <a:cs typeface="+mn-cs"/>
      </a:defRPr>
    </a:lvl4pPr>
    <a:lvl5pPr marL="3394446" algn="l" rtl="0" fontAlgn="base">
      <a:spcBef>
        <a:spcPct val="0"/>
      </a:spcBef>
      <a:spcAft>
        <a:spcPct val="0"/>
      </a:spcAft>
      <a:defRPr sz="4521" kern="1200">
        <a:solidFill>
          <a:schemeClr val="tx1"/>
        </a:solidFill>
        <a:latin typeface="Times New Roman" pitchFamily="18" charset="0"/>
        <a:ea typeface="+mn-ea"/>
        <a:cs typeface="+mn-cs"/>
      </a:defRPr>
    </a:lvl5pPr>
    <a:lvl6pPr marL="4243068" algn="l" defTabSz="1697224" rtl="0" eaLnBrk="1" latinLnBrk="0" hangingPunct="1">
      <a:defRPr sz="4521" kern="1200">
        <a:solidFill>
          <a:schemeClr val="tx1"/>
        </a:solidFill>
        <a:latin typeface="Times New Roman" pitchFamily="18" charset="0"/>
        <a:ea typeface="+mn-ea"/>
        <a:cs typeface="+mn-cs"/>
      </a:defRPr>
    </a:lvl6pPr>
    <a:lvl7pPr marL="5091678" algn="l" defTabSz="1697224" rtl="0" eaLnBrk="1" latinLnBrk="0" hangingPunct="1">
      <a:defRPr sz="4521" kern="1200">
        <a:solidFill>
          <a:schemeClr val="tx1"/>
        </a:solidFill>
        <a:latin typeface="Times New Roman" pitchFamily="18" charset="0"/>
        <a:ea typeface="+mn-ea"/>
        <a:cs typeface="+mn-cs"/>
      </a:defRPr>
    </a:lvl7pPr>
    <a:lvl8pPr marL="5940291" algn="l" defTabSz="1697224" rtl="0" eaLnBrk="1" latinLnBrk="0" hangingPunct="1">
      <a:defRPr sz="4521" kern="1200">
        <a:solidFill>
          <a:schemeClr val="tx1"/>
        </a:solidFill>
        <a:latin typeface="Times New Roman" pitchFamily="18" charset="0"/>
        <a:ea typeface="+mn-ea"/>
        <a:cs typeface="+mn-cs"/>
      </a:defRPr>
    </a:lvl8pPr>
    <a:lvl9pPr marL="6788902" algn="l" defTabSz="1697224" rtl="0" eaLnBrk="1" latinLnBrk="0" hangingPunct="1">
      <a:defRPr sz="452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3" pos="9541" userDrawn="1">
          <p15:clr>
            <a:srgbClr val="A4A3A4"/>
          </p15:clr>
        </p15:guide>
        <p15:guide id="4" orient="horz" pos="2619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9AA326-7BD2-5C54-A548-7EDFC4417BB8}" name="Susanne Grond" initials="SG" userId="S::grond_susanne@lilly.com::b6aedbec-f15f-4a5b-bc5f-af7d3d3f46cc" providerId="AD"/>
  <p188:author id="{D0AEAC30-56CB-539C-93CF-C2A94F08A2B2}" name="Alan Ó Céilleachair" initials="AÓC" userId="S::oceilleachair_alan@lilly.com::c212ded5-afbd-4ef3-b9b0-2c866a11e942" providerId="AD"/>
  <p188:author id="{81895EB1-BCBD-9275-1E07-A6EDE8ACF07C}" name="Fionnuala Murphy" initials="FM" userId="Fionnuala Murph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an Zhang" initials="NZ" lastIdx="6" clrIdx="0"/>
  <p:cmAuthor id="1" name="a515116" initials="BW" lastIdx="4" clrIdx="1"/>
  <p:cmAuthor id="2" name="Elisa Razzoli" initials="E R " lastIdx="1" clrIdx="2"/>
  <p:cmAuthor id="3" name="Neehar Gupta" initials="NG" lastIdx="2" clrIdx="3"/>
  <p:cmAuthor id="4" name="Jessi Pitrelli" initials="JP" lastIdx="2" clrIdx="4">
    <p:extLst>
      <p:ext uri="{19B8F6BF-5375-455C-9EA6-DF929625EA0E}">
        <p15:presenceInfo xmlns:p15="http://schemas.microsoft.com/office/powerpoint/2012/main" userId="S-1-5-21-2077763542-2135228977-565468543-1698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D"/>
    <a:srgbClr val="E7E7E7"/>
    <a:srgbClr val="EBEBEB"/>
    <a:srgbClr val="FFFFFF"/>
    <a:srgbClr val="FED100"/>
    <a:srgbClr val="000000"/>
    <a:srgbClr val="B42318"/>
    <a:srgbClr val="C7271B"/>
    <a:srgbClr val="D5D2D1"/>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AF2577-605F-4BE0-B1DA-C8DCA932CE78}" v="35" dt="2022-05-27T11:14:05.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95850" autoAdjust="0"/>
  </p:normalViewPr>
  <p:slideViewPr>
    <p:cSldViewPr snapToGrid="0">
      <p:cViewPr>
        <p:scale>
          <a:sx n="40" d="100"/>
          <a:sy n="40" d="100"/>
        </p:scale>
        <p:origin x="1548" y="-5832"/>
      </p:cViewPr>
      <p:guideLst>
        <p:guide pos="9541"/>
        <p:guide orient="horz" pos="26193"/>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nuala Murphy" userId="379779a5-508e-4797-8d3d-ef750a966c87" providerId="ADAL" clId="{83AF2577-605F-4BE0-B1DA-C8DCA932CE78}"/>
    <pc:docChg chg="undo custSel addSld delSld modSld">
      <pc:chgData name="Fionnuala Murphy" userId="379779a5-508e-4797-8d3d-ef750a966c87" providerId="ADAL" clId="{83AF2577-605F-4BE0-B1DA-C8DCA932CE78}" dt="2022-05-27T11:13:36.057" v="164" actId="34135"/>
      <pc:docMkLst>
        <pc:docMk/>
      </pc:docMkLst>
      <pc:sldChg chg="modSp mod">
        <pc:chgData name="Fionnuala Murphy" userId="379779a5-508e-4797-8d3d-ef750a966c87" providerId="ADAL" clId="{83AF2577-605F-4BE0-B1DA-C8DCA932CE78}" dt="2022-05-27T11:13:28.242" v="162" actId="34135"/>
        <pc:sldMkLst>
          <pc:docMk/>
          <pc:sldMk cId="2795768455" sldId="421"/>
        </pc:sldMkLst>
        <pc:grpChg chg="mod">
          <ac:chgData name="Fionnuala Murphy" userId="379779a5-508e-4797-8d3d-ef750a966c87" providerId="ADAL" clId="{83AF2577-605F-4BE0-B1DA-C8DCA932CE78}" dt="2022-05-27T11:13:28.242" v="162" actId="34135"/>
          <ac:grpSpMkLst>
            <pc:docMk/>
            <pc:sldMk cId="2795768455" sldId="421"/>
            <ac:grpSpMk id="12" creationId="{97EB338C-80BB-4E29-A617-8FC783876CD7}"/>
          </ac:grpSpMkLst>
        </pc:grpChg>
        <pc:graphicFrameChg chg="mod">
          <ac:chgData name="Fionnuala Murphy" userId="379779a5-508e-4797-8d3d-ef750a966c87" providerId="ADAL" clId="{83AF2577-605F-4BE0-B1DA-C8DCA932CE78}" dt="2022-05-27T11:13:28.242" v="162" actId="34135"/>
          <ac:graphicFrameMkLst>
            <pc:docMk/>
            <pc:sldMk cId="2795768455" sldId="421"/>
            <ac:graphicFrameMk id="13" creationId="{D1C8FB89-CEA0-49B1-967B-706F48CA7EE3}"/>
          </ac:graphicFrameMkLst>
        </pc:graphicFrameChg>
        <pc:graphicFrameChg chg="mod">
          <ac:chgData name="Fionnuala Murphy" userId="379779a5-508e-4797-8d3d-ef750a966c87" providerId="ADAL" clId="{83AF2577-605F-4BE0-B1DA-C8DCA932CE78}" dt="2022-05-27T11:13:28.242" v="162" actId="34135"/>
          <ac:graphicFrameMkLst>
            <pc:docMk/>
            <pc:sldMk cId="2795768455" sldId="421"/>
            <ac:graphicFrameMk id="14" creationId="{F38CEB07-2315-42D2-9C8C-F4D1E0260E53}"/>
          </ac:graphicFrameMkLst>
        </pc:graphicFrameChg>
      </pc:sldChg>
      <pc:sldChg chg="modSp mod">
        <pc:chgData name="Fionnuala Murphy" userId="379779a5-508e-4797-8d3d-ef750a966c87" providerId="ADAL" clId="{83AF2577-605F-4BE0-B1DA-C8DCA932CE78}" dt="2022-05-27T11:13:36.057" v="164" actId="34135"/>
        <pc:sldMkLst>
          <pc:docMk/>
          <pc:sldMk cId="2761214957" sldId="422"/>
        </pc:sldMkLst>
        <pc:grpChg chg="mod">
          <ac:chgData name="Fionnuala Murphy" userId="379779a5-508e-4797-8d3d-ef750a966c87" providerId="ADAL" clId="{83AF2577-605F-4BE0-B1DA-C8DCA932CE78}" dt="2022-05-27T11:13:36.057" v="164" actId="34135"/>
          <ac:grpSpMkLst>
            <pc:docMk/>
            <pc:sldMk cId="2761214957" sldId="422"/>
            <ac:grpSpMk id="11" creationId="{EA04CD1B-6B97-44ED-B2B4-7D0894BD924A}"/>
          </ac:grpSpMkLst>
        </pc:grpChg>
        <pc:graphicFrameChg chg="mod">
          <ac:chgData name="Fionnuala Murphy" userId="379779a5-508e-4797-8d3d-ef750a966c87" providerId="ADAL" clId="{83AF2577-605F-4BE0-B1DA-C8DCA932CE78}" dt="2022-05-27T11:13:36.057" v="164" actId="34135"/>
          <ac:graphicFrameMkLst>
            <pc:docMk/>
            <pc:sldMk cId="2761214957" sldId="422"/>
            <ac:graphicFrameMk id="12" creationId="{F980123D-C705-4911-B2E6-DDDB8FE1CFFA}"/>
          </ac:graphicFrameMkLst>
        </pc:graphicFrameChg>
        <pc:graphicFrameChg chg="mod">
          <ac:chgData name="Fionnuala Murphy" userId="379779a5-508e-4797-8d3d-ef750a966c87" providerId="ADAL" clId="{83AF2577-605F-4BE0-B1DA-C8DCA932CE78}" dt="2022-05-27T11:13:36.057" v="164" actId="34135"/>
          <ac:graphicFrameMkLst>
            <pc:docMk/>
            <pc:sldMk cId="2761214957" sldId="422"/>
            <ac:graphicFrameMk id="13" creationId="{6219B93B-7FAB-42F1-A376-7C954E7A4BED}"/>
          </ac:graphicFrameMkLst>
        </pc:graphicFrameChg>
      </pc:sldChg>
      <pc:sldChg chg="modSp mod">
        <pc:chgData name="Fionnuala Murphy" userId="379779a5-508e-4797-8d3d-ef750a966c87" providerId="ADAL" clId="{83AF2577-605F-4BE0-B1DA-C8DCA932CE78}" dt="2022-05-27T11:13:32.300" v="163" actId="34135"/>
        <pc:sldMkLst>
          <pc:docMk/>
          <pc:sldMk cId="2121414719" sldId="429"/>
        </pc:sldMkLst>
        <pc:grpChg chg="mod">
          <ac:chgData name="Fionnuala Murphy" userId="379779a5-508e-4797-8d3d-ef750a966c87" providerId="ADAL" clId="{83AF2577-605F-4BE0-B1DA-C8DCA932CE78}" dt="2022-05-27T11:13:32.300" v="163" actId="34135"/>
          <ac:grpSpMkLst>
            <pc:docMk/>
            <pc:sldMk cId="2121414719" sldId="429"/>
            <ac:grpSpMk id="11" creationId="{7E279055-B6E0-4FE9-9C2E-8BCDC4945EE4}"/>
          </ac:grpSpMkLst>
        </pc:grpChg>
        <pc:graphicFrameChg chg="mod">
          <ac:chgData name="Fionnuala Murphy" userId="379779a5-508e-4797-8d3d-ef750a966c87" providerId="ADAL" clId="{83AF2577-605F-4BE0-B1DA-C8DCA932CE78}" dt="2022-05-27T11:13:32.300" v="163" actId="34135"/>
          <ac:graphicFrameMkLst>
            <pc:docMk/>
            <pc:sldMk cId="2121414719" sldId="429"/>
            <ac:graphicFrameMk id="12" creationId="{88B943A8-A9A7-42FF-9187-49EEDE79BDFC}"/>
          </ac:graphicFrameMkLst>
        </pc:graphicFrameChg>
        <pc:graphicFrameChg chg="mod">
          <ac:chgData name="Fionnuala Murphy" userId="379779a5-508e-4797-8d3d-ef750a966c87" providerId="ADAL" clId="{83AF2577-605F-4BE0-B1DA-C8DCA932CE78}" dt="2022-05-27T11:13:32.300" v="163" actId="34135"/>
          <ac:graphicFrameMkLst>
            <pc:docMk/>
            <pc:sldMk cId="2121414719" sldId="429"/>
            <ac:graphicFrameMk id="15" creationId="{919EE8ED-13BE-42E6-A51C-EE6F2CF2FC34}"/>
          </ac:graphicFrameMkLst>
        </pc:graphicFrameChg>
      </pc:sldChg>
      <pc:sldChg chg="delSp modSp del mod modShow">
        <pc:chgData name="Fionnuala Murphy" userId="379779a5-508e-4797-8d3d-ef750a966c87" providerId="ADAL" clId="{83AF2577-605F-4BE0-B1DA-C8DCA932CE78}" dt="2022-05-27T11:13:17.568" v="161" actId="2696"/>
        <pc:sldMkLst>
          <pc:docMk/>
          <pc:sldMk cId="1099196148" sldId="432"/>
        </pc:sldMkLst>
        <pc:grpChg chg="del">
          <ac:chgData name="Fionnuala Murphy" userId="379779a5-508e-4797-8d3d-ef750a966c87" providerId="ADAL" clId="{83AF2577-605F-4BE0-B1DA-C8DCA932CE78}" dt="2022-05-27T10:59:25.259" v="0" actId="165"/>
          <ac:grpSpMkLst>
            <pc:docMk/>
            <pc:sldMk cId="1099196148" sldId="432"/>
            <ac:grpSpMk id="22" creationId="{41B5D226-483F-4E95-A2C4-466BAB55DCB1}"/>
          </ac:grpSpMkLst>
        </pc:grpChg>
        <pc:picChg chg="mod topLvl">
          <ac:chgData name="Fionnuala Murphy" userId="379779a5-508e-4797-8d3d-ef750a966c87" providerId="ADAL" clId="{83AF2577-605F-4BE0-B1DA-C8DCA932CE78}" dt="2022-05-27T10:59:25.259" v="0" actId="165"/>
          <ac:picMkLst>
            <pc:docMk/>
            <pc:sldMk cId="1099196148" sldId="432"/>
            <ac:picMk id="17" creationId="{495F3CD9-4182-41D9-936A-ED644AF36BC7}"/>
          </ac:picMkLst>
        </pc:picChg>
        <pc:picChg chg="mod topLvl">
          <ac:chgData name="Fionnuala Murphy" userId="379779a5-508e-4797-8d3d-ef750a966c87" providerId="ADAL" clId="{83AF2577-605F-4BE0-B1DA-C8DCA932CE78}" dt="2022-05-27T10:59:25.259" v="0" actId="165"/>
          <ac:picMkLst>
            <pc:docMk/>
            <pc:sldMk cId="1099196148" sldId="432"/>
            <ac:picMk id="18" creationId="{85AE8AC7-4CAA-4B76-B104-1D9614460743}"/>
          </ac:picMkLst>
        </pc:picChg>
      </pc:sldChg>
      <pc:sldChg chg="addSp delSp modSp add mod">
        <pc:chgData name="Fionnuala Murphy" userId="379779a5-508e-4797-8d3d-ef750a966c87" providerId="ADAL" clId="{83AF2577-605F-4BE0-B1DA-C8DCA932CE78}" dt="2022-05-27T11:12:37.548" v="160" actId="12788"/>
        <pc:sldMkLst>
          <pc:docMk/>
          <pc:sldMk cId="921781690" sldId="433"/>
        </pc:sldMkLst>
        <pc:spChg chg="mod">
          <ac:chgData name="Fionnuala Murphy" userId="379779a5-508e-4797-8d3d-ef750a966c87" providerId="ADAL" clId="{83AF2577-605F-4BE0-B1DA-C8DCA932CE78}" dt="2022-05-27T11:12:37.548" v="160" actId="12788"/>
          <ac:spMkLst>
            <pc:docMk/>
            <pc:sldMk cId="921781690" sldId="433"/>
            <ac:spMk id="41" creationId="{217A3971-AE99-49CB-BAB8-B4D522AC0E5C}"/>
          </ac:spMkLst>
        </pc:spChg>
        <pc:spChg chg="mod">
          <ac:chgData name="Fionnuala Murphy" userId="379779a5-508e-4797-8d3d-ef750a966c87" providerId="ADAL" clId="{83AF2577-605F-4BE0-B1DA-C8DCA932CE78}" dt="2022-05-27T11:12:37.548" v="160" actId="12788"/>
          <ac:spMkLst>
            <pc:docMk/>
            <pc:sldMk cId="921781690" sldId="433"/>
            <ac:spMk id="42" creationId="{1A3CD40C-E8E5-4595-92E1-AFC3CC5DC042}"/>
          </ac:spMkLst>
        </pc:spChg>
        <pc:spChg chg="mod">
          <ac:chgData name="Fionnuala Murphy" userId="379779a5-508e-4797-8d3d-ef750a966c87" providerId="ADAL" clId="{83AF2577-605F-4BE0-B1DA-C8DCA932CE78}" dt="2022-05-27T11:12:37.548" v="160" actId="12788"/>
          <ac:spMkLst>
            <pc:docMk/>
            <pc:sldMk cId="921781690" sldId="433"/>
            <ac:spMk id="44" creationId="{B21DEF6A-66AB-4000-AD64-C0A3BDA6E219}"/>
          </ac:spMkLst>
        </pc:spChg>
        <pc:spChg chg="mod">
          <ac:chgData name="Fionnuala Murphy" userId="379779a5-508e-4797-8d3d-ef750a966c87" providerId="ADAL" clId="{83AF2577-605F-4BE0-B1DA-C8DCA932CE78}" dt="2022-05-27T11:12:37.548" v="160" actId="12788"/>
          <ac:spMkLst>
            <pc:docMk/>
            <pc:sldMk cId="921781690" sldId="433"/>
            <ac:spMk id="45" creationId="{37E21A13-310D-4520-B0FA-3D45CBB30F53}"/>
          </ac:spMkLst>
        </pc:spChg>
        <pc:spChg chg="mod">
          <ac:chgData name="Fionnuala Murphy" userId="379779a5-508e-4797-8d3d-ef750a966c87" providerId="ADAL" clId="{83AF2577-605F-4BE0-B1DA-C8DCA932CE78}" dt="2022-05-27T11:11:40.183" v="150" actId="1036"/>
          <ac:spMkLst>
            <pc:docMk/>
            <pc:sldMk cId="921781690" sldId="433"/>
            <ac:spMk id="48" creationId="{78C73CE6-32EE-4689-BE15-F80413FD0E6F}"/>
          </ac:spMkLst>
        </pc:spChg>
        <pc:spChg chg="mod">
          <ac:chgData name="Fionnuala Murphy" userId="379779a5-508e-4797-8d3d-ef750a966c87" providerId="ADAL" clId="{83AF2577-605F-4BE0-B1DA-C8DCA932CE78}" dt="2022-05-27T11:05:47.483" v="30" actId="1076"/>
          <ac:spMkLst>
            <pc:docMk/>
            <pc:sldMk cId="921781690" sldId="433"/>
            <ac:spMk id="50" creationId="{00000000-0000-0000-0000-000000000000}"/>
          </ac:spMkLst>
        </pc:spChg>
        <pc:spChg chg="mod">
          <ac:chgData name="Fionnuala Murphy" userId="379779a5-508e-4797-8d3d-ef750a966c87" providerId="ADAL" clId="{83AF2577-605F-4BE0-B1DA-C8DCA932CE78}" dt="2022-05-27T11:12:37.548" v="160" actId="12788"/>
          <ac:spMkLst>
            <pc:docMk/>
            <pc:sldMk cId="921781690" sldId="433"/>
            <ac:spMk id="55" creationId="{DCFEFE31-DC89-4C74-A4AD-DEF689AE0AA3}"/>
          </ac:spMkLst>
        </pc:spChg>
        <pc:spChg chg="mod">
          <ac:chgData name="Fionnuala Murphy" userId="379779a5-508e-4797-8d3d-ef750a966c87" providerId="ADAL" clId="{83AF2577-605F-4BE0-B1DA-C8DCA932CE78}" dt="2022-05-27T11:11:51.368" v="153" actId="1035"/>
          <ac:spMkLst>
            <pc:docMk/>
            <pc:sldMk cId="921781690" sldId="433"/>
            <ac:spMk id="56" creationId="{CE06C739-CCAF-4C3A-A811-6503455C73C9}"/>
          </ac:spMkLst>
        </pc:spChg>
        <pc:grpChg chg="del mod">
          <ac:chgData name="Fionnuala Murphy" userId="379779a5-508e-4797-8d3d-ef750a966c87" providerId="ADAL" clId="{83AF2577-605F-4BE0-B1DA-C8DCA932CE78}" dt="2022-05-27T11:08:43.403" v="57" actId="478"/>
          <ac:grpSpMkLst>
            <pc:docMk/>
            <pc:sldMk cId="921781690" sldId="433"/>
            <ac:grpSpMk id="21" creationId="{D108DCBE-B349-4DC5-9033-7C9AC7B46E21}"/>
          </ac:grpSpMkLst>
        </pc:grpChg>
        <pc:grpChg chg="del mod">
          <ac:chgData name="Fionnuala Murphy" userId="379779a5-508e-4797-8d3d-ef750a966c87" providerId="ADAL" clId="{83AF2577-605F-4BE0-B1DA-C8DCA932CE78}" dt="2022-05-27T11:08:43.878" v="58" actId="478"/>
          <ac:grpSpMkLst>
            <pc:docMk/>
            <pc:sldMk cId="921781690" sldId="433"/>
            <ac:grpSpMk id="23" creationId="{36F83189-8BD1-457A-A5A3-3B69435CE3ED}"/>
          </ac:grpSpMkLst>
        </pc:grpChg>
        <pc:grpChg chg="add mod">
          <ac:chgData name="Fionnuala Murphy" userId="379779a5-508e-4797-8d3d-ef750a966c87" providerId="ADAL" clId="{83AF2577-605F-4BE0-B1DA-C8DCA932CE78}" dt="2022-05-27T11:12:01.742" v="156" actId="34135"/>
          <ac:grpSpMkLst>
            <pc:docMk/>
            <pc:sldMk cId="921781690" sldId="433"/>
            <ac:grpSpMk id="25" creationId="{2B11E929-3CDD-4F2F-8EC5-D0CD2AA1AE14}"/>
          </ac:grpSpMkLst>
        </pc:grpChg>
        <pc:grpChg chg="add mod">
          <ac:chgData name="Fionnuala Murphy" userId="379779a5-508e-4797-8d3d-ef750a966c87" providerId="ADAL" clId="{83AF2577-605F-4BE0-B1DA-C8DCA932CE78}" dt="2022-05-27T11:12:00.185" v="155" actId="34135"/>
          <ac:grpSpMkLst>
            <pc:docMk/>
            <pc:sldMk cId="921781690" sldId="433"/>
            <ac:grpSpMk id="26" creationId="{0C0427B8-17DB-4778-9601-E4F91D2F6A34}"/>
          </ac:grpSpMkLst>
        </pc:grpChg>
        <pc:grpChg chg="add mod">
          <ac:chgData name="Fionnuala Murphy" userId="379779a5-508e-4797-8d3d-ef750a966c87" providerId="ADAL" clId="{83AF2577-605F-4BE0-B1DA-C8DCA932CE78}" dt="2022-05-27T11:11:58.373" v="154" actId="34135"/>
          <ac:grpSpMkLst>
            <pc:docMk/>
            <pc:sldMk cId="921781690" sldId="433"/>
            <ac:grpSpMk id="27" creationId="{1275ABB7-B206-439A-AE59-2A134B1EA4D0}"/>
          </ac:grpSpMkLst>
        </pc:grpChg>
        <pc:graphicFrameChg chg="mod">
          <ac:chgData name="Fionnuala Murphy" userId="379779a5-508e-4797-8d3d-ef750a966c87" providerId="ADAL" clId="{83AF2577-605F-4BE0-B1DA-C8DCA932CE78}" dt="2022-05-27T11:12:07.415" v="157" actId="34135"/>
          <ac:graphicFrameMkLst>
            <pc:docMk/>
            <pc:sldMk cId="921781690" sldId="433"/>
            <ac:graphicFrameMk id="32" creationId="{22276BBC-D55E-429C-9AE1-AF8651C93618}"/>
          </ac:graphicFrameMkLst>
        </pc:graphicFrameChg>
        <pc:picChg chg="add mod">
          <ac:chgData name="Fionnuala Murphy" userId="379779a5-508e-4797-8d3d-ef750a966c87" providerId="ADAL" clId="{83AF2577-605F-4BE0-B1DA-C8DCA932CE78}" dt="2022-05-27T11:11:58.373" v="154" actId="34135"/>
          <ac:picMkLst>
            <pc:docMk/>
            <pc:sldMk cId="921781690" sldId="433"/>
            <ac:picMk id="5" creationId="{133AFA72-1CF0-4FF2-8B2B-4450373DBCFE}"/>
          </ac:picMkLst>
        </pc:picChg>
        <pc:picChg chg="add mod">
          <ac:chgData name="Fionnuala Murphy" userId="379779a5-508e-4797-8d3d-ef750a966c87" providerId="ADAL" clId="{83AF2577-605F-4BE0-B1DA-C8DCA932CE78}" dt="2022-05-27T11:11:58.373" v="154" actId="34135"/>
          <ac:picMkLst>
            <pc:docMk/>
            <pc:sldMk cId="921781690" sldId="433"/>
            <ac:picMk id="10" creationId="{14DF58B3-B786-43BA-B72A-7BAB1687721C}"/>
          </ac:picMkLst>
        </pc:picChg>
        <pc:picChg chg="add mod">
          <ac:chgData name="Fionnuala Murphy" userId="379779a5-508e-4797-8d3d-ef750a966c87" providerId="ADAL" clId="{83AF2577-605F-4BE0-B1DA-C8DCA932CE78}" dt="2022-05-27T11:12:00.185" v="155" actId="34135"/>
          <ac:picMkLst>
            <pc:docMk/>
            <pc:sldMk cId="921781690" sldId="433"/>
            <ac:picMk id="12" creationId="{D576D520-D45F-43FF-84C1-B6191DB1DB4B}"/>
          </ac:picMkLst>
        </pc:picChg>
        <pc:picChg chg="add mod">
          <ac:chgData name="Fionnuala Murphy" userId="379779a5-508e-4797-8d3d-ef750a966c87" providerId="ADAL" clId="{83AF2577-605F-4BE0-B1DA-C8DCA932CE78}" dt="2022-05-27T11:12:00.185" v="155" actId="34135"/>
          <ac:picMkLst>
            <pc:docMk/>
            <pc:sldMk cId="921781690" sldId="433"/>
            <ac:picMk id="14" creationId="{EF0F3A9D-7523-4468-AE63-26399B554682}"/>
          </ac:picMkLst>
        </pc:picChg>
        <pc:picChg chg="add mod">
          <ac:chgData name="Fionnuala Murphy" userId="379779a5-508e-4797-8d3d-ef750a966c87" providerId="ADAL" clId="{83AF2577-605F-4BE0-B1DA-C8DCA932CE78}" dt="2022-05-27T11:12:01.742" v="156" actId="34135"/>
          <ac:picMkLst>
            <pc:docMk/>
            <pc:sldMk cId="921781690" sldId="433"/>
            <ac:picMk id="16" creationId="{8530A656-D502-443B-8BB9-14B9986E6CEB}"/>
          </ac:picMkLst>
        </pc:picChg>
        <pc:picChg chg="del">
          <ac:chgData name="Fionnuala Murphy" userId="379779a5-508e-4797-8d3d-ef750a966c87" providerId="ADAL" clId="{83AF2577-605F-4BE0-B1DA-C8DCA932CE78}" dt="2022-05-27T11:06:02.117" v="33" actId="478"/>
          <ac:picMkLst>
            <pc:docMk/>
            <pc:sldMk cId="921781690" sldId="433"/>
            <ac:picMk id="17" creationId="{495F3CD9-4182-41D9-936A-ED644AF36BC7}"/>
          </ac:picMkLst>
        </pc:picChg>
        <pc:picChg chg="del">
          <ac:chgData name="Fionnuala Murphy" userId="379779a5-508e-4797-8d3d-ef750a966c87" providerId="ADAL" clId="{83AF2577-605F-4BE0-B1DA-C8DCA932CE78}" dt="2022-05-27T11:05:42.163" v="27" actId="478"/>
          <ac:picMkLst>
            <pc:docMk/>
            <pc:sldMk cId="921781690" sldId="433"/>
            <ac:picMk id="18" creationId="{85AE8AC7-4CAA-4B76-B104-1D9614460743}"/>
          </ac:picMkLst>
        </pc:picChg>
        <pc:picChg chg="add mod">
          <ac:chgData name="Fionnuala Murphy" userId="379779a5-508e-4797-8d3d-ef750a966c87" providerId="ADAL" clId="{83AF2577-605F-4BE0-B1DA-C8DCA932CE78}" dt="2022-05-27T11:12:01.742" v="156" actId="34135"/>
          <ac:picMkLst>
            <pc:docMk/>
            <pc:sldMk cId="921781690" sldId="433"/>
            <ac:picMk id="24" creationId="{E08C1741-99A1-4D18-B176-17BFA0CFA2B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962400" cy="730250"/>
          </a:xfrm>
          <a:prstGeom prst="rect">
            <a:avLst/>
          </a:prstGeom>
          <a:noFill/>
          <a:ln w="9525">
            <a:noFill/>
            <a:miter lim="800000"/>
            <a:headEnd/>
            <a:tailEnd/>
          </a:ln>
          <a:effectLst/>
        </p:spPr>
        <p:txBody>
          <a:bodyPr vert="horz" wrap="square" lIns="135658" tIns="67828" rIns="135658" bIns="67828" numCol="1" anchor="t" anchorCtr="0" compatLnSpc="1">
            <a:prstTxWarp prst="textNoShape">
              <a:avLst/>
            </a:prstTxWarp>
          </a:bodyPr>
          <a:lstStyle>
            <a:lvl1pPr defTabSz="1357313">
              <a:defRPr sz="1800"/>
            </a:lvl1pPr>
          </a:lstStyle>
          <a:p>
            <a:pPr>
              <a:defRPr/>
            </a:pPr>
            <a:endParaRPr lang="en-US" dirty="0"/>
          </a:p>
        </p:txBody>
      </p:sp>
      <p:sp>
        <p:nvSpPr>
          <p:cNvPr id="5123" name="Rectangle 1027"/>
          <p:cNvSpPr>
            <a:spLocks noGrp="1" noChangeArrowheads="1"/>
          </p:cNvSpPr>
          <p:nvPr>
            <p:ph type="dt" sz="quarter" idx="1"/>
          </p:nvPr>
        </p:nvSpPr>
        <p:spPr bwMode="auto">
          <a:xfrm>
            <a:off x="5181600" y="0"/>
            <a:ext cx="3962400" cy="730250"/>
          </a:xfrm>
          <a:prstGeom prst="rect">
            <a:avLst/>
          </a:prstGeom>
          <a:noFill/>
          <a:ln w="9525">
            <a:noFill/>
            <a:miter lim="800000"/>
            <a:headEnd/>
            <a:tailEnd/>
          </a:ln>
          <a:effectLst/>
        </p:spPr>
        <p:txBody>
          <a:bodyPr vert="horz" wrap="square" lIns="135658" tIns="67828" rIns="135658" bIns="67828" numCol="1" anchor="t" anchorCtr="0" compatLnSpc="1">
            <a:prstTxWarp prst="textNoShape">
              <a:avLst/>
            </a:prstTxWarp>
          </a:bodyPr>
          <a:lstStyle>
            <a:lvl1pPr algn="r" defTabSz="1357313">
              <a:defRPr sz="1800"/>
            </a:lvl1pPr>
          </a:lstStyle>
          <a:p>
            <a:pPr>
              <a:defRPr/>
            </a:pPr>
            <a:endParaRPr lang="en-US" dirty="0"/>
          </a:p>
        </p:txBody>
      </p:sp>
      <p:sp>
        <p:nvSpPr>
          <p:cNvPr id="5124" name="Rectangle 1028"/>
          <p:cNvSpPr>
            <a:spLocks noGrp="1" noChangeArrowheads="1"/>
          </p:cNvSpPr>
          <p:nvPr>
            <p:ph type="ftr" sz="quarter" idx="2"/>
          </p:nvPr>
        </p:nvSpPr>
        <p:spPr bwMode="auto">
          <a:xfrm>
            <a:off x="0" y="13874750"/>
            <a:ext cx="3962400" cy="730250"/>
          </a:xfrm>
          <a:prstGeom prst="rect">
            <a:avLst/>
          </a:prstGeom>
          <a:noFill/>
          <a:ln w="9525">
            <a:noFill/>
            <a:miter lim="800000"/>
            <a:headEnd/>
            <a:tailEnd/>
          </a:ln>
          <a:effectLst/>
        </p:spPr>
        <p:txBody>
          <a:bodyPr vert="horz" wrap="square" lIns="135658" tIns="67828" rIns="135658" bIns="67828" numCol="1" anchor="b" anchorCtr="0" compatLnSpc="1">
            <a:prstTxWarp prst="textNoShape">
              <a:avLst/>
            </a:prstTxWarp>
          </a:bodyPr>
          <a:lstStyle>
            <a:lvl1pPr defTabSz="1357313">
              <a:defRPr sz="1800"/>
            </a:lvl1pPr>
          </a:lstStyle>
          <a:p>
            <a:pPr>
              <a:defRPr/>
            </a:pPr>
            <a:endParaRPr lang="en-US" dirty="0"/>
          </a:p>
        </p:txBody>
      </p:sp>
      <p:sp>
        <p:nvSpPr>
          <p:cNvPr id="5125" name="Rectangle 1029"/>
          <p:cNvSpPr>
            <a:spLocks noGrp="1" noChangeArrowheads="1"/>
          </p:cNvSpPr>
          <p:nvPr>
            <p:ph type="sldNum" sz="quarter" idx="3"/>
          </p:nvPr>
        </p:nvSpPr>
        <p:spPr bwMode="auto">
          <a:xfrm>
            <a:off x="5181600" y="13874750"/>
            <a:ext cx="3962400" cy="730250"/>
          </a:xfrm>
          <a:prstGeom prst="rect">
            <a:avLst/>
          </a:prstGeom>
          <a:noFill/>
          <a:ln w="9525">
            <a:noFill/>
            <a:miter lim="800000"/>
            <a:headEnd/>
            <a:tailEnd/>
          </a:ln>
          <a:effectLst/>
        </p:spPr>
        <p:txBody>
          <a:bodyPr vert="horz" wrap="square" lIns="135658" tIns="67828" rIns="135658" bIns="67828" numCol="1" anchor="b" anchorCtr="0" compatLnSpc="1">
            <a:prstTxWarp prst="textNoShape">
              <a:avLst/>
            </a:prstTxWarp>
          </a:bodyPr>
          <a:lstStyle>
            <a:lvl1pPr algn="r" defTabSz="1357313">
              <a:defRPr sz="1800"/>
            </a:lvl1pPr>
          </a:lstStyle>
          <a:p>
            <a:pPr>
              <a:defRPr/>
            </a:pPr>
            <a:fld id="{97B2150C-3301-4409-9BBB-63C13452C105}" type="slidenum">
              <a:rPr lang="en-US"/>
              <a:pPr>
                <a:defRPr/>
              </a:pPr>
              <a:t>‹#›</a:t>
            </a:fld>
            <a:endParaRPr lang="en-US" dirty="0"/>
          </a:p>
        </p:txBody>
      </p:sp>
    </p:spTree>
    <p:extLst>
      <p:ext uri="{BB962C8B-B14F-4D97-AF65-F5344CB8AC3E}">
        <p14:creationId xmlns:p14="http://schemas.microsoft.com/office/powerpoint/2010/main" val="1500404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962400" cy="730250"/>
          </a:xfrm>
          <a:prstGeom prst="rect">
            <a:avLst/>
          </a:prstGeom>
          <a:noFill/>
          <a:ln w="9525">
            <a:noFill/>
            <a:miter lim="800000"/>
            <a:headEnd/>
            <a:tailEnd/>
          </a:ln>
          <a:effectLst/>
        </p:spPr>
        <p:txBody>
          <a:bodyPr vert="horz" wrap="square" lIns="33842" tIns="16921" rIns="33842" bIns="16921" numCol="1" anchor="t" anchorCtr="0" compatLnSpc="1">
            <a:prstTxWarp prst="textNoShape">
              <a:avLst/>
            </a:prstTxWarp>
          </a:bodyPr>
          <a:lstStyle>
            <a:lvl1pPr defTabSz="338138">
              <a:defRPr sz="400"/>
            </a:lvl1pPr>
          </a:lstStyle>
          <a:p>
            <a:pPr>
              <a:defRPr/>
            </a:pPr>
            <a:endParaRPr lang="en-US" dirty="0"/>
          </a:p>
        </p:txBody>
      </p:sp>
      <p:sp>
        <p:nvSpPr>
          <p:cNvPr id="21507" name="Rectangle 3"/>
          <p:cNvSpPr>
            <a:spLocks noGrp="1" noChangeArrowheads="1"/>
          </p:cNvSpPr>
          <p:nvPr>
            <p:ph type="dt" idx="1"/>
          </p:nvPr>
        </p:nvSpPr>
        <p:spPr bwMode="auto">
          <a:xfrm>
            <a:off x="5180013" y="0"/>
            <a:ext cx="3962400" cy="730250"/>
          </a:xfrm>
          <a:prstGeom prst="rect">
            <a:avLst/>
          </a:prstGeom>
          <a:noFill/>
          <a:ln w="9525">
            <a:noFill/>
            <a:miter lim="800000"/>
            <a:headEnd/>
            <a:tailEnd/>
          </a:ln>
          <a:effectLst/>
        </p:spPr>
        <p:txBody>
          <a:bodyPr vert="horz" wrap="square" lIns="33842" tIns="16921" rIns="33842" bIns="16921" numCol="1" anchor="t" anchorCtr="0" compatLnSpc="1">
            <a:prstTxWarp prst="textNoShape">
              <a:avLst/>
            </a:prstTxWarp>
          </a:bodyPr>
          <a:lstStyle>
            <a:lvl1pPr algn="r" defTabSz="338138">
              <a:defRPr sz="400"/>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2635250" y="1095375"/>
            <a:ext cx="3873500" cy="5476875"/>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14400" y="6937375"/>
            <a:ext cx="7315200" cy="6572250"/>
          </a:xfrm>
          <a:prstGeom prst="rect">
            <a:avLst/>
          </a:prstGeom>
          <a:noFill/>
          <a:ln w="9525">
            <a:noFill/>
            <a:miter lim="800000"/>
            <a:headEnd/>
            <a:tailEnd/>
          </a:ln>
          <a:effectLst/>
        </p:spPr>
        <p:txBody>
          <a:bodyPr vert="horz" wrap="square" lIns="33842" tIns="16921" rIns="33842" bIns="1692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13871575"/>
            <a:ext cx="3962400" cy="730250"/>
          </a:xfrm>
          <a:prstGeom prst="rect">
            <a:avLst/>
          </a:prstGeom>
          <a:noFill/>
          <a:ln w="9525">
            <a:noFill/>
            <a:miter lim="800000"/>
            <a:headEnd/>
            <a:tailEnd/>
          </a:ln>
          <a:effectLst/>
        </p:spPr>
        <p:txBody>
          <a:bodyPr vert="horz" wrap="square" lIns="33842" tIns="16921" rIns="33842" bIns="16921" numCol="1" anchor="b" anchorCtr="0" compatLnSpc="1">
            <a:prstTxWarp prst="textNoShape">
              <a:avLst/>
            </a:prstTxWarp>
          </a:bodyPr>
          <a:lstStyle>
            <a:lvl1pPr defTabSz="338138">
              <a:defRPr sz="400"/>
            </a:lvl1pPr>
          </a:lstStyle>
          <a:p>
            <a:pPr>
              <a:defRPr/>
            </a:pPr>
            <a:endParaRPr lang="en-US" dirty="0"/>
          </a:p>
        </p:txBody>
      </p:sp>
      <p:sp>
        <p:nvSpPr>
          <p:cNvPr id="21511" name="Rectangle 7"/>
          <p:cNvSpPr>
            <a:spLocks noGrp="1" noChangeArrowheads="1"/>
          </p:cNvSpPr>
          <p:nvPr>
            <p:ph type="sldNum" sz="quarter" idx="5"/>
          </p:nvPr>
        </p:nvSpPr>
        <p:spPr bwMode="auto">
          <a:xfrm>
            <a:off x="5180013" y="13871575"/>
            <a:ext cx="3962400" cy="730250"/>
          </a:xfrm>
          <a:prstGeom prst="rect">
            <a:avLst/>
          </a:prstGeom>
          <a:noFill/>
          <a:ln w="9525">
            <a:noFill/>
            <a:miter lim="800000"/>
            <a:headEnd/>
            <a:tailEnd/>
          </a:ln>
          <a:effectLst/>
        </p:spPr>
        <p:txBody>
          <a:bodyPr vert="horz" wrap="square" lIns="33842" tIns="16921" rIns="33842" bIns="16921" numCol="1" anchor="b" anchorCtr="0" compatLnSpc="1">
            <a:prstTxWarp prst="textNoShape">
              <a:avLst/>
            </a:prstTxWarp>
          </a:bodyPr>
          <a:lstStyle>
            <a:lvl1pPr algn="r" defTabSz="338138">
              <a:defRPr sz="400"/>
            </a:lvl1pPr>
          </a:lstStyle>
          <a:p>
            <a:pPr>
              <a:defRPr/>
            </a:pPr>
            <a:fld id="{9F985C6B-E8A6-4805-808E-7AF778489DC0}" type="slidenum">
              <a:rPr lang="en-US"/>
              <a:pPr>
                <a:defRPr/>
              </a:pPr>
              <a:t>‹#›</a:t>
            </a:fld>
            <a:endParaRPr lang="en-US" dirty="0"/>
          </a:p>
        </p:txBody>
      </p:sp>
    </p:spTree>
    <p:extLst>
      <p:ext uri="{BB962C8B-B14F-4D97-AF65-F5344CB8AC3E}">
        <p14:creationId xmlns:p14="http://schemas.microsoft.com/office/powerpoint/2010/main" val="2709814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260" kern="1200">
        <a:solidFill>
          <a:schemeClr val="tx1"/>
        </a:solidFill>
        <a:latin typeface="Times New Roman" pitchFamily="18" charset="0"/>
        <a:ea typeface="+mn-ea"/>
        <a:cs typeface="+mn-cs"/>
      </a:defRPr>
    </a:lvl1pPr>
    <a:lvl2pPr marL="848611" algn="l" rtl="0" eaLnBrk="0" fontAlgn="base" hangingPunct="0">
      <a:spcBef>
        <a:spcPct val="30000"/>
      </a:spcBef>
      <a:spcAft>
        <a:spcPct val="0"/>
      </a:spcAft>
      <a:defRPr sz="2260" kern="1200">
        <a:solidFill>
          <a:schemeClr val="tx1"/>
        </a:solidFill>
        <a:latin typeface="Times New Roman" pitchFamily="18" charset="0"/>
        <a:ea typeface="+mn-ea"/>
        <a:cs typeface="+mn-cs"/>
      </a:defRPr>
    </a:lvl2pPr>
    <a:lvl3pPr marL="1697224" algn="l" rtl="0" eaLnBrk="0" fontAlgn="base" hangingPunct="0">
      <a:spcBef>
        <a:spcPct val="30000"/>
      </a:spcBef>
      <a:spcAft>
        <a:spcPct val="0"/>
      </a:spcAft>
      <a:defRPr sz="2260" kern="1200">
        <a:solidFill>
          <a:schemeClr val="tx1"/>
        </a:solidFill>
        <a:latin typeface="Times New Roman" pitchFamily="18" charset="0"/>
        <a:ea typeface="+mn-ea"/>
        <a:cs typeface="+mn-cs"/>
      </a:defRPr>
    </a:lvl3pPr>
    <a:lvl4pPr marL="2545834" algn="l" rtl="0" eaLnBrk="0" fontAlgn="base" hangingPunct="0">
      <a:spcBef>
        <a:spcPct val="30000"/>
      </a:spcBef>
      <a:spcAft>
        <a:spcPct val="0"/>
      </a:spcAft>
      <a:defRPr sz="2260" kern="1200">
        <a:solidFill>
          <a:schemeClr val="tx1"/>
        </a:solidFill>
        <a:latin typeface="Times New Roman" pitchFamily="18" charset="0"/>
        <a:ea typeface="+mn-ea"/>
        <a:cs typeface="+mn-cs"/>
      </a:defRPr>
    </a:lvl4pPr>
    <a:lvl5pPr marL="3394446" algn="l" rtl="0" eaLnBrk="0" fontAlgn="base" hangingPunct="0">
      <a:spcBef>
        <a:spcPct val="30000"/>
      </a:spcBef>
      <a:spcAft>
        <a:spcPct val="0"/>
      </a:spcAft>
      <a:defRPr sz="2260" kern="1200">
        <a:solidFill>
          <a:schemeClr val="tx1"/>
        </a:solidFill>
        <a:latin typeface="Times New Roman" pitchFamily="18" charset="0"/>
        <a:ea typeface="+mn-ea"/>
        <a:cs typeface="+mn-cs"/>
      </a:defRPr>
    </a:lvl5pPr>
    <a:lvl6pPr marL="4243068" algn="l" defTabSz="1697224" rtl="0" eaLnBrk="1" latinLnBrk="0" hangingPunct="1">
      <a:defRPr sz="2260" kern="1200">
        <a:solidFill>
          <a:schemeClr val="tx1"/>
        </a:solidFill>
        <a:latin typeface="+mn-lt"/>
        <a:ea typeface="+mn-ea"/>
        <a:cs typeface="+mn-cs"/>
      </a:defRPr>
    </a:lvl6pPr>
    <a:lvl7pPr marL="5091678" algn="l" defTabSz="1697224" rtl="0" eaLnBrk="1" latinLnBrk="0" hangingPunct="1">
      <a:defRPr sz="2260" kern="1200">
        <a:solidFill>
          <a:schemeClr val="tx1"/>
        </a:solidFill>
        <a:latin typeface="+mn-lt"/>
        <a:ea typeface="+mn-ea"/>
        <a:cs typeface="+mn-cs"/>
      </a:defRPr>
    </a:lvl7pPr>
    <a:lvl8pPr marL="5940291" algn="l" defTabSz="1697224" rtl="0" eaLnBrk="1" latinLnBrk="0" hangingPunct="1">
      <a:defRPr sz="2260" kern="1200">
        <a:solidFill>
          <a:schemeClr val="tx1"/>
        </a:solidFill>
        <a:latin typeface="+mn-lt"/>
        <a:ea typeface="+mn-ea"/>
        <a:cs typeface="+mn-cs"/>
      </a:defRPr>
    </a:lvl8pPr>
    <a:lvl9pPr marL="6788902" algn="l" defTabSz="1697224" rtl="0" eaLnBrk="1" latinLnBrk="0" hangingPunct="1">
      <a:defRPr sz="22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linicaltrials.gov/ct2/show/NCT03733301"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linicaltrials.gov/ct2/show/NCT0342810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a:defRPr/>
            </a:pPr>
            <a:fld id="{9F985C6B-E8A6-4805-808E-7AF778489DC0}" type="slidenum">
              <a:rPr lang="en-US" smtClean="0"/>
              <a:pPr>
                <a:defRPr/>
              </a:pPr>
              <a:t>1</a:t>
            </a:fld>
            <a:endParaRPr lang="en-US" dirty="0"/>
          </a:p>
        </p:txBody>
      </p:sp>
    </p:spTree>
    <p:extLst>
      <p:ext uri="{BB962C8B-B14F-4D97-AF65-F5344CB8AC3E}">
        <p14:creationId xmlns:p14="http://schemas.microsoft.com/office/powerpoint/2010/main" val="1203933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6A453B76-649C-1047-AB39-06CD9CC3743F}" type="datetime1">
              <a:rPr lang="en-US" smtClean="0"/>
              <a:pPr/>
              <a:t>5/27/2022</a:t>
            </a:fld>
            <a:endParaRPr lang="en-US" dirty="0"/>
          </a:p>
        </p:txBody>
      </p:sp>
      <p:sp>
        <p:nvSpPr>
          <p:cNvPr id="5" name="Slide Number Placeholder 4"/>
          <p:cNvSpPr>
            <a:spLocks noGrp="1"/>
          </p:cNvSpPr>
          <p:nvPr>
            <p:ph type="sldNum" sz="quarter" idx="5"/>
          </p:nvPr>
        </p:nvSpPr>
        <p:spPr/>
        <p:txBody>
          <a:bodyPr/>
          <a:lstStyle/>
          <a:p>
            <a:fld id="{F145A613-7C39-204D-9E84-E8628D5964A3}" type="slidenum">
              <a:rPr lang="en-US" smtClean="0"/>
              <a:pPr/>
              <a:t>10</a:t>
            </a:fld>
            <a:endParaRPr lang="en-US" dirty="0"/>
          </a:p>
        </p:txBody>
      </p:sp>
    </p:spTree>
    <p:extLst>
      <p:ext uri="{BB962C8B-B14F-4D97-AF65-F5344CB8AC3E}">
        <p14:creationId xmlns:p14="http://schemas.microsoft.com/office/powerpoint/2010/main" val="2664646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6A453B76-649C-1047-AB39-06CD9CC3743F}" type="datetime1">
              <a:rPr lang="en-US" smtClean="0"/>
              <a:pPr/>
              <a:t>5/27/2022</a:t>
            </a:fld>
            <a:endParaRPr lang="en-US" dirty="0"/>
          </a:p>
        </p:txBody>
      </p:sp>
      <p:sp>
        <p:nvSpPr>
          <p:cNvPr id="5" name="Slide Number Placeholder 4"/>
          <p:cNvSpPr>
            <a:spLocks noGrp="1"/>
          </p:cNvSpPr>
          <p:nvPr>
            <p:ph type="sldNum" sz="quarter" idx="5"/>
          </p:nvPr>
        </p:nvSpPr>
        <p:spPr/>
        <p:txBody>
          <a:bodyPr/>
          <a:lstStyle/>
          <a:p>
            <a:fld id="{F145A613-7C39-204D-9E84-E8628D5964A3}" type="slidenum">
              <a:rPr lang="en-US" smtClean="0"/>
              <a:pPr/>
              <a:t>11</a:t>
            </a:fld>
            <a:endParaRPr lang="en-US" dirty="0"/>
          </a:p>
        </p:txBody>
      </p:sp>
    </p:spTree>
    <p:extLst>
      <p:ext uri="{BB962C8B-B14F-4D97-AF65-F5344CB8AC3E}">
        <p14:creationId xmlns:p14="http://schemas.microsoft.com/office/powerpoint/2010/main" val="1936159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6A453B76-649C-1047-AB39-06CD9CC3743F}" type="datetime1">
              <a:rPr lang="en-US" smtClean="0"/>
              <a:pPr/>
              <a:t>5/27/2022</a:t>
            </a:fld>
            <a:endParaRPr lang="en-US" dirty="0"/>
          </a:p>
        </p:txBody>
      </p:sp>
      <p:sp>
        <p:nvSpPr>
          <p:cNvPr id="5" name="Slide Number Placeholder 4"/>
          <p:cNvSpPr>
            <a:spLocks noGrp="1"/>
          </p:cNvSpPr>
          <p:nvPr>
            <p:ph type="sldNum" sz="quarter" idx="5"/>
          </p:nvPr>
        </p:nvSpPr>
        <p:spPr/>
        <p:txBody>
          <a:bodyPr/>
          <a:lstStyle/>
          <a:p>
            <a:fld id="{F145A613-7C39-204D-9E84-E8628D5964A3}" type="slidenum">
              <a:rPr lang="en-US" smtClean="0"/>
              <a:pPr/>
              <a:t>12</a:t>
            </a:fld>
            <a:endParaRPr lang="en-US" dirty="0"/>
          </a:p>
        </p:txBody>
      </p:sp>
    </p:spTree>
    <p:extLst>
      <p:ext uri="{BB962C8B-B14F-4D97-AF65-F5344CB8AC3E}">
        <p14:creationId xmlns:p14="http://schemas.microsoft.com/office/powerpoint/2010/main" val="572886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E" dirty="0">
                <a:hlinkClick r:id="rId3"/>
              </a:rPr>
              <a:t>A Study of </a:t>
            </a:r>
            <a:r>
              <a:rPr lang="en-IE" dirty="0" err="1">
                <a:hlinkClick r:id="rId3"/>
              </a:rPr>
              <a:t>Baricitinib</a:t>
            </a:r>
            <a:r>
              <a:rPr lang="en-IE" dirty="0">
                <a:hlinkClick r:id="rId3"/>
              </a:rPr>
              <a:t> (LY3009104) in Combination With Topical Corticosteroids in Adults With Moderate to Severe Atopic Dermatitis - Full Text View - ClinicalTrials.gov</a:t>
            </a:r>
            <a:endParaRPr lang="en-IE" dirty="0"/>
          </a:p>
          <a:p>
            <a:pPr marL="228600" indent="-228600">
              <a:buAutoNum type="arabicPeriod"/>
            </a:pPr>
            <a:r>
              <a:rPr lang="en-IE" dirty="0">
                <a:hlinkClick r:id="rId4"/>
              </a:rPr>
              <a:t>A Long-term Study of </a:t>
            </a:r>
            <a:r>
              <a:rPr lang="en-IE" dirty="0" err="1">
                <a:hlinkClick r:id="rId4"/>
              </a:rPr>
              <a:t>Baricitinib</a:t>
            </a:r>
            <a:r>
              <a:rPr lang="en-IE" dirty="0">
                <a:hlinkClick r:id="rId4"/>
              </a:rPr>
              <a:t> (LY3009104) With Topical Corticosteroids in Adults With Moderate to Severe Atopic Dermatitis That Are Not Controlled With Cyclosporine or for Those Who Cannot Take Oral Cyclosporine Because it is Not Medically Advisable - Full Text View - ClinicalTrials.gov</a:t>
            </a:r>
            <a:endParaRPr lang="en-IE" dirty="0"/>
          </a:p>
          <a:p>
            <a:pPr marL="228600" indent="-228600">
              <a:buAutoNum type="arabicPeriod"/>
            </a:pPr>
            <a:endParaRPr lang="en-US" dirty="0"/>
          </a:p>
          <a:p>
            <a:pPr marL="228600" indent="-228600">
              <a:buAutoNum type="arabicPeriod"/>
            </a:pPr>
            <a:endParaRPr lang="en-US" dirty="0"/>
          </a:p>
        </p:txBody>
      </p:sp>
      <p:sp>
        <p:nvSpPr>
          <p:cNvPr id="4" name="Date Placeholder 3"/>
          <p:cNvSpPr>
            <a:spLocks noGrp="1"/>
          </p:cNvSpPr>
          <p:nvPr>
            <p:ph type="dt" idx="10"/>
          </p:nvPr>
        </p:nvSpPr>
        <p:spPr/>
        <p:txBody>
          <a:bodyPr/>
          <a:lstStyle/>
          <a:p>
            <a:fld id="{6A453B76-649C-1047-AB39-06CD9CC3743F}" type="datetime1">
              <a:rPr lang="en-US" smtClean="0"/>
              <a:pPr/>
              <a:t>5/27/2022</a:t>
            </a:fld>
            <a:endParaRPr lang="en-US" dirty="0"/>
          </a:p>
        </p:txBody>
      </p:sp>
      <p:sp>
        <p:nvSpPr>
          <p:cNvPr id="5" name="Slide Number Placeholder 4"/>
          <p:cNvSpPr>
            <a:spLocks noGrp="1"/>
          </p:cNvSpPr>
          <p:nvPr>
            <p:ph type="sldNum" sz="quarter" idx="11"/>
          </p:nvPr>
        </p:nvSpPr>
        <p:spPr/>
        <p:txBody>
          <a:bodyPr/>
          <a:lstStyle/>
          <a:p>
            <a:fld id="{F145A613-7C39-204D-9E84-E8628D5964A3}" type="slidenum">
              <a:rPr lang="en-US" smtClean="0"/>
              <a:pPr/>
              <a:t>2</a:t>
            </a:fld>
            <a:endParaRPr lang="en-US" dirty="0"/>
          </a:p>
        </p:txBody>
      </p:sp>
    </p:spTree>
    <p:extLst>
      <p:ext uri="{BB962C8B-B14F-4D97-AF65-F5344CB8AC3E}">
        <p14:creationId xmlns:p14="http://schemas.microsoft.com/office/powerpoint/2010/main" val="3599887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see poster </a:t>
            </a:r>
            <a:r>
              <a:rPr lang="en-IE" dirty="0"/>
              <a:t>Bari000139_JAIY+JAIN+Head+and+Neck_YKR1.0_15Jul21. Slide 3/4/5  contain annotated figures of the study</a:t>
            </a:r>
            <a:endParaRPr lang="en-GB" dirty="0"/>
          </a:p>
        </p:txBody>
      </p:sp>
      <p:sp>
        <p:nvSpPr>
          <p:cNvPr id="4" name="Date Placeholder 3"/>
          <p:cNvSpPr>
            <a:spLocks noGrp="1"/>
          </p:cNvSpPr>
          <p:nvPr>
            <p:ph type="dt" idx="1"/>
          </p:nvPr>
        </p:nvSpPr>
        <p:spPr/>
        <p:txBody>
          <a:bodyPr/>
          <a:lstStyle/>
          <a:p>
            <a:fld id="{6A453B76-649C-1047-AB39-06CD9CC3743F}" type="datetime1">
              <a:rPr lang="en-US" smtClean="0"/>
              <a:pPr/>
              <a:t>5/27/2022</a:t>
            </a:fld>
            <a:endParaRPr lang="en-US" dirty="0"/>
          </a:p>
        </p:txBody>
      </p:sp>
      <p:sp>
        <p:nvSpPr>
          <p:cNvPr id="5" name="Slide Number Placeholder 4"/>
          <p:cNvSpPr>
            <a:spLocks noGrp="1"/>
          </p:cNvSpPr>
          <p:nvPr>
            <p:ph type="sldNum" sz="quarter" idx="5"/>
          </p:nvPr>
        </p:nvSpPr>
        <p:spPr/>
        <p:txBody>
          <a:bodyPr/>
          <a:lstStyle/>
          <a:p>
            <a:fld id="{F145A613-7C39-204D-9E84-E8628D5964A3}" type="slidenum">
              <a:rPr lang="en-US" smtClean="0"/>
              <a:pPr/>
              <a:t>3</a:t>
            </a:fld>
            <a:endParaRPr lang="en-US" dirty="0"/>
          </a:p>
        </p:txBody>
      </p:sp>
    </p:spTree>
    <p:extLst>
      <p:ext uri="{BB962C8B-B14F-4D97-AF65-F5344CB8AC3E}">
        <p14:creationId xmlns:p14="http://schemas.microsoft.com/office/powerpoint/2010/main" val="218620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Please see poster </a:t>
            </a:r>
            <a:r>
              <a:rPr lang="en-IE" dirty="0"/>
              <a:t>Bari000139_JAIY+JAIN+Head+and+Neck_YKR1.0_15Jul21. Slide 3/4/5  contain annotated figures of the study</a:t>
            </a:r>
            <a:endParaRPr lang="en-GB" dirty="0"/>
          </a:p>
          <a:p>
            <a:endParaRPr lang="en-GB" dirty="0"/>
          </a:p>
        </p:txBody>
      </p:sp>
      <p:sp>
        <p:nvSpPr>
          <p:cNvPr id="4" name="Date Placeholder 3"/>
          <p:cNvSpPr>
            <a:spLocks noGrp="1"/>
          </p:cNvSpPr>
          <p:nvPr>
            <p:ph type="dt" idx="1"/>
          </p:nvPr>
        </p:nvSpPr>
        <p:spPr/>
        <p:txBody>
          <a:bodyPr/>
          <a:lstStyle/>
          <a:p>
            <a:fld id="{6A453B76-649C-1047-AB39-06CD9CC3743F}" type="datetime1">
              <a:rPr lang="en-US" smtClean="0"/>
              <a:pPr/>
              <a:t>5/27/2022</a:t>
            </a:fld>
            <a:endParaRPr lang="en-US"/>
          </a:p>
        </p:txBody>
      </p:sp>
      <p:sp>
        <p:nvSpPr>
          <p:cNvPr id="5" name="Slide Number Placeholder 4"/>
          <p:cNvSpPr>
            <a:spLocks noGrp="1"/>
          </p:cNvSpPr>
          <p:nvPr>
            <p:ph type="sldNum" sz="quarter" idx="5"/>
          </p:nvPr>
        </p:nvSpPr>
        <p:spPr/>
        <p:txBody>
          <a:bodyPr/>
          <a:lstStyle/>
          <a:p>
            <a:fld id="{F145A613-7C39-204D-9E84-E8628D5964A3}" type="slidenum">
              <a:rPr lang="en-US" smtClean="0"/>
              <a:pPr/>
              <a:t>4</a:t>
            </a:fld>
            <a:endParaRPr lang="en-US"/>
          </a:p>
        </p:txBody>
      </p:sp>
    </p:spTree>
    <p:extLst>
      <p:ext uri="{BB962C8B-B14F-4D97-AF65-F5344CB8AC3E}">
        <p14:creationId xmlns:p14="http://schemas.microsoft.com/office/powerpoint/2010/main" val="1336065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b="0" i="0" u="none" strike="noStrike" kern="1200" baseline="0" dirty="0">
              <a:solidFill>
                <a:schemeClr val="tx1"/>
              </a:solidFill>
              <a:latin typeface="Arial" charset="0"/>
              <a:ea typeface="ヒラギノ角ゴ Pro W3" charset="0"/>
              <a:cs typeface="+mn-cs"/>
            </a:endParaRPr>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F33DDFDD-97A8-43B7-A8D3-2B7511F1C1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127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Age, Female = in file </a:t>
            </a:r>
            <a:r>
              <a:rPr lang="en-IE" b="1" u="sng" dirty="0" err="1"/>
              <a:t>t_dem_itt</a:t>
            </a:r>
            <a:endParaRPr lang="en-IE" b="1" u="sng" dirty="0"/>
          </a:p>
          <a:p>
            <a:endParaRPr lang="en-IE" b="1" dirty="0"/>
          </a:p>
          <a:p>
            <a:endParaRPr lang="en-IE" b="1" dirty="0"/>
          </a:p>
          <a:p>
            <a:r>
              <a:rPr lang="en-IE" b="1" dirty="0"/>
              <a:t>Disease severity characteristics – Time since AD diagnosis, EASI score, </a:t>
            </a:r>
            <a:r>
              <a:rPr lang="en-IE" b="1" dirty="0" err="1"/>
              <a:t>vIGA</a:t>
            </a:r>
            <a:r>
              <a:rPr lang="en-IE" b="1" dirty="0"/>
              <a:t>-AD, DLQI and Itch NRS in file </a:t>
            </a:r>
            <a:r>
              <a:rPr lang="en-IE" b="1" u="sng" dirty="0" err="1"/>
              <a:t>t_adcc_itt</a:t>
            </a:r>
            <a:endParaRPr lang="en-IE" b="1" u="sng"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1" dirty="0">
              <a:effectLst/>
              <a:highlight>
                <a:srgbClr val="FFFF00"/>
              </a:highlight>
              <a:latin typeface="Courier New" panose="02070309020205020404" pitchFamily="49"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highlight>
                  <a:srgbClr val="FFFF00"/>
                </a:highlight>
                <a:latin typeface="Courier New" panose="02070309020205020404" pitchFamily="49" charset="0"/>
                <a:ea typeface="Times New Roman" panose="02020603050405020304" pitchFamily="18" charset="0"/>
              </a:rPr>
              <a:t>Duration since AD diagnosis (years)</a:t>
            </a:r>
            <a:r>
              <a:rPr lang="en-US" sz="1800" b="1" dirty="0">
                <a:effectLst/>
                <a:latin typeface="Courier New" panose="02070309020205020404" pitchFamily="49" charset="0"/>
                <a:ea typeface="Times New Roman" panose="02020603050405020304" pitchFamily="18" charset="0"/>
              </a:rPr>
              <a:t>  = Page 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Courier New" panose="02070309020205020404" pitchFamily="49" charset="0"/>
                <a:ea typeface="Times New Roman" panose="02020603050405020304" pitchFamily="18" charset="0"/>
              </a:rPr>
              <a:t>EASI = Page 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highlight>
                  <a:srgbClr val="FFFF00"/>
                </a:highlight>
                <a:latin typeface="Courier New" panose="02070309020205020404" pitchFamily="49" charset="0"/>
                <a:ea typeface="Times New Roman" panose="02020603050405020304" pitchFamily="18" charset="0"/>
              </a:rPr>
              <a:t>Investigator's Global Assessment, n(%)</a:t>
            </a:r>
            <a:r>
              <a:rPr lang="en-US" sz="1800" b="1" dirty="0">
                <a:effectLst/>
                <a:latin typeface="Courier New" panose="02070309020205020404" pitchFamily="49" charset="0"/>
                <a:ea typeface="Times New Roman" panose="02020603050405020304" pitchFamily="18" charset="0"/>
              </a:rPr>
              <a:t>  = Page 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highlight>
                  <a:srgbClr val="FFFF00"/>
                </a:highlight>
                <a:latin typeface="Courier New" panose="02070309020205020404" pitchFamily="49" charset="0"/>
                <a:ea typeface="Times New Roman" panose="02020603050405020304" pitchFamily="18" charset="0"/>
              </a:rPr>
              <a:t>DLQI (Dermatology Life Quality Index</a:t>
            </a:r>
            <a:r>
              <a:rPr lang="en-US" sz="1800" b="1" dirty="0">
                <a:effectLst/>
                <a:latin typeface="Courier New" panose="02070309020205020404" pitchFamily="49" charset="0"/>
                <a:ea typeface="Times New Roman" panose="02020603050405020304" pitchFamily="18" charset="0"/>
              </a:rPr>
              <a:t> ) = Page 6</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Courier New" panose="02070309020205020404" pitchFamily="49" charset="0"/>
                <a:ea typeface="Times New Roman" panose="02020603050405020304" pitchFamily="18" charset="0"/>
              </a:rPr>
              <a:t>Itch NRS = Page 6</a:t>
            </a:r>
            <a:endParaRPr lang="en-IE" sz="1800" b="1" dirty="0">
              <a:effectLst/>
              <a:latin typeface="Courier New" panose="02070309020205020404" pitchFamily="49"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1" dirty="0">
              <a:effectLst/>
              <a:latin typeface="Courier New" panose="02070309020205020404" pitchFamily="49"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1" dirty="0">
              <a:effectLst/>
              <a:latin typeface="Courier New" panose="02070309020205020404" pitchFamily="49"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Courier New" panose="02070309020205020404" pitchFamily="49" charset="0"/>
                <a:ea typeface="Times New Roman" panose="02020603050405020304" pitchFamily="18" charset="0"/>
              </a:rPr>
              <a:t>                                                                                         </a:t>
            </a:r>
            <a:endParaRPr lang="en-IE" sz="1800" b="1" dirty="0">
              <a:effectLst/>
              <a:latin typeface="Courier New" panose="02070309020205020404" pitchFamily="49"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1" dirty="0">
              <a:effectLst/>
              <a:latin typeface="Courier New" panose="02070309020205020404" pitchFamily="49"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Courier New" panose="02070309020205020404" pitchFamily="49" charset="0"/>
                <a:ea typeface="Times New Roman" panose="02020603050405020304" pitchFamily="18" charset="0"/>
              </a:rPr>
              <a:t>                                                                                           </a:t>
            </a:r>
            <a:endParaRPr lang="en-IE" sz="1800" b="1" dirty="0">
              <a:effectLst/>
              <a:latin typeface="Courier New" panose="02070309020205020404" pitchFamily="49" charset="0"/>
              <a:ea typeface="Times New Roman" panose="02020603050405020304" pitchFamily="18" charset="0"/>
            </a:endParaRPr>
          </a:p>
          <a:p>
            <a:endParaRPr lang="en-IE" dirty="0"/>
          </a:p>
        </p:txBody>
      </p:sp>
      <p:sp>
        <p:nvSpPr>
          <p:cNvPr id="4" name="Date Placeholder 3"/>
          <p:cNvSpPr>
            <a:spLocks noGrp="1"/>
          </p:cNvSpPr>
          <p:nvPr>
            <p:ph type="dt" idx="1"/>
          </p:nvPr>
        </p:nvSpPr>
        <p:spPr/>
        <p:txBody>
          <a:bodyPr/>
          <a:lstStyle/>
          <a:p>
            <a:fld id="{6A453B76-649C-1047-AB39-06CD9CC3743F}" type="datetime1">
              <a:rPr lang="en-US" smtClean="0"/>
              <a:pPr/>
              <a:t>5/27/2022</a:t>
            </a:fld>
            <a:endParaRPr lang="en-US"/>
          </a:p>
        </p:txBody>
      </p:sp>
      <p:sp>
        <p:nvSpPr>
          <p:cNvPr id="5" name="Slide Number Placeholder 4"/>
          <p:cNvSpPr>
            <a:spLocks noGrp="1"/>
          </p:cNvSpPr>
          <p:nvPr>
            <p:ph type="sldNum" sz="quarter" idx="5"/>
          </p:nvPr>
        </p:nvSpPr>
        <p:spPr/>
        <p:txBody>
          <a:bodyPr/>
          <a:lstStyle/>
          <a:p>
            <a:fld id="{F145A613-7C39-204D-9E84-E8628D5964A3}" type="slidenum">
              <a:rPr lang="en-US" smtClean="0"/>
              <a:pPr/>
              <a:t>6</a:t>
            </a:fld>
            <a:endParaRPr lang="en-US"/>
          </a:p>
        </p:txBody>
      </p:sp>
    </p:spTree>
    <p:extLst>
      <p:ext uri="{BB962C8B-B14F-4D97-AF65-F5344CB8AC3E}">
        <p14:creationId xmlns:p14="http://schemas.microsoft.com/office/powerpoint/2010/main" val="3029069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Folder AD7 = t_easi50_dlqi4_nri_itt_wk0to16r</a:t>
            </a:r>
          </a:p>
          <a:p>
            <a:r>
              <a:rPr lang="en-IE" dirty="0"/>
              <a:t>Folder AD4 = t_easi50_dlqi4_nri_itt_wk0to16r</a:t>
            </a:r>
          </a:p>
          <a:p>
            <a:endParaRPr lang="en-IE" dirty="0"/>
          </a:p>
          <a:p>
            <a:endParaRPr lang="en-IE" dirty="0"/>
          </a:p>
        </p:txBody>
      </p:sp>
      <p:sp>
        <p:nvSpPr>
          <p:cNvPr id="4" name="Date Placeholder 3"/>
          <p:cNvSpPr>
            <a:spLocks noGrp="1"/>
          </p:cNvSpPr>
          <p:nvPr>
            <p:ph type="dt" idx="1"/>
          </p:nvPr>
        </p:nvSpPr>
        <p:spPr/>
        <p:txBody>
          <a:bodyPr/>
          <a:lstStyle/>
          <a:p>
            <a:fld id="{6A453B76-649C-1047-AB39-06CD9CC3743F}" type="datetime1">
              <a:rPr lang="en-US" smtClean="0"/>
              <a:pPr/>
              <a:t>5/27/2022</a:t>
            </a:fld>
            <a:endParaRPr lang="en-US"/>
          </a:p>
        </p:txBody>
      </p:sp>
      <p:sp>
        <p:nvSpPr>
          <p:cNvPr id="5" name="Slide Number Placeholder 4"/>
          <p:cNvSpPr>
            <a:spLocks noGrp="1"/>
          </p:cNvSpPr>
          <p:nvPr>
            <p:ph type="sldNum" sz="quarter" idx="5"/>
          </p:nvPr>
        </p:nvSpPr>
        <p:spPr/>
        <p:txBody>
          <a:bodyPr/>
          <a:lstStyle/>
          <a:p>
            <a:fld id="{F145A613-7C39-204D-9E84-E8628D5964A3}" type="slidenum">
              <a:rPr lang="en-US" smtClean="0"/>
              <a:pPr/>
              <a:t>7</a:t>
            </a:fld>
            <a:endParaRPr lang="en-US"/>
          </a:p>
        </p:txBody>
      </p:sp>
    </p:spTree>
    <p:extLst>
      <p:ext uri="{BB962C8B-B14F-4D97-AF65-F5344CB8AC3E}">
        <p14:creationId xmlns:p14="http://schemas.microsoft.com/office/powerpoint/2010/main" val="2839564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Folder AD7 = t_easi50_itch4_nri_itt_wk0to16r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IE" dirty="0"/>
              <a:t>Folder AD4 = t_easi50_itch4_nri_itt_wk0to16r</a:t>
            </a:r>
          </a:p>
          <a:p>
            <a:endParaRPr lang="en-IE" dirty="0"/>
          </a:p>
        </p:txBody>
      </p:sp>
      <p:sp>
        <p:nvSpPr>
          <p:cNvPr id="4" name="Date Placeholder 3"/>
          <p:cNvSpPr>
            <a:spLocks noGrp="1"/>
          </p:cNvSpPr>
          <p:nvPr>
            <p:ph type="dt" idx="1"/>
          </p:nvPr>
        </p:nvSpPr>
        <p:spPr/>
        <p:txBody>
          <a:bodyPr/>
          <a:lstStyle/>
          <a:p>
            <a:fld id="{6A453B76-649C-1047-AB39-06CD9CC3743F}" type="datetime1">
              <a:rPr lang="en-US" smtClean="0"/>
              <a:pPr/>
              <a:t>5/27/2022</a:t>
            </a:fld>
            <a:endParaRPr lang="en-US"/>
          </a:p>
        </p:txBody>
      </p:sp>
      <p:sp>
        <p:nvSpPr>
          <p:cNvPr id="5" name="Slide Number Placeholder 4"/>
          <p:cNvSpPr>
            <a:spLocks noGrp="1"/>
          </p:cNvSpPr>
          <p:nvPr>
            <p:ph type="sldNum" sz="quarter" idx="5"/>
          </p:nvPr>
        </p:nvSpPr>
        <p:spPr/>
        <p:txBody>
          <a:bodyPr/>
          <a:lstStyle/>
          <a:p>
            <a:fld id="{F145A613-7C39-204D-9E84-E8628D5964A3}" type="slidenum">
              <a:rPr lang="en-US" smtClean="0"/>
              <a:pPr/>
              <a:t>8</a:t>
            </a:fld>
            <a:endParaRPr lang="en-US"/>
          </a:p>
        </p:txBody>
      </p:sp>
    </p:spTree>
    <p:extLst>
      <p:ext uri="{BB962C8B-B14F-4D97-AF65-F5344CB8AC3E}">
        <p14:creationId xmlns:p14="http://schemas.microsoft.com/office/powerpoint/2010/main" val="3243921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Folder AD7 = t_easi_dlqi_itch_nri_itt_w0t16r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IE" dirty="0"/>
              <a:t>Folder AD4 = t_easi_dlqi_itch_nri_itt_w0t16r</a:t>
            </a:r>
          </a:p>
          <a:p>
            <a:endParaRPr lang="en-IE" dirty="0"/>
          </a:p>
        </p:txBody>
      </p:sp>
      <p:sp>
        <p:nvSpPr>
          <p:cNvPr id="4" name="Date Placeholder 3"/>
          <p:cNvSpPr>
            <a:spLocks noGrp="1"/>
          </p:cNvSpPr>
          <p:nvPr>
            <p:ph type="dt" idx="1"/>
          </p:nvPr>
        </p:nvSpPr>
        <p:spPr/>
        <p:txBody>
          <a:bodyPr/>
          <a:lstStyle/>
          <a:p>
            <a:fld id="{6A453B76-649C-1047-AB39-06CD9CC3743F}" type="datetime1">
              <a:rPr lang="en-US" smtClean="0"/>
              <a:pPr/>
              <a:t>5/27/2022</a:t>
            </a:fld>
            <a:endParaRPr lang="en-US"/>
          </a:p>
        </p:txBody>
      </p:sp>
      <p:sp>
        <p:nvSpPr>
          <p:cNvPr id="5" name="Slide Number Placeholder 4"/>
          <p:cNvSpPr>
            <a:spLocks noGrp="1"/>
          </p:cNvSpPr>
          <p:nvPr>
            <p:ph type="sldNum" sz="quarter" idx="5"/>
          </p:nvPr>
        </p:nvSpPr>
        <p:spPr/>
        <p:txBody>
          <a:bodyPr/>
          <a:lstStyle/>
          <a:p>
            <a:fld id="{F145A613-7C39-204D-9E84-E8628D5964A3}" type="slidenum">
              <a:rPr lang="en-US" smtClean="0"/>
              <a:pPr/>
              <a:t>9</a:t>
            </a:fld>
            <a:endParaRPr lang="en-US"/>
          </a:p>
        </p:txBody>
      </p:sp>
    </p:spTree>
    <p:extLst>
      <p:ext uri="{BB962C8B-B14F-4D97-AF65-F5344CB8AC3E}">
        <p14:creationId xmlns:p14="http://schemas.microsoft.com/office/powerpoint/2010/main" val="282859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 Box">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p:txBody>
          <a:bodyPr/>
          <a:lstStyle/>
          <a:p>
            <a:r>
              <a:rPr lang="en-US" dirty="0"/>
              <a:t>Insert Title (this should be a conclusion statement, without data)</a:t>
            </a:r>
          </a:p>
        </p:txBody>
      </p:sp>
      <p:sp>
        <p:nvSpPr>
          <p:cNvPr id="4" name="Text Placeholder 3"/>
          <p:cNvSpPr>
            <a:spLocks noGrp="1"/>
          </p:cNvSpPr>
          <p:nvPr userDrawn="1">
            <p:ph type="body" sz="quarter" idx="10" hasCustomPrompt="1"/>
          </p:nvPr>
        </p:nvSpPr>
        <p:spPr>
          <a:xfrm>
            <a:off x="840985" y="4253317"/>
            <a:ext cx="28593266" cy="1353252"/>
          </a:xfrm>
        </p:spPr>
        <p:txBody>
          <a:bodyPr/>
          <a:lstStyle>
            <a:lvl1pPr marL="0" indent="0" algn="ctr">
              <a:lnSpc>
                <a:spcPct val="95000"/>
              </a:lnSpc>
              <a:buFont typeface="Arial" panose="020B0604020202020204" pitchFamily="34" charset="0"/>
              <a:buNone/>
              <a:defRPr sz="4013" baseline="0">
                <a:solidFill>
                  <a:srgbClr val="9D9D9D"/>
                </a:solidFill>
              </a:defRPr>
            </a:lvl1pPr>
            <a:lvl2pPr marL="0" indent="0" algn="ctr">
              <a:lnSpc>
                <a:spcPct val="95000"/>
              </a:lnSpc>
              <a:buNone/>
              <a:defRPr sz="3344" b="1" baseline="0">
                <a:solidFill>
                  <a:srgbClr val="9D9D9D"/>
                </a:solidFill>
              </a:defRPr>
            </a:lvl2pPr>
          </a:lstStyle>
          <a:p>
            <a:pPr lvl="0"/>
            <a:r>
              <a:rPr lang="en-US" dirty="0"/>
              <a:t>Author Line Here, Enter Authors Here</a:t>
            </a:r>
          </a:p>
          <a:p>
            <a:pPr lvl="1"/>
            <a:r>
              <a:rPr lang="en-US" dirty="0"/>
              <a:t>Affiliate Line Here, Enter Affiliates Here</a:t>
            </a:r>
          </a:p>
        </p:txBody>
      </p:sp>
      <p:sp>
        <p:nvSpPr>
          <p:cNvPr id="26" name="Content Placeholder 25"/>
          <p:cNvSpPr>
            <a:spLocks noGrp="1"/>
          </p:cNvSpPr>
          <p:nvPr>
            <p:ph sz="quarter" idx="12"/>
          </p:nvPr>
        </p:nvSpPr>
        <p:spPr>
          <a:xfrm>
            <a:off x="1558086" y="7271904"/>
            <a:ext cx="12278283" cy="6539418"/>
          </a:xfrm>
          <a:solidFill>
            <a:schemeClr val="bg1"/>
          </a:solidFill>
          <a:effectLst>
            <a:outerShdw dist="139700" dir="2700000" algn="tl" rotWithShape="0">
              <a:prstClr val="black">
                <a:alpha val="40000"/>
              </a:prstClr>
            </a:outerShdw>
          </a:effectLst>
        </p:spPr>
        <p:txBody>
          <a:bodyPr vert="horz" lIns="274320" tIns="182880" rIns="274320" bIns="18288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7"/>
          <p:cNvSpPr>
            <a:spLocks noGrp="1"/>
          </p:cNvSpPr>
          <p:nvPr>
            <p:ph sz="quarter" idx="13"/>
          </p:nvPr>
        </p:nvSpPr>
        <p:spPr>
          <a:xfrm>
            <a:off x="1558086" y="14521971"/>
            <a:ext cx="12278283" cy="6539418"/>
          </a:xfrm>
          <a:solidFill>
            <a:schemeClr val="bg1"/>
          </a:solidFill>
          <a:effectLst>
            <a:outerShdw dist="139700" dir="2700000" algn="tl" rotWithShape="0">
              <a:prstClr val="black">
                <a:alpha val="40000"/>
              </a:prstClr>
            </a:outerShdw>
          </a:effectLst>
        </p:spPr>
        <p:txBody>
          <a:bodyPr vert="horz" lIns="274320" tIns="182880" rIns="274320" bIns="18288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Content Placeholder 29"/>
          <p:cNvSpPr>
            <a:spLocks noGrp="1"/>
          </p:cNvSpPr>
          <p:nvPr>
            <p:ph sz="quarter" idx="14"/>
          </p:nvPr>
        </p:nvSpPr>
        <p:spPr>
          <a:xfrm>
            <a:off x="1558086" y="21772022"/>
            <a:ext cx="12278283" cy="6843581"/>
          </a:xfrm>
          <a:solidFill>
            <a:schemeClr val="bg1"/>
          </a:solidFill>
          <a:effectLst>
            <a:outerShdw dist="139700" dir="2700000" algn="tl" rotWithShape="0">
              <a:prstClr val="black">
                <a:alpha val="40000"/>
              </a:prstClr>
            </a:outerShdw>
          </a:effectLst>
        </p:spPr>
        <p:txBody>
          <a:bodyPr vert="horz" lIns="274320" tIns="182880" rIns="274320" bIns="18288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p:cNvSpPr>
            <a:spLocks noGrp="1"/>
          </p:cNvSpPr>
          <p:nvPr>
            <p:ph sz="quarter" idx="15"/>
          </p:nvPr>
        </p:nvSpPr>
        <p:spPr>
          <a:xfrm>
            <a:off x="1558086" y="29326243"/>
            <a:ext cx="12278283" cy="6843581"/>
          </a:xfrm>
          <a:solidFill>
            <a:schemeClr val="bg1"/>
          </a:solidFill>
          <a:effectLst>
            <a:outerShdw dist="139700" dir="2700000" algn="tl" rotWithShape="0">
              <a:prstClr val="black">
                <a:alpha val="40000"/>
              </a:prstClr>
            </a:outerShdw>
          </a:effectLst>
        </p:spPr>
        <p:txBody>
          <a:bodyPr vert="horz" lIns="274320" tIns="182880" rIns="274320" bIns="18288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33"/>
          <p:cNvSpPr>
            <a:spLocks noGrp="1"/>
          </p:cNvSpPr>
          <p:nvPr>
            <p:ph sz="quarter" idx="16"/>
          </p:nvPr>
        </p:nvSpPr>
        <p:spPr>
          <a:xfrm>
            <a:off x="887570" y="37272037"/>
            <a:ext cx="13619303" cy="2840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37"/>
          <p:cNvSpPr>
            <a:spLocks noGrp="1"/>
          </p:cNvSpPr>
          <p:nvPr>
            <p:ph sz="quarter" idx="18"/>
          </p:nvPr>
        </p:nvSpPr>
        <p:spPr>
          <a:xfrm>
            <a:off x="15768344" y="6707456"/>
            <a:ext cx="13665895" cy="2840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9"/>
          <p:cNvSpPr>
            <a:spLocks noGrp="1"/>
          </p:cNvSpPr>
          <p:nvPr>
            <p:ph sz="quarter" idx="19"/>
          </p:nvPr>
        </p:nvSpPr>
        <p:spPr>
          <a:xfrm>
            <a:off x="15768354" y="12036289"/>
            <a:ext cx="13668225" cy="28402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9"/>
          <p:cNvSpPr>
            <a:spLocks noGrp="1"/>
          </p:cNvSpPr>
          <p:nvPr>
            <p:ph sz="quarter" idx="20"/>
          </p:nvPr>
        </p:nvSpPr>
        <p:spPr>
          <a:xfrm>
            <a:off x="15768354" y="17365123"/>
            <a:ext cx="13668225" cy="28402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9"/>
          <p:cNvSpPr>
            <a:spLocks noGrp="1"/>
          </p:cNvSpPr>
          <p:nvPr>
            <p:ph sz="quarter" idx="21"/>
          </p:nvPr>
        </p:nvSpPr>
        <p:spPr>
          <a:xfrm>
            <a:off x="15768354" y="28022779"/>
            <a:ext cx="13668225" cy="28402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22" hasCustomPrompt="1"/>
          </p:nvPr>
        </p:nvSpPr>
        <p:spPr>
          <a:xfrm>
            <a:off x="840977" y="41839249"/>
            <a:ext cx="8493885" cy="864436"/>
          </a:xfrm>
        </p:spPr>
        <p:txBody>
          <a:bodyPr lIns="0" rIns="0" anchor="ctr" anchorCtr="0"/>
          <a:lstStyle>
            <a:lvl1pPr>
              <a:defRPr sz="2408">
                <a:solidFill>
                  <a:schemeClr val="bg1"/>
                </a:solidFill>
              </a:defRPr>
            </a:lvl1pPr>
          </a:lstStyle>
          <a:p>
            <a:pPr lvl="0"/>
            <a:r>
              <a:rPr lang="en-US" dirty="0"/>
              <a:t>Full name of conference; City, State; Month Start date – End date, Year</a:t>
            </a:r>
          </a:p>
        </p:txBody>
      </p:sp>
      <p:sp>
        <p:nvSpPr>
          <p:cNvPr id="17" name="Content Placeholder 39"/>
          <p:cNvSpPr>
            <a:spLocks noGrp="1"/>
          </p:cNvSpPr>
          <p:nvPr>
            <p:ph sz="quarter" idx="23"/>
          </p:nvPr>
        </p:nvSpPr>
        <p:spPr>
          <a:xfrm>
            <a:off x="15768354" y="22693956"/>
            <a:ext cx="13668225" cy="28402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24"/>
          </p:nvPr>
        </p:nvSpPr>
        <p:spPr>
          <a:xfrm>
            <a:off x="16462157" y="32264500"/>
            <a:ext cx="12278283" cy="3084371"/>
          </a:xfrm>
          <a:solidFill>
            <a:schemeClr val="bg1"/>
          </a:solidFill>
          <a:effectLst>
            <a:outerShdw dist="139700" dir="2700000" algn="tl" rotWithShape="0">
              <a:prstClr val="black">
                <a:alpha val="40000"/>
              </a:prstClr>
            </a:outerShdw>
          </a:effectLst>
        </p:spPr>
        <p:txBody>
          <a:bodyPr lIns="274320" tIns="182880" rIns="27432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584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Box">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p:txBody>
          <a:bodyPr/>
          <a:lstStyle/>
          <a:p>
            <a:r>
              <a:rPr lang="en-US" dirty="0"/>
              <a:t>Insert Title (this should be a conclusion statement, without data)</a:t>
            </a:r>
          </a:p>
        </p:txBody>
      </p:sp>
      <p:sp>
        <p:nvSpPr>
          <p:cNvPr id="4" name="Text Placeholder 3"/>
          <p:cNvSpPr>
            <a:spLocks noGrp="1"/>
          </p:cNvSpPr>
          <p:nvPr userDrawn="1">
            <p:ph type="body" sz="quarter" idx="10" hasCustomPrompt="1"/>
          </p:nvPr>
        </p:nvSpPr>
        <p:spPr>
          <a:xfrm>
            <a:off x="840985" y="4253317"/>
            <a:ext cx="28593266" cy="1353252"/>
          </a:xfrm>
        </p:spPr>
        <p:txBody>
          <a:bodyPr/>
          <a:lstStyle>
            <a:lvl1pPr marL="0" indent="0" algn="ctr">
              <a:lnSpc>
                <a:spcPct val="95000"/>
              </a:lnSpc>
              <a:buFont typeface="Arial" panose="020B0604020202020204" pitchFamily="34" charset="0"/>
              <a:buNone/>
              <a:defRPr sz="4013" baseline="0">
                <a:solidFill>
                  <a:srgbClr val="9D9D9D"/>
                </a:solidFill>
              </a:defRPr>
            </a:lvl1pPr>
            <a:lvl2pPr marL="0" indent="0" algn="ctr">
              <a:lnSpc>
                <a:spcPct val="95000"/>
              </a:lnSpc>
              <a:buNone/>
              <a:defRPr sz="3344" b="1" baseline="0">
                <a:solidFill>
                  <a:srgbClr val="9D9D9D"/>
                </a:solidFill>
              </a:defRPr>
            </a:lvl2pPr>
          </a:lstStyle>
          <a:p>
            <a:pPr lvl="0"/>
            <a:r>
              <a:rPr lang="en-US" dirty="0"/>
              <a:t>Author Line Here, Enter Authors Here</a:t>
            </a:r>
          </a:p>
          <a:p>
            <a:pPr lvl="1"/>
            <a:r>
              <a:rPr lang="en-US" dirty="0"/>
              <a:t>Affiliate Line Here, Enter Affiliates Here</a:t>
            </a:r>
          </a:p>
        </p:txBody>
      </p:sp>
      <p:sp>
        <p:nvSpPr>
          <p:cNvPr id="26" name="Content Placeholder 25"/>
          <p:cNvSpPr>
            <a:spLocks noGrp="1"/>
          </p:cNvSpPr>
          <p:nvPr>
            <p:ph sz="quarter" idx="12"/>
          </p:nvPr>
        </p:nvSpPr>
        <p:spPr>
          <a:xfrm>
            <a:off x="1558086" y="7271904"/>
            <a:ext cx="12278283" cy="6539418"/>
          </a:xfrm>
          <a:solidFill>
            <a:schemeClr val="bg1"/>
          </a:solidFill>
          <a:effectLst>
            <a:outerShdw dist="139700" dir="2700000" algn="tl" rotWithShape="0">
              <a:prstClr val="black">
                <a:alpha val="40000"/>
              </a:prstClr>
            </a:outerShdw>
          </a:effectLst>
        </p:spPr>
        <p:txBody>
          <a:bodyPr vert="horz" lIns="274320" tIns="182880" rIns="274320" bIns="18288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7"/>
          <p:cNvSpPr>
            <a:spLocks noGrp="1"/>
          </p:cNvSpPr>
          <p:nvPr>
            <p:ph sz="quarter" idx="13"/>
          </p:nvPr>
        </p:nvSpPr>
        <p:spPr>
          <a:xfrm>
            <a:off x="1558086" y="14521971"/>
            <a:ext cx="12278283" cy="6539418"/>
          </a:xfrm>
          <a:solidFill>
            <a:schemeClr val="bg1"/>
          </a:solidFill>
          <a:effectLst>
            <a:outerShdw dist="139700" dir="2700000" algn="tl" rotWithShape="0">
              <a:prstClr val="black">
                <a:alpha val="40000"/>
              </a:prstClr>
            </a:outerShdw>
          </a:effectLst>
        </p:spPr>
        <p:txBody>
          <a:bodyPr vert="horz" lIns="274320" tIns="182880" rIns="274320" bIns="18288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Content Placeholder 29"/>
          <p:cNvSpPr>
            <a:spLocks noGrp="1"/>
          </p:cNvSpPr>
          <p:nvPr>
            <p:ph sz="quarter" idx="14"/>
          </p:nvPr>
        </p:nvSpPr>
        <p:spPr>
          <a:xfrm>
            <a:off x="1558086" y="21772022"/>
            <a:ext cx="12278283" cy="6843581"/>
          </a:xfrm>
          <a:solidFill>
            <a:schemeClr val="bg1"/>
          </a:solidFill>
          <a:effectLst>
            <a:outerShdw dist="139700" dir="2700000" algn="tl" rotWithShape="0">
              <a:prstClr val="black">
                <a:alpha val="40000"/>
              </a:prstClr>
            </a:outerShdw>
          </a:effectLst>
        </p:spPr>
        <p:txBody>
          <a:bodyPr vert="horz" lIns="274320" tIns="182880" rIns="274320" bIns="18288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16"/>
          </p:nvPr>
        </p:nvSpPr>
        <p:spPr>
          <a:xfrm>
            <a:off x="887570" y="30516616"/>
            <a:ext cx="13619303" cy="2840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37"/>
          <p:cNvSpPr>
            <a:spLocks noGrp="1"/>
          </p:cNvSpPr>
          <p:nvPr>
            <p:ph sz="quarter" idx="18"/>
          </p:nvPr>
        </p:nvSpPr>
        <p:spPr>
          <a:xfrm>
            <a:off x="840974" y="36510164"/>
            <a:ext cx="13665895" cy="2840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9"/>
          <p:cNvSpPr>
            <a:spLocks noGrp="1"/>
          </p:cNvSpPr>
          <p:nvPr>
            <p:ph sz="quarter" idx="19"/>
          </p:nvPr>
        </p:nvSpPr>
        <p:spPr>
          <a:xfrm>
            <a:off x="15768354" y="7356989"/>
            <a:ext cx="13668225" cy="28402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9"/>
          <p:cNvSpPr>
            <a:spLocks noGrp="1"/>
          </p:cNvSpPr>
          <p:nvPr>
            <p:ph sz="quarter" idx="20"/>
          </p:nvPr>
        </p:nvSpPr>
        <p:spPr>
          <a:xfrm>
            <a:off x="15768354" y="14245586"/>
            <a:ext cx="13668225" cy="28402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9"/>
          <p:cNvSpPr>
            <a:spLocks noGrp="1"/>
          </p:cNvSpPr>
          <p:nvPr>
            <p:ph sz="quarter" idx="21"/>
          </p:nvPr>
        </p:nvSpPr>
        <p:spPr>
          <a:xfrm>
            <a:off x="15768354" y="28022779"/>
            <a:ext cx="13668225" cy="28402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22" hasCustomPrompt="1"/>
          </p:nvPr>
        </p:nvSpPr>
        <p:spPr>
          <a:xfrm>
            <a:off x="840977" y="41839249"/>
            <a:ext cx="8493885" cy="864436"/>
          </a:xfrm>
        </p:spPr>
        <p:txBody>
          <a:bodyPr lIns="0" rIns="0" anchor="ctr" anchorCtr="0"/>
          <a:lstStyle>
            <a:lvl1pPr>
              <a:defRPr sz="2408">
                <a:solidFill>
                  <a:schemeClr val="bg1"/>
                </a:solidFill>
              </a:defRPr>
            </a:lvl1pPr>
          </a:lstStyle>
          <a:p>
            <a:pPr lvl="0"/>
            <a:r>
              <a:rPr lang="en-US" dirty="0"/>
              <a:t>Full name of conference; City, State; Month Start date – End date, Year</a:t>
            </a:r>
          </a:p>
        </p:txBody>
      </p:sp>
      <p:sp>
        <p:nvSpPr>
          <p:cNvPr id="17" name="Content Placeholder 39"/>
          <p:cNvSpPr>
            <a:spLocks noGrp="1"/>
          </p:cNvSpPr>
          <p:nvPr>
            <p:ph sz="quarter" idx="23"/>
          </p:nvPr>
        </p:nvSpPr>
        <p:spPr>
          <a:xfrm>
            <a:off x="15768354" y="21134182"/>
            <a:ext cx="13668225" cy="28402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24"/>
          </p:nvPr>
        </p:nvSpPr>
        <p:spPr>
          <a:xfrm>
            <a:off x="16462157" y="32264500"/>
            <a:ext cx="12278283" cy="3084371"/>
          </a:xfrm>
          <a:solidFill>
            <a:schemeClr val="bg1"/>
          </a:solidFill>
          <a:effectLst>
            <a:outerShdw dist="139700" dir="2700000" algn="tl" rotWithShape="0">
              <a:prstClr val="black">
                <a:alpha val="40000"/>
              </a:prstClr>
            </a:outerShdw>
          </a:effectLst>
        </p:spPr>
        <p:txBody>
          <a:bodyPr lIns="274320" tIns="182880" rIns="27432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453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40974" y="4996806"/>
            <a:ext cx="13665895" cy="2922147"/>
          </a:xfrm>
        </p:spPr>
        <p:txBody>
          <a:bodyPr/>
          <a:lstStyle>
            <a:lvl1pPr marL="851489" indent="-851489">
              <a:buSzPct val="125000"/>
              <a:buFont typeface="Wingdings" panose="05000000000000000000" pitchFamily="2" charset="2"/>
              <a:buChar char="§"/>
              <a:defRPr sz="5960"/>
            </a:lvl1pPr>
            <a:lvl2pPr marL="1844893" indent="-709574">
              <a:buSzPct val="125000"/>
              <a:buFont typeface="Arial" panose="020B0604020202020204" pitchFamily="34" charset="0"/>
              <a:buChar char="−"/>
              <a:defRPr sz="5463"/>
            </a:lvl2pPr>
            <a:lvl3pPr marL="2838298" indent="-567660">
              <a:buSzPct val="125000"/>
              <a:buFont typeface="Arial" panose="020B0604020202020204" pitchFamily="34" charset="0"/>
              <a:buChar char="•"/>
              <a:defRPr sz="4966"/>
            </a:lvl3pPr>
            <a:lvl4pPr marL="3405957" indent="0">
              <a:buNone/>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74029552"/>
      </p:ext>
    </p:extLst>
  </p:cSld>
  <p:clrMapOvr>
    <a:masterClrMapping/>
  </p:clrMapOvr>
  <p:hf hd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7" y="0"/>
            <a:ext cx="30275213" cy="3825686"/>
          </a:xfrm>
          <a:prstGeom prst="rect">
            <a:avLst/>
          </a:prstGeom>
          <a:solidFill>
            <a:srgbClr val="D52B1E"/>
          </a:solidFill>
          <a:ln w="9525">
            <a:noFill/>
            <a:miter lim="800000"/>
            <a:headEnd/>
            <a:tailEnd/>
          </a:ln>
        </p:spPr>
        <p:txBody>
          <a:bodyPr wrap="none" lIns="61624" tIns="30812" rIns="61624" bIns="30812" rtlCol="0" anchor="ctr"/>
          <a:lstStyle/>
          <a:p>
            <a:pPr algn="ctr"/>
            <a:endParaRPr lang="en-US" sz="1641" dirty="0"/>
          </a:p>
        </p:txBody>
      </p:sp>
      <p:sp>
        <p:nvSpPr>
          <p:cNvPr id="8" name="Rectangle 7"/>
          <p:cNvSpPr/>
          <p:nvPr userDrawn="1"/>
        </p:nvSpPr>
        <p:spPr bwMode="auto">
          <a:xfrm>
            <a:off x="5535" y="41708308"/>
            <a:ext cx="30275213" cy="1095461"/>
          </a:xfrm>
          <a:prstGeom prst="rect">
            <a:avLst/>
          </a:prstGeom>
          <a:solidFill>
            <a:srgbClr val="D52B1E"/>
          </a:solidFill>
          <a:ln w="9525">
            <a:noFill/>
            <a:miter lim="800000"/>
            <a:headEnd/>
            <a:tailEnd/>
          </a:ln>
        </p:spPr>
        <p:txBody>
          <a:bodyPr wrap="none" lIns="61624" tIns="30812" rIns="61624" bIns="30812" rtlCol="0" anchor="ctr"/>
          <a:lstStyle/>
          <a:p>
            <a:pPr algn="ctr"/>
            <a:endParaRPr lang="en-US" sz="1641" dirty="0"/>
          </a:p>
        </p:txBody>
      </p:sp>
      <p:sp>
        <p:nvSpPr>
          <p:cNvPr id="1026" name="Rectangle 2"/>
          <p:cNvSpPr>
            <a:spLocks noGrp="1" noChangeArrowheads="1"/>
          </p:cNvSpPr>
          <p:nvPr>
            <p:ph type="title"/>
          </p:nvPr>
        </p:nvSpPr>
        <p:spPr bwMode="auto">
          <a:xfrm>
            <a:off x="840985" y="419421"/>
            <a:ext cx="28593266" cy="2967250"/>
          </a:xfrm>
          <a:prstGeom prst="rect">
            <a:avLst/>
          </a:prstGeom>
          <a:noFill/>
          <a:ln w="9525">
            <a:noFill/>
            <a:miter lim="800000"/>
            <a:headEnd/>
            <a:tailEnd/>
          </a:ln>
        </p:spPr>
        <p:txBody>
          <a:bodyPr vert="horz" wrap="square" lIns="360414" tIns="180207" rIns="360414" bIns="180207" numCol="1" anchor="ctr" anchorCtr="0" compatLnSpc="1">
            <a:prstTxWarp prst="textNoShape">
              <a:avLst/>
            </a:prstTxWarp>
          </a:bodyPr>
          <a:lstStyle/>
          <a:p>
            <a:pPr lvl="0"/>
            <a:r>
              <a:rPr lang="en-US" dirty="0"/>
              <a:t>Insert Title (this should be a conclusion statement, without data)</a:t>
            </a:r>
          </a:p>
        </p:txBody>
      </p:sp>
      <p:sp>
        <p:nvSpPr>
          <p:cNvPr id="5" name="Text Placeholder 4"/>
          <p:cNvSpPr>
            <a:spLocks noGrp="1"/>
          </p:cNvSpPr>
          <p:nvPr>
            <p:ph type="body" idx="1"/>
          </p:nvPr>
        </p:nvSpPr>
        <p:spPr>
          <a:xfrm>
            <a:off x="840974" y="4996806"/>
            <a:ext cx="13665895" cy="2840287"/>
          </a:xfrm>
          <a:prstGeom prst="rect">
            <a:avLst/>
          </a:prstGeom>
        </p:spPr>
        <p:txBody>
          <a:bodyPr vert="horz" wrap="square"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1971811" rtl="0" eaLnBrk="0" fontAlgn="base" hangingPunct="0">
        <a:lnSpc>
          <a:spcPct val="95000"/>
        </a:lnSpc>
        <a:spcBef>
          <a:spcPct val="0"/>
        </a:spcBef>
        <a:spcAft>
          <a:spcPct val="0"/>
        </a:spcAft>
        <a:defRPr sz="7222" b="1" baseline="0">
          <a:solidFill>
            <a:schemeClr val="bg1"/>
          </a:solidFill>
          <a:effectLst/>
          <a:latin typeface="+mj-lt"/>
          <a:ea typeface="+mj-ea"/>
          <a:cs typeface="+mj-cs"/>
        </a:defRPr>
      </a:lvl1pPr>
      <a:lvl2pPr algn="ctr" defTabSz="1971811" rtl="0" eaLnBrk="0" fontAlgn="base" hangingPunct="0">
        <a:spcBef>
          <a:spcPct val="0"/>
        </a:spcBef>
        <a:spcAft>
          <a:spcPct val="0"/>
        </a:spcAft>
        <a:defRPr sz="9520">
          <a:solidFill>
            <a:schemeClr val="tx2"/>
          </a:solidFill>
          <a:latin typeface="Times New Roman" pitchFamily="18" charset="0"/>
        </a:defRPr>
      </a:lvl2pPr>
      <a:lvl3pPr algn="ctr" defTabSz="1971811" rtl="0" eaLnBrk="0" fontAlgn="base" hangingPunct="0">
        <a:spcBef>
          <a:spcPct val="0"/>
        </a:spcBef>
        <a:spcAft>
          <a:spcPct val="0"/>
        </a:spcAft>
        <a:defRPr sz="9520">
          <a:solidFill>
            <a:schemeClr val="tx2"/>
          </a:solidFill>
          <a:latin typeface="Times New Roman" pitchFamily="18" charset="0"/>
        </a:defRPr>
      </a:lvl3pPr>
      <a:lvl4pPr algn="ctr" defTabSz="1971811" rtl="0" eaLnBrk="0" fontAlgn="base" hangingPunct="0">
        <a:spcBef>
          <a:spcPct val="0"/>
        </a:spcBef>
        <a:spcAft>
          <a:spcPct val="0"/>
        </a:spcAft>
        <a:defRPr sz="9520">
          <a:solidFill>
            <a:schemeClr val="tx2"/>
          </a:solidFill>
          <a:latin typeface="Times New Roman" pitchFamily="18" charset="0"/>
        </a:defRPr>
      </a:lvl4pPr>
      <a:lvl5pPr algn="ctr" defTabSz="1971811" rtl="0" eaLnBrk="0" fontAlgn="base" hangingPunct="0">
        <a:spcBef>
          <a:spcPct val="0"/>
        </a:spcBef>
        <a:spcAft>
          <a:spcPct val="0"/>
        </a:spcAft>
        <a:defRPr sz="9520">
          <a:solidFill>
            <a:schemeClr val="tx2"/>
          </a:solidFill>
          <a:latin typeface="Times New Roman" pitchFamily="18" charset="0"/>
        </a:defRPr>
      </a:lvl5pPr>
      <a:lvl6pPr marL="308129" algn="ctr" defTabSz="1971811" rtl="0" fontAlgn="base">
        <a:spcBef>
          <a:spcPct val="0"/>
        </a:spcBef>
        <a:spcAft>
          <a:spcPct val="0"/>
        </a:spcAft>
        <a:defRPr sz="9520">
          <a:solidFill>
            <a:schemeClr val="tx2"/>
          </a:solidFill>
          <a:latin typeface="Times New Roman" pitchFamily="18" charset="0"/>
        </a:defRPr>
      </a:lvl6pPr>
      <a:lvl7pPr marL="616257" algn="ctr" defTabSz="1971811" rtl="0" fontAlgn="base">
        <a:spcBef>
          <a:spcPct val="0"/>
        </a:spcBef>
        <a:spcAft>
          <a:spcPct val="0"/>
        </a:spcAft>
        <a:defRPr sz="9520">
          <a:solidFill>
            <a:schemeClr val="tx2"/>
          </a:solidFill>
          <a:latin typeface="Times New Roman" pitchFamily="18" charset="0"/>
        </a:defRPr>
      </a:lvl7pPr>
      <a:lvl8pPr marL="924386" algn="ctr" defTabSz="1971811" rtl="0" fontAlgn="base">
        <a:spcBef>
          <a:spcPct val="0"/>
        </a:spcBef>
        <a:spcAft>
          <a:spcPct val="0"/>
        </a:spcAft>
        <a:defRPr sz="9520">
          <a:solidFill>
            <a:schemeClr val="tx2"/>
          </a:solidFill>
          <a:latin typeface="Times New Roman" pitchFamily="18" charset="0"/>
        </a:defRPr>
      </a:lvl8pPr>
      <a:lvl9pPr marL="1232514" algn="ctr" defTabSz="1971811" rtl="0" fontAlgn="base">
        <a:spcBef>
          <a:spcPct val="0"/>
        </a:spcBef>
        <a:spcAft>
          <a:spcPct val="0"/>
        </a:spcAft>
        <a:defRPr sz="9520">
          <a:solidFill>
            <a:schemeClr val="tx2"/>
          </a:solidFill>
          <a:latin typeface="Times New Roman" pitchFamily="18" charset="0"/>
        </a:defRPr>
      </a:lvl9pPr>
    </p:titleStyle>
    <p:bodyStyle>
      <a:lvl1pPr marL="0" indent="0" algn="l" defTabSz="1971811" rtl="0" eaLnBrk="0" fontAlgn="base" hangingPunct="0">
        <a:spcBef>
          <a:spcPts val="1605"/>
        </a:spcBef>
        <a:spcAft>
          <a:spcPct val="0"/>
        </a:spcAft>
        <a:buClr>
          <a:schemeClr val="accent1"/>
        </a:buClr>
        <a:buFont typeface="Arial" panose="020B0604020202020204" pitchFamily="34" charset="0"/>
        <a:buNone/>
        <a:defRPr lang="en-US" sz="2943" b="1" kern="1200" dirty="0" smtClean="0">
          <a:solidFill>
            <a:schemeClr val="tx1"/>
          </a:solidFill>
          <a:latin typeface="+mn-lt"/>
          <a:ea typeface="+mn-ea"/>
          <a:cs typeface="Arial" panose="020B0604020202020204" pitchFamily="34" charset="0"/>
        </a:defRPr>
      </a:lvl1pPr>
      <a:lvl2pPr marL="489215" indent="-489215" algn="l" defTabSz="1971811" rtl="0" eaLnBrk="0" fontAlgn="base" hangingPunct="0">
        <a:spcBef>
          <a:spcPts val="1204"/>
        </a:spcBef>
        <a:spcAft>
          <a:spcPct val="0"/>
        </a:spcAft>
        <a:buClr>
          <a:schemeClr val="accent1"/>
        </a:buClr>
        <a:buFont typeface="Arial" panose="020B0604020202020204" pitchFamily="34" charset="0"/>
        <a:buChar char="■"/>
        <a:defRPr lang="en-US" sz="2675" kern="1200" dirty="0" smtClean="0">
          <a:solidFill>
            <a:srgbClr val="000000"/>
          </a:solidFill>
          <a:latin typeface="+mn-lt"/>
          <a:cs typeface="Arial" panose="020B0604020202020204" pitchFamily="34" charset="0"/>
        </a:defRPr>
      </a:lvl2pPr>
      <a:lvl3pPr marL="978429" indent="-489215" algn="l" defTabSz="1971811" rtl="0" eaLnBrk="0" fontAlgn="base" hangingPunct="0">
        <a:spcBef>
          <a:spcPts val="1204"/>
        </a:spcBef>
        <a:spcAft>
          <a:spcPct val="0"/>
        </a:spcAft>
        <a:buClr>
          <a:schemeClr val="accent1"/>
        </a:buClr>
        <a:buFont typeface="Calibri" panose="020F0502020204030204" pitchFamily="34" charset="0"/>
        <a:buChar char="–"/>
        <a:defRPr sz="2675">
          <a:solidFill>
            <a:schemeClr val="tx1"/>
          </a:solidFill>
          <a:latin typeface="+mn-lt"/>
        </a:defRPr>
      </a:lvl3pPr>
      <a:lvl4pPr marL="1589948" indent="-366911" algn="l" defTabSz="1971811" rtl="0" eaLnBrk="0" fontAlgn="base" hangingPunct="0">
        <a:spcBef>
          <a:spcPts val="1204"/>
        </a:spcBef>
        <a:spcAft>
          <a:spcPct val="0"/>
        </a:spcAft>
        <a:buClr>
          <a:schemeClr val="accent1"/>
        </a:buClr>
        <a:buFont typeface="Arial" panose="020B0604020202020204" pitchFamily="34" charset="0"/>
        <a:buChar char="•"/>
        <a:defRPr sz="2675">
          <a:solidFill>
            <a:schemeClr val="tx1"/>
          </a:solidFill>
          <a:latin typeface="+mn-lt"/>
        </a:defRPr>
      </a:lvl4pPr>
      <a:lvl5pPr marL="2201466" indent="-489215" algn="l" defTabSz="1971811" rtl="0" eaLnBrk="0" fontAlgn="base" hangingPunct="0">
        <a:spcBef>
          <a:spcPts val="1204"/>
        </a:spcBef>
        <a:spcAft>
          <a:spcPct val="0"/>
        </a:spcAft>
        <a:buClr>
          <a:schemeClr val="accent1"/>
        </a:buClr>
        <a:buFont typeface="Calibri" panose="020F0502020204030204" pitchFamily="34" charset="0"/>
        <a:buChar char="–"/>
        <a:defRPr sz="2675">
          <a:solidFill>
            <a:schemeClr val="tx1"/>
          </a:solidFill>
          <a:latin typeface="+mn-lt"/>
        </a:defRPr>
      </a:lvl5pPr>
      <a:lvl6pPr marL="4744969" indent="-493221" algn="l" defTabSz="1971811" rtl="0" fontAlgn="base">
        <a:spcBef>
          <a:spcPct val="20000"/>
        </a:spcBef>
        <a:spcAft>
          <a:spcPct val="0"/>
        </a:spcAft>
        <a:buChar char="»"/>
        <a:defRPr sz="4323">
          <a:solidFill>
            <a:schemeClr val="tx1"/>
          </a:solidFill>
          <a:latin typeface="+mn-lt"/>
        </a:defRPr>
      </a:lvl6pPr>
      <a:lvl7pPr marL="5053096" indent="-493221" algn="l" defTabSz="1971811" rtl="0" fontAlgn="base">
        <a:spcBef>
          <a:spcPct val="20000"/>
        </a:spcBef>
        <a:spcAft>
          <a:spcPct val="0"/>
        </a:spcAft>
        <a:buChar char="»"/>
        <a:defRPr sz="4323">
          <a:solidFill>
            <a:schemeClr val="tx1"/>
          </a:solidFill>
          <a:latin typeface="+mn-lt"/>
        </a:defRPr>
      </a:lvl7pPr>
      <a:lvl8pPr marL="5361226" indent="-493221" algn="l" defTabSz="1971811" rtl="0" fontAlgn="base">
        <a:spcBef>
          <a:spcPct val="20000"/>
        </a:spcBef>
        <a:spcAft>
          <a:spcPct val="0"/>
        </a:spcAft>
        <a:buChar char="»"/>
        <a:defRPr sz="4323">
          <a:solidFill>
            <a:schemeClr val="tx1"/>
          </a:solidFill>
          <a:latin typeface="+mn-lt"/>
        </a:defRPr>
      </a:lvl8pPr>
      <a:lvl9pPr marL="5669354" indent="-493221" algn="l" defTabSz="1971811" rtl="0" fontAlgn="base">
        <a:spcBef>
          <a:spcPct val="20000"/>
        </a:spcBef>
        <a:spcAft>
          <a:spcPct val="0"/>
        </a:spcAft>
        <a:buChar char="»"/>
        <a:defRPr sz="4323">
          <a:solidFill>
            <a:schemeClr val="tx1"/>
          </a:solidFill>
          <a:latin typeface="+mn-lt"/>
        </a:defRPr>
      </a:lvl9pPr>
    </p:bodyStyle>
    <p:otherStyle>
      <a:defPPr>
        <a:defRPr lang="en-US"/>
      </a:defPPr>
      <a:lvl1pPr marL="0" algn="l" defTabSz="616257" rtl="0" eaLnBrk="1" latinLnBrk="0" hangingPunct="1">
        <a:defRPr sz="1204" kern="1200">
          <a:solidFill>
            <a:schemeClr val="tx1"/>
          </a:solidFill>
          <a:latin typeface="+mn-lt"/>
          <a:ea typeface="+mn-ea"/>
          <a:cs typeface="+mn-cs"/>
        </a:defRPr>
      </a:lvl1pPr>
      <a:lvl2pPr marL="308129" algn="l" defTabSz="616257" rtl="0" eaLnBrk="1" latinLnBrk="0" hangingPunct="1">
        <a:defRPr sz="1204" kern="1200">
          <a:solidFill>
            <a:schemeClr val="tx1"/>
          </a:solidFill>
          <a:latin typeface="+mn-lt"/>
          <a:ea typeface="+mn-ea"/>
          <a:cs typeface="+mn-cs"/>
        </a:defRPr>
      </a:lvl2pPr>
      <a:lvl3pPr marL="616257" algn="l" defTabSz="616257" rtl="0" eaLnBrk="1" latinLnBrk="0" hangingPunct="1">
        <a:defRPr sz="1204" kern="1200">
          <a:solidFill>
            <a:schemeClr val="tx1"/>
          </a:solidFill>
          <a:latin typeface="+mn-lt"/>
          <a:ea typeface="+mn-ea"/>
          <a:cs typeface="+mn-cs"/>
        </a:defRPr>
      </a:lvl3pPr>
      <a:lvl4pPr marL="924386" algn="l" defTabSz="616257" rtl="0" eaLnBrk="1" latinLnBrk="0" hangingPunct="1">
        <a:defRPr sz="1204" kern="1200">
          <a:solidFill>
            <a:schemeClr val="tx1"/>
          </a:solidFill>
          <a:latin typeface="+mn-lt"/>
          <a:ea typeface="+mn-ea"/>
          <a:cs typeface="+mn-cs"/>
        </a:defRPr>
      </a:lvl4pPr>
      <a:lvl5pPr marL="1232514" algn="l" defTabSz="616257" rtl="0" eaLnBrk="1" latinLnBrk="0" hangingPunct="1">
        <a:defRPr sz="1204" kern="1200">
          <a:solidFill>
            <a:schemeClr val="tx1"/>
          </a:solidFill>
          <a:latin typeface="+mn-lt"/>
          <a:ea typeface="+mn-ea"/>
          <a:cs typeface="+mn-cs"/>
        </a:defRPr>
      </a:lvl5pPr>
      <a:lvl6pPr marL="1540644" algn="l" defTabSz="616257" rtl="0" eaLnBrk="1" latinLnBrk="0" hangingPunct="1">
        <a:defRPr sz="1204" kern="1200">
          <a:solidFill>
            <a:schemeClr val="tx1"/>
          </a:solidFill>
          <a:latin typeface="+mn-lt"/>
          <a:ea typeface="+mn-ea"/>
          <a:cs typeface="+mn-cs"/>
        </a:defRPr>
      </a:lvl6pPr>
      <a:lvl7pPr marL="1848773" algn="l" defTabSz="616257" rtl="0" eaLnBrk="1" latinLnBrk="0" hangingPunct="1">
        <a:defRPr sz="1204" kern="1200">
          <a:solidFill>
            <a:schemeClr val="tx1"/>
          </a:solidFill>
          <a:latin typeface="+mn-lt"/>
          <a:ea typeface="+mn-ea"/>
          <a:cs typeface="+mn-cs"/>
        </a:defRPr>
      </a:lvl7pPr>
      <a:lvl8pPr marL="2156901" algn="l" defTabSz="616257" rtl="0" eaLnBrk="1" latinLnBrk="0" hangingPunct="1">
        <a:defRPr sz="1204" kern="1200">
          <a:solidFill>
            <a:schemeClr val="tx1"/>
          </a:solidFill>
          <a:latin typeface="+mn-lt"/>
          <a:ea typeface="+mn-ea"/>
          <a:cs typeface="+mn-cs"/>
        </a:defRPr>
      </a:lvl8pPr>
      <a:lvl9pPr marL="2465031" algn="l" defTabSz="616257" rtl="0" eaLnBrk="1" latinLnBrk="0" hangingPunct="1">
        <a:defRPr sz="120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482" userDrawn="1">
          <p15:clr>
            <a:srgbClr val="F26B43"/>
          </p15:clr>
        </p15:guide>
        <p15:guide id="2" pos="530" userDrawn="1">
          <p15:clr>
            <a:srgbClr val="F26B43"/>
          </p15:clr>
        </p15:guide>
        <p15:guide id="5" pos="9140" userDrawn="1">
          <p15:clr>
            <a:srgbClr val="F26B43"/>
          </p15:clr>
        </p15:guide>
        <p15:guide id="6" pos="9931" userDrawn="1">
          <p15:clr>
            <a:srgbClr val="F26B43"/>
          </p15:clr>
        </p15:guide>
        <p15:guide id="9" pos="1854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emf"/><Relationship Id="rId5" Type="http://schemas.openxmlformats.org/officeDocument/2006/relationships/oleObject" Target="../embeddings/oleObject6.bin"/><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bwMode="auto">
          <a:xfrm>
            <a:off x="-1" y="5946445"/>
            <a:ext cx="13896040" cy="33538191"/>
          </a:xfrm>
          <a:prstGeom prst="rect">
            <a:avLst/>
          </a:prstGeom>
          <a:solidFill>
            <a:schemeClr val="bg1">
              <a:lumMod val="85000"/>
            </a:schemeClr>
          </a:solidFill>
          <a:ln w="9525">
            <a:noFill/>
            <a:miter lim="800000"/>
            <a:headEnd/>
            <a:tailEnd/>
          </a:ln>
        </p:spPr>
        <p:txBody>
          <a:bodyPr wrap="none" lIns="61624" tIns="30812" rIns="61624" bIns="30812" rtlCol="0" anchor="ctr"/>
          <a:lstStyle/>
          <a:p>
            <a:pPr algn="ctr"/>
            <a:endParaRPr lang="en-US" sz="1641" dirty="0"/>
          </a:p>
        </p:txBody>
      </p:sp>
      <p:sp>
        <p:nvSpPr>
          <p:cNvPr id="6" name="Title 5"/>
          <p:cNvSpPr>
            <a:spLocks noGrp="1"/>
          </p:cNvSpPr>
          <p:nvPr>
            <p:ph type="title"/>
          </p:nvPr>
        </p:nvSpPr>
        <p:spPr>
          <a:xfrm>
            <a:off x="-16386" y="205554"/>
            <a:ext cx="31133257" cy="3489570"/>
          </a:xfrm>
        </p:spPr>
        <p:txBody>
          <a:bodyPr/>
          <a:lstStyle/>
          <a:p>
            <a:r>
              <a:rPr lang="en-IE" sz="6600" dirty="0">
                <a:effectLst/>
                <a:ea typeface="Calibri" panose="020F0502020204030204" pitchFamily="34" charset="0"/>
                <a:cs typeface="Arial" panose="020B0604020202020204" pitchFamily="34" charset="0"/>
              </a:rPr>
              <a:t>Clinical Benefit Of Baricitinib Treatment For Moderate-to-Severe Atopic Dermatitis In Combination With Topical Corticosteroids: A Post-hoc Analysis Of The Phase 3 Trials BREEZE-AD7 and BREEZE-AD4</a:t>
            </a:r>
            <a:endParaRPr lang="en-US" sz="6600" dirty="0"/>
          </a:p>
        </p:txBody>
      </p:sp>
      <p:sp>
        <p:nvSpPr>
          <p:cNvPr id="122" name="Text Placeholder 121"/>
          <p:cNvSpPr>
            <a:spLocks noGrp="1"/>
          </p:cNvSpPr>
          <p:nvPr>
            <p:ph type="body" sz="quarter" idx="10"/>
          </p:nvPr>
        </p:nvSpPr>
        <p:spPr>
          <a:xfrm>
            <a:off x="0" y="3872530"/>
            <a:ext cx="30291600" cy="1881412"/>
          </a:xfrm>
        </p:spPr>
        <p:txBody>
          <a:bodyPr/>
          <a:lstStyle/>
          <a:p>
            <a:pPr>
              <a:lnSpc>
                <a:spcPct val="106000"/>
              </a:lnSpc>
              <a:spcAft>
                <a:spcPts val="800"/>
              </a:spcAft>
            </a:pPr>
            <a:r>
              <a:rPr lang="en-GB" sz="3600" dirty="0">
                <a:effectLst/>
                <a:latin typeface="Calibri" panose="020F0502020204030204" pitchFamily="34" charset="0"/>
                <a:ea typeface="Yu Mincho" panose="02020400000000000000" pitchFamily="18" charset="-128"/>
                <a:cs typeface="Arial" panose="020B0604020202020204" pitchFamily="34" charset="0"/>
              </a:rPr>
              <a:t>Mahreen Ameen</a:t>
            </a:r>
            <a:r>
              <a:rPr lang="en-GB" sz="3600" baseline="30000" dirty="0">
                <a:effectLst/>
                <a:latin typeface="Calibri" panose="020F0502020204030204" pitchFamily="34" charset="0"/>
                <a:ea typeface="Yu Mincho" panose="02020400000000000000" pitchFamily="18" charset="-128"/>
                <a:cs typeface="Arial" panose="020B0604020202020204" pitchFamily="34" charset="0"/>
              </a:rPr>
              <a:t>1</a:t>
            </a:r>
            <a:r>
              <a:rPr lang="en-GB" sz="3600" dirty="0">
                <a:effectLst/>
                <a:latin typeface="Calibri" panose="020F0502020204030204" pitchFamily="34" charset="0"/>
                <a:ea typeface="Yu Mincho" panose="02020400000000000000" pitchFamily="18" charset="-128"/>
                <a:cs typeface="Arial" panose="020B0604020202020204" pitchFamily="34" charset="0"/>
              </a:rPr>
              <a:t>, Michael Ardern-Jones</a:t>
            </a:r>
            <a:r>
              <a:rPr lang="en-GB" sz="3600" baseline="30000" dirty="0">
                <a:effectLst/>
                <a:latin typeface="Calibri" panose="020F0502020204030204" pitchFamily="34" charset="0"/>
                <a:ea typeface="Yu Mincho" panose="02020400000000000000" pitchFamily="18" charset="-128"/>
                <a:cs typeface="Arial" panose="020B0604020202020204" pitchFamily="34" charset="0"/>
              </a:rPr>
              <a:t>2</a:t>
            </a:r>
            <a:r>
              <a:rPr lang="en-GB" sz="3600" dirty="0">
                <a:effectLst/>
                <a:latin typeface="Calibri" panose="020F0502020204030204" pitchFamily="34" charset="0"/>
                <a:ea typeface="Yu Mincho" panose="02020400000000000000" pitchFamily="18" charset="-128"/>
                <a:cs typeface="Arial" panose="020B0604020202020204" pitchFamily="34" charset="0"/>
              </a:rPr>
              <a:t>, Hamish Hunter</a:t>
            </a:r>
            <a:r>
              <a:rPr lang="en-GB" sz="3600" baseline="30000" dirty="0">
                <a:effectLst/>
                <a:latin typeface="Calibri" panose="020F0502020204030204" pitchFamily="34" charset="0"/>
                <a:ea typeface="Yu Mincho" panose="02020400000000000000" pitchFamily="18" charset="-128"/>
                <a:cs typeface="Arial" panose="020B0604020202020204" pitchFamily="34" charset="0"/>
              </a:rPr>
              <a:t>3</a:t>
            </a:r>
            <a:r>
              <a:rPr lang="en-GB" sz="3600" dirty="0">
                <a:effectLst/>
                <a:latin typeface="Calibri" panose="020F0502020204030204" pitchFamily="34" charset="0"/>
                <a:ea typeface="Yu Mincho" panose="02020400000000000000" pitchFamily="18" charset="-128"/>
                <a:cs typeface="Arial" panose="020B0604020202020204" pitchFamily="34" charset="0"/>
              </a:rPr>
              <a:t>, Susanne Grond</a:t>
            </a:r>
            <a:r>
              <a:rPr lang="en-GB" sz="3600" baseline="30000" dirty="0">
                <a:effectLst/>
                <a:latin typeface="Calibri" panose="020F0502020204030204" pitchFamily="34" charset="0"/>
                <a:ea typeface="Yu Mincho" panose="02020400000000000000" pitchFamily="18" charset="-128"/>
                <a:cs typeface="Arial" panose="020B0604020202020204" pitchFamily="34" charset="0"/>
              </a:rPr>
              <a:t>4</a:t>
            </a:r>
            <a:r>
              <a:rPr lang="en-GB" sz="3600" dirty="0">
                <a:effectLst/>
                <a:latin typeface="Calibri" panose="020F0502020204030204" pitchFamily="34" charset="0"/>
                <a:ea typeface="Yu Mincho" panose="02020400000000000000" pitchFamily="18" charset="-128"/>
                <a:cs typeface="Arial" panose="020B0604020202020204" pitchFamily="34" charset="0"/>
              </a:rPr>
              <a:t>, Fan Emily Yang</a:t>
            </a:r>
            <a:r>
              <a:rPr lang="en-GB" sz="3600" baseline="30000" dirty="0">
                <a:effectLst/>
                <a:latin typeface="Calibri" panose="020F0502020204030204" pitchFamily="34" charset="0"/>
                <a:ea typeface="Yu Mincho" panose="02020400000000000000" pitchFamily="18" charset="-128"/>
                <a:cs typeface="Arial" panose="020B0604020202020204" pitchFamily="34" charset="0"/>
              </a:rPr>
              <a:t>4</a:t>
            </a:r>
            <a:r>
              <a:rPr lang="en-GB" sz="3600" dirty="0">
                <a:effectLst/>
                <a:latin typeface="Calibri" panose="020F0502020204030204" pitchFamily="34" charset="0"/>
                <a:ea typeface="Yu Mincho" panose="02020400000000000000" pitchFamily="18" charset="-128"/>
                <a:cs typeface="Arial" panose="020B0604020202020204" pitchFamily="34" charset="0"/>
              </a:rPr>
              <a:t>, Yun-Fei Chen</a:t>
            </a:r>
            <a:r>
              <a:rPr lang="en-GB" sz="3600" baseline="30000" dirty="0">
                <a:effectLst/>
                <a:latin typeface="Calibri" panose="020F0502020204030204" pitchFamily="34" charset="0"/>
                <a:ea typeface="Yu Mincho" panose="02020400000000000000" pitchFamily="18" charset="-128"/>
                <a:cs typeface="Arial" panose="020B0604020202020204" pitchFamily="34" charset="0"/>
              </a:rPr>
              <a:t>4</a:t>
            </a:r>
            <a:r>
              <a:rPr lang="en-GB" sz="3600" dirty="0">
                <a:effectLst/>
                <a:latin typeface="Calibri" panose="020F0502020204030204" pitchFamily="34" charset="0"/>
                <a:ea typeface="Yu Mincho" panose="02020400000000000000" pitchFamily="18" charset="-128"/>
                <a:cs typeface="Arial" panose="020B0604020202020204" pitchFamily="34" charset="0"/>
              </a:rPr>
              <a:t>, Robert McKenzie</a:t>
            </a:r>
            <a:r>
              <a:rPr lang="en-GB" sz="3600" baseline="30000" dirty="0">
                <a:effectLst/>
                <a:latin typeface="Calibri" panose="020F0502020204030204" pitchFamily="34" charset="0"/>
                <a:ea typeface="Yu Mincho" panose="02020400000000000000" pitchFamily="18" charset="-128"/>
                <a:cs typeface="Arial" panose="020B0604020202020204" pitchFamily="34" charset="0"/>
              </a:rPr>
              <a:t>4</a:t>
            </a:r>
            <a:r>
              <a:rPr lang="en-GB" sz="3600" dirty="0">
                <a:effectLst/>
                <a:latin typeface="Calibri" panose="020F0502020204030204" pitchFamily="34" charset="0"/>
                <a:ea typeface="Yu Mincho" panose="02020400000000000000" pitchFamily="18" charset="-128"/>
                <a:cs typeface="Arial" panose="020B0604020202020204" pitchFamily="34" charset="0"/>
              </a:rPr>
              <a:t>, and Alan Irvine</a:t>
            </a:r>
            <a:r>
              <a:rPr lang="en-GB" sz="3600" baseline="30000" dirty="0">
                <a:effectLst/>
                <a:latin typeface="Calibri" panose="020F0502020204030204" pitchFamily="34" charset="0"/>
                <a:ea typeface="Yu Mincho" panose="02020400000000000000" pitchFamily="18" charset="-128"/>
                <a:cs typeface="Arial" panose="020B0604020202020204" pitchFamily="34" charset="0"/>
              </a:rPr>
              <a:t>5</a:t>
            </a:r>
            <a:endParaRPr lang="en-IE" sz="3600" dirty="0">
              <a:latin typeface="Calibri" panose="020F0502020204030204" pitchFamily="34" charset="0"/>
              <a:ea typeface="Yu Mincho" panose="02020400000000000000" pitchFamily="18" charset="-128"/>
            </a:endParaRPr>
          </a:p>
          <a:p>
            <a:pPr>
              <a:lnSpc>
                <a:spcPct val="106000"/>
              </a:lnSpc>
              <a:spcAft>
                <a:spcPts val="800"/>
              </a:spcAft>
            </a:pPr>
            <a:r>
              <a:rPr lang="en-GB" sz="2800" baseline="30000" dirty="0">
                <a:effectLst/>
                <a:latin typeface="Calibri" panose="020F0502020204030204" pitchFamily="34" charset="0"/>
                <a:ea typeface="Yu Mincho" panose="02020400000000000000" pitchFamily="18" charset="-128"/>
                <a:cs typeface="Arial" panose="020B0604020202020204" pitchFamily="34" charset="0"/>
              </a:rPr>
              <a:t>1</a:t>
            </a:r>
            <a:r>
              <a:rPr lang="en-GB" sz="2800" dirty="0">
                <a:effectLst/>
                <a:latin typeface="Calibri" panose="020F0502020204030204" pitchFamily="34" charset="0"/>
                <a:ea typeface="Yu Mincho" panose="02020400000000000000" pitchFamily="18" charset="-128"/>
                <a:cs typeface="Arial" panose="020B0604020202020204" pitchFamily="34" charset="0"/>
              </a:rPr>
              <a:t>Royal Free London NHS Foundation Trust, London, UK</a:t>
            </a:r>
            <a:r>
              <a:rPr lang="en-IE" sz="2800" dirty="0">
                <a:latin typeface="Calibri" panose="020F0502020204030204" pitchFamily="34" charset="0"/>
                <a:ea typeface="Yu Mincho" panose="02020400000000000000" pitchFamily="18" charset="-128"/>
              </a:rPr>
              <a:t>, </a:t>
            </a:r>
            <a:r>
              <a:rPr lang="en-GB" sz="2800" baseline="30000" dirty="0">
                <a:effectLst/>
                <a:latin typeface="Calibri" panose="020F0502020204030204" pitchFamily="34" charset="0"/>
                <a:ea typeface="Yu Mincho" panose="02020400000000000000" pitchFamily="18" charset="-128"/>
                <a:cs typeface="Arial" panose="020B0604020202020204" pitchFamily="34" charset="0"/>
              </a:rPr>
              <a:t>2</a:t>
            </a:r>
            <a:r>
              <a:rPr lang="en-GB" sz="2800" dirty="0">
                <a:effectLst/>
                <a:latin typeface="Calibri" panose="020F0502020204030204" pitchFamily="34" charset="0"/>
                <a:ea typeface="Yu Mincho" panose="02020400000000000000" pitchFamily="18" charset="-128"/>
                <a:cs typeface="Arial" panose="020B0604020202020204" pitchFamily="34" charset="0"/>
              </a:rPr>
              <a:t>University Hospital Southampton, Southampton, UK</a:t>
            </a:r>
            <a:r>
              <a:rPr lang="en-IE" sz="2800" dirty="0">
                <a:effectLst/>
                <a:latin typeface="Calibri" panose="020F0502020204030204" pitchFamily="34" charset="0"/>
                <a:ea typeface="Yu Mincho" panose="02020400000000000000" pitchFamily="18" charset="-128"/>
                <a:cs typeface="Arial" panose="020B0604020202020204" pitchFamily="34" charset="0"/>
              </a:rPr>
              <a:t>, </a:t>
            </a:r>
            <a:br>
              <a:rPr lang="en-IE" sz="2800" dirty="0">
                <a:effectLst/>
                <a:latin typeface="Calibri" panose="020F0502020204030204" pitchFamily="34" charset="0"/>
                <a:ea typeface="Yu Mincho" panose="02020400000000000000" pitchFamily="18" charset="-128"/>
                <a:cs typeface="Arial" panose="020B0604020202020204" pitchFamily="34" charset="0"/>
              </a:rPr>
            </a:br>
            <a:r>
              <a:rPr lang="en-GB" sz="2800" baseline="30000" dirty="0">
                <a:effectLst/>
                <a:latin typeface="Calibri" panose="020F0502020204030204" pitchFamily="34" charset="0"/>
                <a:ea typeface="Yu Mincho" panose="02020400000000000000" pitchFamily="18" charset="-128"/>
                <a:cs typeface="Arial" panose="020B0604020202020204" pitchFamily="34" charset="0"/>
              </a:rPr>
              <a:t>3</a:t>
            </a:r>
            <a:r>
              <a:rPr lang="en-IE" sz="2800" dirty="0">
                <a:effectLst/>
                <a:latin typeface="Calibri" panose="020F0502020204030204" pitchFamily="34" charset="0"/>
                <a:ea typeface="Yu Mincho" panose="02020400000000000000" pitchFamily="18" charset="-128"/>
                <a:cs typeface="Arial" panose="020B0604020202020204" pitchFamily="34" charset="0"/>
              </a:rPr>
              <a:t>Northern Care Alliance NHS Foundation Trust and the University of Manchester, Manchester, UK, </a:t>
            </a:r>
            <a:r>
              <a:rPr lang="en-GB" sz="2800" baseline="30000" dirty="0">
                <a:effectLst/>
                <a:latin typeface="Calibri" panose="020F0502020204030204" pitchFamily="34" charset="0"/>
                <a:ea typeface="Yu Mincho" panose="02020400000000000000" pitchFamily="18" charset="-128"/>
                <a:cs typeface="Arial" panose="020B0604020202020204" pitchFamily="34" charset="0"/>
              </a:rPr>
              <a:t>4</a:t>
            </a:r>
            <a:r>
              <a:rPr lang="en-GB" sz="2800" dirty="0">
                <a:effectLst/>
                <a:latin typeface="Calibri" panose="020F0502020204030204" pitchFamily="34" charset="0"/>
                <a:ea typeface="Yu Mincho" panose="02020400000000000000" pitchFamily="18" charset="-128"/>
                <a:cs typeface="Arial" panose="020B0604020202020204" pitchFamily="34" charset="0"/>
              </a:rPr>
              <a:t>Eli Lilly and Company, Indianapolis, IN, USA </a:t>
            </a:r>
            <a:r>
              <a:rPr lang="en-IE" sz="2800" dirty="0">
                <a:latin typeface="Calibri" panose="020F0502020204030204" pitchFamily="34" charset="0"/>
                <a:ea typeface="Yu Mincho" panose="02020400000000000000" pitchFamily="18" charset="-128"/>
              </a:rPr>
              <a:t>, </a:t>
            </a:r>
            <a:r>
              <a:rPr lang="en-GB" sz="2800" baseline="30000" dirty="0">
                <a:effectLst/>
                <a:latin typeface="Calibri" panose="020F0502020204030204" pitchFamily="34" charset="0"/>
                <a:ea typeface="Yu Mincho" panose="02020400000000000000" pitchFamily="18" charset="-128"/>
                <a:cs typeface="Arial" panose="020B0604020202020204" pitchFamily="34" charset="0"/>
              </a:rPr>
              <a:t>5</a:t>
            </a:r>
            <a:r>
              <a:rPr lang="en-GB" sz="2800" dirty="0">
                <a:effectLst/>
                <a:latin typeface="Calibri" panose="020F0502020204030204" pitchFamily="34" charset="0"/>
                <a:ea typeface="Yu Mincho" panose="02020400000000000000" pitchFamily="18" charset="-128"/>
                <a:cs typeface="Arial" panose="020B0604020202020204" pitchFamily="34" charset="0"/>
              </a:rPr>
              <a:t>Trinity College Dublin, Dublin, Ireland</a:t>
            </a:r>
            <a:endParaRPr lang="en-IE"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3" name="Content Placeholder 122"/>
          <p:cNvSpPr>
            <a:spLocks noGrp="1"/>
          </p:cNvSpPr>
          <p:nvPr>
            <p:ph sz="quarter" idx="12"/>
          </p:nvPr>
        </p:nvSpPr>
        <p:spPr>
          <a:xfrm>
            <a:off x="302419" y="5962823"/>
            <a:ext cx="13360713" cy="5237296"/>
          </a:xfrm>
        </p:spPr>
        <p:txBody>
          <a:bodyPr/>
          <a:lstStyle/>
          <a:p>
            <a:r>
              <a:rPr lang="en-US" sz="4800" cap="all" dirty="0">
                <a:solidFill>
                  <a:schemeClr val="accent1"/>
                </a:solidFill>
              </a:rPr>
              <a:t>background</a:t>
            </a:r>
          </a:p>
          <a:p>
            <a:pPr marL="365760" lvl="1" indent="-365760" defTabSz="3603746" eaLnBrk="0" hangingPunct="0">
              <a:spcBef>
                <a:spcPts val="900"/>
              </a:spcBef>
              <a:buClr>
                <a:srgbClr val="D52B1E"/>
              </a:buClr>
              <a:buFont typeface="Arial" panose="020B0604020202020204" pitchFamily="34" charset="0"/>
              <a:buChar char="■"/>
            </a:pPr>
            <a:r>
              <a:rPr lang="en-IE" sz="2400" dirty="0" err="1">
                <a:effectLst/>
                <a:latin typeface="+mn-lt"/>
                <a:ea typeface="Calibri" panose="020F0502020204030204" pitchFamily="34" charset="0"/>
                <a:cs typeface="Arial" panose="020B0604020202020204" pitchFamily="34" charset="0"/>
              </a:rPr>
              <a:t>Baricitinib</a:t>
            </a:r>
            <a:r>
              <a:rPr lang="en-IE" sz="2400" dirty="0">
                <a:effectLst/>
                <a:latin typeface="+mn-lt"/>
                <a:ea typeface="Calibri" panose="020F0502020204030204" pitchFamily="34" charset="0"/>
                <a:cs typeface="Arial" panose="020B0604020202020204" pitchFamily="34" charset="0"/>
              </a:rPr>
              <a:t> (BARI), an oral Janus kinase 1/2 inhibitor, is approved for adults with moderate-to-severe atopic dermatitis (AD) in Europe, Japan, and multiple other countries </a:t>
            </a:r>
            <a:endParaRPr lang="en-GB" sz="2400" dirty="0">
              <a:effectLst/>
              <a:latin typeface="+mn-lt"/>
              <a:ea typeface="Calibri" panose="020F0502020204030204" pitchFamily="34" charset="0"/>
              <a:cs typeface="Arial" panose="020B0604020202020204" pitchFamily="34" charset="0"/>
            </a:endParaRPr>
          </a:p>
          <a:p>
            <a:pPr marL="365760" lvl="1" indent="-365760" defTabSz="3603746" eaLnBrk="0" hangingPunct="0">
              <a:spcBef>
                <a:spcPts val="900"/>
              </a:spcBef>
              <a:buClr>
                <a:srgbClr val="D52B1E"/>
              </a:buClr>
              <a:buFont typeface="Arial" panose="020B0604020202020204" pitchFamily="34" charset="0"/>
              <a:buChar char="■"/>
            </a:pPr>
            <a:r>
              <a:rPr lang="en-IE" sz="2400" dirty="0">
                <a:effectLst/>
                <a:latin typeface="+mn-lt"/>
                <a:ea typeface="Calibri" panose="020F0502020204030204" pitchFamily="34" charset="0"/>
                <a:cs typeface="Arial" panose="020B0604020202020204" pitchFamily="34" charset="0"/>
              </a:rPr>
              <a:t>The National Institute for Health and Care Excellence (NICE) guidelines define adequate response to BARI as a reduction of at least 50% in Eczema Area and Severity Index </a:t>
            </a:r>
            <a:br>
              <a:rPr lang="en-IE" sz="2400" dirty="0">
                <a:effectLst/>
                <a:latin typeface="+mn-lt"/>
                <a:ea typeface="Calibri" panose="020F0502020204030204" pitchFamily="34" charset="0"/>
                <a:cs typeface="Arial" panose="020B0604020202020204" pitchFamily="34" charset="0"/>
              </a:rPr>
            </a:br>
            <a:r>
              <a:rPr lang="en-IE" sz="2400" dirty="0">
                <a:effectLst/>
                <a:latin typeface="+mn-lt"/>
                <a:ea typeface="Calibri" panose="020F0502020204030204" pitchFamily="34" charset="0"/>
                <a:cs typeface="Arial" panose="020B0604020202020204" pitchFamily="34" charset="0"/>
              </a:rPr>
              <a:t>(EASI 50) and ≥4-point reduction in Dermatology Life Quality Index (DLQI) after 16-weeks of treatment initiation</a:t>
            </a:r>
          </a:p>
          <a:p>
            <a:pPr marL="365760" lvl="1" indent="-365760" defTabSz="3603746" eaLnBrk="0" hangingPunct="0">
              <a:spcBef>
                <a:spcPts val="900"/>
              </a:spcBef>
              <a:buClr>
                <a:srgbClr val="D52B1E"/>
              </a:buClr>
              <a:buFont typeface="Arial" panose="020B0604020202020204" pitchFamily="34" charset="0"/>
              <a:buChar char="■"/>
            </a:pPr>
            <a:r>
              <a:rPr lang="en-GB" sz="2400" dirty="0">
                <a:latin typeface="+mn-lt"/>
              </a:rPr>
              <a:t>BREEZE-AD7 (NCT03733301)</a:t>
            </a:r>
            <a:r>
              <a:rPr lang="en-GB" sz="2400" baseline="30000" dirty="0">
                <a:latin typeface="+mn-lt"/>
              </a:rPr>
              <a:t>1,2</a:t>
            </a:r>
            <a:r>
              <a:rPr lang="en-GB" sz="2400" dirty="0">
                <a:latin typeface="+mn-lt"/>
              </a:rPr>
              <a:t> and BREEZE-AD4 (NCT03428100)</a:t>
            </a:r>
            <a:r>
              <a:rPr lang="en-GB" sz="2400" baseline="30000" dirty="0">
                <a:latin typeface="+mn-lt"/>
              </a:rPr>
              <a:t>3</a:t>
            </a:r>
            <a:r>
              <a:rPr lang="en-GB" sz="2400" dirty="0">
                <a:latin typeface="+mn-lt"/>
              </a:rPr>
              <a:t> are multicentre, randomised, double-blind, placebo-controlled, phase 3 studies evaluating the efficacy and safety of BARI in combination with topical corticosteroids (TCS) in adults with moderate-to-severe AD</a:t>
            </a:r>
            <a:endParaRPr lang="en-GB" sz="2400" dirty="0">
              <a:effectLst/>
              <a:latin typeface="+mn-lt"/>
              <a:ea typeface="Calibri" panose="020F0502020204030204" pitchFamily="34" charset="0"/>
              <a:cs typeface="Arial" panose="020B0604020202020204" pitchFamily="34" charset="0"/>
            </a:endParaRPr>
          </a:p>
          <a:p>
            <a:pPr marL="489215" lvl="2" indent="0">
              <a:buNone/>
            </a:pPr>
            <a:endParaRPr lang="en-US" dirty="0"/>
          </a:p>
        </p:txBody>
      </p:sp>
      <p:sp>
        <p:nvSpPr>
          <p:cNvPr id="197" name="Content Placeholder 196"/>
          <p:cNvSpPr>
            <a:spLocks noGrp="1"/>
          </p:cNvSpPr>
          <p:nvPr>
            <p:ph sz="quarter" idx="13"/>
          </p:nvPr>
        </p:nvSpPr>
        <p:spPr>
          <a:xfrm>
            <a:off x="302419" y="11362562"/>
            <a:ext cx="13360713" cy="2229995"/>
          </a:xfrm>
        </p:spPr>
        <p:txBody>
          <a:bodyPr/>
          <a:lstStyle/>
          <a:p>
            <a:r>
              <a:rPr lang="en-US" sz="4800" cap="all" dirty="0">
                <a:solidFill>
                  <a:schemeClr val="accent1"/>
                </a:solidFill>
              </a:rPr>
              <a:t>Objective</a:t>
            </a:r>
          </a:p>
          <a:p>
            <a:pPr marL="365760" lvl="1" indent="-365760" defTabSz="3603746" eaLnBrk="0" hangingPunct="0">
              <a:spcBef>
                <a:spcPts val="900"/>
              </a:spcBef>
              <a:buClr>
                <a:srgbClr val="D52B1E"/>
              </a:buClr>
              <a:buFont typeface="Arial" panose="020B0604020202020204" pitchFamily="34" charset="0"/>
              <a:buChar char="■"/>
            </a:pPr>
            <a:r>
              <a:rPr lang="en-IE" sz="2400" dirty="0">
                <a:effectLst/>
                <a:latin typeface="+mn-lt"/>
                <a:ea typeface="Calibri" panose="020F0502020204030204" pitchFamily="34" charset="0"/>
                <a:cs typeface="Arial" panose="020B0604020202020204" pitchFamily="34" charset="0"/>
              </a:rPr>
              <a:t>This analysis reports simultaneous improvements in clinical signs and Quality-of-Life (QoL), in addition to improvements in itch, to assess clinical benefit with BARI treatment</a:t>
            </a:r>
          </a:p>
          <a:p>
            <a:pPr marL="365760" lvl="1" indent="-365760" defTabSz="3603746" eaLnBrk="0" hangingPunct="0">
              <a:spcBef>
                <a:spcPts val="900"/>
              </a:spcBef>
              <a:buClr>
                <a:srgbClr val="D52B1E"/>
              </a:buClr>
              <a:buFont typeface="Arial" panose="020B0604020202020204" pitchFamily="34" charset="0"/>
              <a:buChar char="■"/>
            </a:pPr>
            <a:endParaRPr lang="en-IE" sz="3200" dirty="0">
              <a:effectLst/>
              <a:latin typeface="+mn-lt"/>
              <a:ea typeface="Calibri" panose="020F0502020204030204" pitchFamily="34" charset="0"/>
              <a:cs typeface="Arial" panose="020B0604020202020204" pitchFamily="34" charset="0"/>
            </a:endParaRPr>
          </a:p>
        </p:txBody>
      </p:sp>
      <p:sp>
        <p:nvSpPr>
          <p:cNvPr id="198" name="Content Placeholder 197"/>
          <p:cNvSpPr>
            <a:spLocks noGrp="1"/>
          </p:cNvSpPr>
          <p:nvPr>
            <p:ph sz="quarter" idx="14"/>
          </p:nvPr>
        </p:nvSpPr>
        <p:spPr>
          <a:xfrm>
            <a:off x="302419" y="13799243"/>
            <a:ext cx="13360713" cy="18262368"/>
          </a:xfrm>
        </p:spPr>
        <p:txBody>
          <a:bodyPr/>
          <a:lstStyle/>
          <a:p>
            <a:r>
              <a:rPr lang="en-US" sz="4800" cap="all" dirty="0">
                <a:solidFill>
                  <a:schemeClr val="accent1"/>
                </a:solidFill>
              </a:rPr>
              <a:t>Methods</a:t>
            </a:r>
          </a:p>
          <a:p>
            <a:pPr>
              <a:spcBef>
                <a:spcPts val="600"/>
              </a:spcBef>
            </a:pPr>
            <a:r>
              <a:rPr lang="en-US" sz="3000" cap="all" dirty="0"/>
              <a:t>Study design, BREEZE-AD7 and BREEze-AD4</a:t>
            </a:r>
          </a:p>
          <a:p>
            <a:endParaRPr lang="en-US" sz="4815" cap="all" dirty="0">
              <a:solidFill>
                <a:schemeClr val="accent1"/>
              </a:solidFill>
            </a:endParaRPr>
          </a:p>
        </p:txBody>
      </p:sp>
      <p:cxnSp>
        <p:nvCxnSpPr>
          <p:cNvPr id="117" name="Straight Connector 116"/>
          <p:cNvCxnSpPr>
            <a:cxnSpLocks/>
          </p:cNvCxnSpPr>
          <p:nvPr/>
        </p:nvCxnSpPr>
        <p:spPr>
          <a:xfrm flipV="1">
            <a:off x="-16386" y="5909611"/>
            <a:ext cx="30275213" cy="36834"/>
          </a:xfrm>
          <a:prstGeom prst="line">
            <a:avLst/>
          </a:prstGeom>
          <a:ln w="38100">
            <a:solidFill>
              <a:srgbClr val="9D9D9D"/>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4253225" y="6203374"/>
            <a:ext cx="8866494" cy="830997"/>
          </a:xfrm>
          <a:prstGeom prst="rect">
            <a:avLst/>
          </a:prstGeom>
          <a:noFill/>
        </p:spPr>
        <p:txBody>
          <a:bodyPr wrap="square" rtlCol="0">
            <a:spAutoFit/>
          </a:bodyPr>
          <a:lstStyle/>
          <a:p>
            <a:r>
              <a:rPr lang="en-US" sz="4800" b="1" dirty="0">
                <a:solidFill>
                  <a:srgbClr val="D52B1E"/>
                </a:solidFill>
                <a:latin typeface="+mn-lt"/>
              </a:rPr>
              <a:t>KEY RESULTS</a:t>
            </a:r>
            <a:endParaRPr lang="en-US" sz="3200" b="1" dirty="0">
              <a:solidFill>
                <a:srgbClr val="D52B1E"/>
              </a:solidFill>
              <a:latin typeface="+mn-lt"/>
            </a:endParaRPr>
          </a:p>
        </p:txBody>
      </p:sp>
      <p:sp>
        <p:nvSpPr>
          <p:cNvPr id="61" name="TextBox 60"/>
          <p:cNvSpPr txBox="1"/>
          <p:nvPr/>
        </p:nvSpPr>
        <p:spPr>
          <a:xfrm>
            <a:off x="28724871" y="2864126"/>
            <a:ext cx="2182399" cy="830997"/>
          </a:xfrm>
          <a:prstGeom prst="rect">
            <a:avLst/>
          </a:prstGeom>
          <a:noFill/>
        </p:spPr>
        <p:txBody>
          <a:bodyPr wrap="square" rtlCol="0">
            <a:spAutoFit/>
          </a:bodyPr>
          <a:lstStyle/>
          <a:p>
            <a:r>
              <a:rPr lang="en-US" sz="4800" b="1" dirty="0">
                <a:solidFill>
                  <a:schemeClr val="bg1"/>
                </a:solidFill>
                <a:latin typeface="+mn-lt"/>
              </a:rPr>
              <a:t>P86</a:t>
            </a:r>
          </a:p>
        </p:txBody>
      </p:sp>
      <p:sp>
        <p:nvSpPr>
          <p:cNvPr id="73" name="Rectangle 72">
            <a:extLst>
              <a:ext uri="{FF2B5EF4-FFF2-40B4-BE49-F238E27FC236}">
                <a16:creationId xmlns:a16="http://schemas.microsoft.com/office/drawing/2014/main" id="{FCD45A86-1996-47B3-9AFB-536C0244E26D}"/>
              </a:ext>
            </a:extLst>
          </p:cNvPr>
          <p:cNvSpPr/>
          <p:nvPr/>
        </p:nvSpPr>
        <p:spPr>
          <a:xfrm>
            <a:off x="23008064" y="39608610"/>
            <a:ext cx="4574685" cy="1661993"/>
          </a:xfrm>
          <a:prstGeom prst="rect">
            <a:avLst/>
          </a:prstGeom>
        </p:spPr>
        <p:txBody>
          <a:bodyPr wrap="square">
            <a:spAutoFit/>
          </a:bodyPr>
          <a:lstStyle/>
          <a:p>
            <a:pPr marL="0" lvl="1">
              <a:spcAft>
                <a:spcPts val="622"/>
              </a:spcAft>
            </a:pPr>
            <a:r>
              <a:rPr lang="en-US" sz="1400" dirty="0">
                <a:latin typeface="+mn-lt"/>
              </a:rPr>
              <a:t>Scan or click the QR code or use this URL (https://lillyscience.lilly.com/congress/bad2022)</a:t>
            </a:r>
            <a:br>
              <a:rPr lang="en-US" sz="1400" dirty="0">
                <a:latin typeface="+mn-lt"/>
              </a:rPr>
            </a:br>
            <a:r>
              <a:rPr lang="en-US" sz="1400" dirty="0">
                <a:latin typeface="+mn-lt"/>
              </a:rPr>
              <a:t>for a list of all Lilly content presented at the congress.</a:t>
            </a:r>
            <a:br>
              <a:rPr lang="en-US" sz="1400" dirty="0">
                <a:latin typeface="+mn-lt"/>
              </a:rPr>
            </a:br>
            <a:br>
              <a:rPr lang="en-US" sz="3200" dirty="0">
                <a:latin typeface="Calibri" panose="020F0502020204030204" pitchFamily="34" charset="0"/>
              </a:rPr>
            </a:br>
            <a:r>
              <a:rPr lang="en-US" sz="1400" dirty="0">
                <a:latin typeface="+mn-lt"/>
              </a:rPr>
              <a:t>Other company and product names are trademarks of their respective owners.</a:t>
            </a:r>
          </a:p>
        </p:txBody>
      </p:sp>
      <p:sp>
        <p:nvSpPr>
          <p:cNvPr id="76" name="Rectangle 75">
            <a:extLst>
              <a:ext uri="{FF2B5EF4-FFF2-40B4-BE49-F238E27FC236}">
                <a16:creationId xmlns:a16="http://schemas.microsoft.com/office/drawing/2014/main" id="{7B7B0FAB-8D04-429A-A1F6-BE149C0C3118}"/>
              </a:ext>
            </a:extLst>
          </p:cNvPr>
          <p:cNvSpPr/>
          <p:nvPr/>
        </p:nvSpPr>
        <p:spPr>
          <a:xfrm>
            <a:off x="5717288" y="39608610"/>
            <a:ext cx="8900159" cy="1854354"/>
          </a:xfrm>
          <a:prstGeom prst="rect">
            <a:avLst/>
          </a:prstGeom>
        </p:spPr>
        <p:txBody>
          <a:bodyPr wrap="square" lIns="68807" rIns="68807">
            <a:spAutoFit/>
          </a:bodyPr>
          <a:lstStyle/>
          <a:p>
            <a:pPr algn="just">
              <a:spcBef>
                <a:spcPts val="301"/>
              </a:spcBef>
              <a:spcAft>
                <a:spcPts val="0"/>
              </a:spcAft>
              <a:buClr>
                <a:srgbClr val="D52B1E"/>
              </a:buClr>
            </a:pPr>
            <a:r>
              <a:rPr lang="en-US" sz="1400" b="1" dirty="0">
                <a:latin typeface="Arial" charset="0"/>
              </a:rPr>
              <a:t>DISCLOSURES</a:t>
            </a:r>
          </a:p>
          <a:p>
            <a:pPr algn="just">
              <a:spcBef>
                <a:spcPts val="301"/>
              </a:spcBef>
              <a:spcAft>
                <a:spcPts val="0"/>
              </a:spcAft>
              <a:buClr>
                <a:srgbClr val="D52B1E"/>
              </a:buClr>
            </a:pPr>
            <a:r>
              <a:rPr lang="en-IE" sz="1400" b="1" dirty="0">
                <a:latin typeface="Arial" charset="0"/>
              </a:rPr>
              <a:t>M Ameen </a:t>
            </a:r>
            <a:r>
              <a:rPr lang="en-IE" sz="1400" dirty="0">
                <a:latin typeface="Arial" charset="0"/>
              </a:rPr>
              <a:t>has received speaker fees, support for attending meetings and has participated on a data safety monitoring board or advisory board for Eli Lilly and Company</a:t>
            </a:r>
            <a:r>
              <a:rPr lang="en-IE" sz="1400" b="1" dirty="0">
                <a:latin typeface="Arial" charset="0"/>
              </a:rPr>
              <a:t>. M Ardern-Jones </a:t>
            </a:r>
            <a:r>
              <a:rPr lang="en-IE" sz="1400" dirty="0">
                <a:latin typeface="Arial" charset="0"/>
              </a:rPr>
              <a:t>has speaker fees and support for attending meetings and/or travel from Eli Lilly and Company. </a:t>
            </a:r>
            <a:r>
              <a:rPr lang="en-IE" sz="1400" b="1" dirty="0">
                <a:latin typeface="Arial" charset="0"/>
              </a:rPr>
              <a:t>H Hunter </a:t>
            </a:r>
            <a:r>
              <a:rPr lang="en-IE" sz="1400" dirty="0">
                <a:latin typeface="Arial" charset="0"/>
              </a:rPr>
              <a:t>has received consultancy fees and/or honoraria and/or travel bursaries from La Roche-Posay, Janssen, </a:t>
            </a:r>
            <a:r>
              <a:rPr lang="en-IE" sz="1400" dirty="0" err="1">
                <a:latin typeface="Arial" charset="0"/>
              </a:rPr>
              <a:t>Abbvie</a:t>
            </a:r>
            <a:r>
              <a:rPr lang="en-IE" sz="1400" dirty="0">
                <a:latin typeface="Arial" charset="0"/>
              </a:rPr>
              <a:t>, UCB, Sanofi Genzyme Novartis, </a:t>
            </a:r>
            <a:r>
              <a:rPr lang="en-IE" sz="1400" dirty="0" err="1">
                <a:latin typeface="Arial" charset="0"/>
              </a:rPr>
              <a:t>Almirall</a:t>
            </a:r>
            <a:r>
              <a:rPr lang="en-IE" sz="1400" dirty="0">
                <a:latin typeface="Arial" charset="0"/>
              </a:rPr>
              <a:t>, Leo, and Eli Lilly and Company. </a:t>
            </a:r>
            <a:r>
              <a:rPr lang="en-IE" sz="1400" b="1" dirty="0">
                <a:latin typeface="Arial" charset="0"/>
              </a:rPr>
              <a:t>S Grond, F E Yang, Y Chen </a:t>
            </a:r>
            <a:r>
              <a:rPr lang="en-IE" sz="1400" dirty="0">
                <a:latin typeface="Arial" charset="0"/>
              </a:rPr>
              <a:t>and </a:t>
            </a:r>
            <a:r>
              <a:rPr lang="en-IE" sz="1400" b="1" dirty="0">
                <a:latin typeface="Arial" charset="0"/>
              </a:rPr>
              <a:t>R McKenzie </a:t>
            </a:r>
            <a:r>
              <a:rPr lang="en-IE" sz="1400" dirty="0">
                <a:latin typeface="Arial" charset="0"/>
              </a:rPr>
              <a:t>are employees and shareholders of Eli Lilly Company. </a:t>
            </a:r>
            <a:r>
              <a:rPr lang="en-IE" sz="1400" b="1" dirty="0">
                <a:latin typeface="Arial" charset="0"/>
              </a:rPr>
              <a:t>A Irvine </a:t>
            </a:r>
            <a:r>
              <a:rPr lang="en-IE" sz="1400" dirty="0">
                <a:latin typeface="Arial" charset="0"/>
              </a:rPr>
              <a:t>has received consulting and speaker fees for Eli Lilly and Company. Writing support was provided by Fionnuala Murphy, PhD, an employee of Eli Lilly and Company. </a:t>
            </a:r>
            <a:endParaRPr lang="en-US" sz="1400" dirty="0">
              <a:latin typeface="Arial" charset="0"/>
            </a:endParaRPr>
          </a:p>
        </p:txBody>
      </p:sp>
      <p:pic>
        <p:nvPicPr>
          <p:cNvPr id="68" name="Picture 67">
            <a:extLst>
              <a:ext uri="{FF2B5EF4-FFF2-40B4-BE49-F238E27FC236}">
                <a16:creationId xmlns:a16="http://schemas.microsoft.com/office/drawing/2014/main" id="{31AA2A38-579F-48B9-A45F-2775ABCA1269}"/>
              </a:ext>
            </a:extLst>
          </p:cNvPr>
          <p:cNvPicPr>
            <a:picLocks noGrp="1" noRot="1" noChangeAspect="1" noMove="1" noResize="1" noEditPoints="1" noAdjustHandles="1" noChangeArrowheads="1" noChangeShapeType="1" noCrop="1"/>
          </p:cNvPicPr>
          <p:nvPr/>
        </p:nvPicPr>
        <p:blipFill>
          <a:blip r:embed="rId3"/>
          <a:stretch>
            <a:fillRect/>
          </a:stretch>
        </p:blipFill>
        <p:spPr>
          <a:xfrm>
            <a:off x="2716499" y="15716796"/>
            <a:ext cx="8248790" cy="5429447"/>
          </a:xfrm>
          <a:prstGeom prst="rect">
            <a:avLst/>
          </a:prstGeom>
        </p:spPr>
      </p:pic>
      <p:sp>
        <p:nvSpPr>
          <p:cNvPr id="69" name="Text Placeholder 7">
            <a:extLst>
              <a:ext uri="{FF2B5EF4-FFF2-40B4-BE49-F238E27FC236}">
                <a16:creationId xmlns:a16="http://schemas.microsoft.com/office/drawing/2014/main" id="{36074475-278C-4C16-85CC-FD35157784C3}"/>
              </a:ext>
            </a:extLst>
          </p:cNvPr>
          <p:cNvSpPr txBox="1">
            <a:spLocks/>
          </p:cNvSpPr>
          <p:nvPr/>
        </p:nvSpPr>
        <p:spPr>
          <a:xfrm>
            <a:off x="2710375" y="21183077"/>
            <a:ext cx="8071925" cy="727321"/>
          </a:xfrm>
          <a:prstGeom prst="rect">
            <a:avLst/>
          </a:prstGeom>
        </p:spPr>
        <p:txBody>
          <a:bodyPr vert="horz" wrap="square" lIns="0" tIns="61919" rIns="0" bIns="0" rtlCol="0" anchor="b">
            <a:spAutoFit/>
          </a:bodyPr>
          <a:lstStyle>
            <a:lvl1pPr marL="0" indent="0" algn="l" defTabSz="609585" rtl="0" eaLnBrk="1" latinLnBrk="0" hangingPunct="1">
              <a:spcBef>
                <a:spcPct val="20000"/>
              </a:spcBef>
              <a:buClr>
                <a:schemeClr val="accent6"/>
              </a:buClr>
              <a:buFont typeface="Arial" panose="020B0604020202020204" pitchFamily="34" charset="0"/>
              <a:buNone/>
              <a:defRPr sz="1600" kern="1200">
                <a:solidFill>
                  <a:schemeClr val="tx1"/>
                </a:solidFill>
                <a:latin typeface="Arial Narrow" panose="020B0606020202030204" pitchFamily="34" charset="0"/>
                <a:ea typeface="+mn-ea"/>
                <a:cs typeface="DIN-Regular"/>
              </a:defRPr>
            </a:lvl1pPr>
            <a:lvl2pPr marL="609585" indent="0" algn="l" defTabSz="609585" rtl="0" eaLnBrk="1" latinLnBrk="0" hangingPunct="1">
              <a:spcBef>
                <a:spcPct val="20000"/>
              </a:spcBef>
              <a:buClr>
                <a:schemeClr val="accent6"/>
              </a:buClr>
              <a:buFont typeface="Arial" panose="020B0604020202020204" pitchFamily="34" charset="0"/>
              <a:buNone/>
              <a:defRPr sz="1600" kern="1200">
                <a:solidFill>
                  <a:schemeClr val="tx1"/>
                </a:solidFill>
                <a:latin typeface="Arial Narrow" panose="020B0606020202030204" pitchFamily="34" charset="0"/>
                <a:ea typeface="+mn-ea"/>
                <a:cs typeface="DIN-Regular"/>
              </a:defRPr>
            </a:lvl2pPr>
            <a:lvl3pPr marL="1219170" indent="0" algn="l" defTabSz="609585" rtl="0" eaLnBrk="1" latinLnBrk="0" hangingPunct="1">
              <a:spcBef>
                <a:spcPct val="20000"/>
              </a:spcBef>
              <a:buClr>
                <a:schemeClr val="accent6"/>
              </a:buClr>
              <a:buFont typeface="Arial" panose="020B0604020202020204" pitchFamily="34" charset="0"/>
              <a:buNone/>
              <a:defRPr sz="1600" kern="1200">
                <a:solidFill>
                  <a:schemeClr val="tx1"/>
                </a:solidFill>
                <a:latin typeface="Arial Narrow" panose="020B0606020202030204" pitchFamily="34" charset="0"/>
                <a:ea typeface="+mn-ea"/>
                <a:cs typeface="DIN-Regular"/>
              </a:defRPr>
            </a:lvl3pPr>
            <a:lvl4pPr marL="1828754" indent="0" algn="l" defTabSz="609585" rtl="0" eaLnBrk="1" latinLnBrk="0" hangingPunct="1">
              <a:spcBef>
                <a:spcPct val="20000"/>
              </a:spcBef>
              <a:buClr>
                <a:schemeClr val="accent6"/>
              </a:buClr>
              <a:buFont typeface="Arial" panose="020B0604020202020204" pitchFamily="34" charset="0"/>
              <a:buNone/>
              <a:defRPr sz="1600" kern="1200">
                <a:solidFill>
                  <a:schemeClr val="tx1"/>
                </a:solidFill>
                <a:latin typeface="Arial Narrow" panose="020B0606020202030204" pitchFamily="34" charset="0"/>
                <a:ea typeface="+mn-ea"/>
                <a:cs typeface="DIN-Regular"/>
              </a:defRPr>
            </a:lvl4pPr>
            <a:lvl5pPr marL="2438339" indent="0" algn="l" defTabSz="609585" rtl="0" eaLnBrk="1" latinLnBrk="0" hangingPunct="1">
              <a:spcBef>
                <a:spcPct val="20000"/>
              </a:spcBef>
              <a:buClr>
                <a:schemeClr val="accent6"/>
              </a:buClr>
              <a:buFont typeface="Arial" panose="020B0604020202020204" pitchFamily="34" charset="0"/>
              <a:buNone/>
              <a:defRPr sz="1600" kern="1200">
                <a:solidFill>
                  <a:schemeClr val="tx1"/>
                </a:solidFill>
                <a:latin typeface="Arial Narrow" panose="020B0606020202030204" pitchFamily="34" charset="0"/>
                <a:ea typeface="+mn-ea"/>
                <a:cs typeface="DIN-Regular"/>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nSpc>
                <a:spcPct val="90000"/>
              </a:lnSpc>
              <a:spcBef>
                <a:spcPts val="0"/>
              </a:spcBef>
            </a:pPr>
            <a:r>
              <a:rPr lang="en-GB" baseline="30000" dirty="0"/>
              <a:t>a</a:t>
            </a:r>
            <a:r>
              <a:rPr lang="en-GB" dirty="0"/>
              <a:t> Patients in BREEZE-AD4 were followed for 52 weeks; </a:t>
            </a:r>
            <a:r>
              <a:rPr lang="en-GB" baseline="30000" dirty="0"/>
              <a:t>b</a:t>
            </a:r>
            <a:r>
              <a:rPr lang="en-GB" dirty="0"/>
              <a:t> All patients washed out of AD treatments; </a:t>
            </a:r>
          </a:p>
          <a:p>
            <a:pPr>
              <a:lnSpc>
                <a:spcPct val="90000"/>
              </a:lnSpc>
              <a:spcBef>
                <a:spcPts val="0"/>
              </a:spcBef>
            </a:pPr>
            <a:r>
              <a:rPr lang="en-GB" baseline="30000" dirty="0"/>
              <a:t>c</a:t>
            </a:r>
            <a:r>
              <a:rPr lang="en-GB" dirty="0"/>
              <a:t> Proportion of patients achieving EASI 75  (BREEZE-AD4); </a:t>
            </a:r>
            <a:r>
              <a:rPr lang="en-GB" baseline="30000" dirty="0"/>
              <a:t>d</a:t>
            </a:r>
            <a:r>
              <a:rPr lang="en-GB" dirty="0"/>
              <a:t> Proportion of patients achieving vIGA-AD (0,1) with a  ≥2-point improvement (BREEZE-AD7). Only BARI 4-mg and 2-mg are reported in the current analysis.</a:t>
            </a:r>
            <a:endParaRPr lang="en-GB" dirty="0">
              <a:solidFill>
                <a:srgbClr val="000000"/>
              </a:solidFill>
            </a:endParaRPr>
          </a:p>
        </p:txBody>
      </p:sp>
      <p:sp>
        <p:nvSpPr>
          <p:cNvPr id="87" name="Text Placeholder 85">
            <a:extLst>
              <a:ext uri="{FF2B5EF4-FFF2-40B4-BE49-F238E27FC236}">
                <a16:creationId xmlns:a16="http://schemas.microsoft.com/office/drawing/2014/main" id="{C2ED813A-9801-4F02-A2DD-F7618B1B8276}"/>
              </a:ext>
            </a:extLst>
          </p:cNvPr>
          <p:cNvSpPr>
            <a:spLocks noGrp="1"/>
          </p:cNvSpPr>
          <p:nvPr/>
        </p:nvSpPr>
        <p:spPr>
          <a:xfrm>
            <a:off x="19379381" y="42047339"/>
            <a:ext cx="10580241" cy="407879"/>
          </a:xfrm>
          <a:prstGeom prst="rect">
            <a:avLst/>
          </a:prstGeom>
        </p:spPr>
        <p:txBody>
          <a:bodyPr vert="horz" wrap="square" lIns="129613" tIns="64807" rIns="129613" bIns="64807" rtlCol="0">
            <a:spAutoFit/>
          </a:bodyPr>
          <a:lstStyle>
            <a:lvl1pPr marL="0" indent="0" algn="l" defTabSz="1474304" rtl="0" eaLnBrk="0" fontAlgn="base" hangingPunct="0">
              <a:spcBef>
                <a:spcPts val="1200"/>
              </a:spcBef>
              <a:spcAft>
                <a:spcPct val="0"/>
              </a:spcAft>
              <a:buClr>
                <a:schemeClr val="accent1"/>
              </a:buClr>
              <a:buFont typeface="Arial" panose="020B0604020202020204" pitchFamily="34" charset="0"/>
              <a:buNone/>
              <a:defRPr lang="en-US" sz="2200" b="1" kern="1200" dirty="0" smtClean="0">
                <a:solidFill>
                  <a:schemeClr val="tx1"/>
                </a:solidFill>
                <a:latin typeface="+mn-lt"/>
                <a:ea typeface="+mn-ea"/>
                <a:cs typeface="Arial" panose="020B0604020202020204" pitchFamily="34" charset="0"/>
              </a:defRPr>
            </a:lvl1pPr>
            <a:lvl2pPr marL="365781" indent="-365781" algn="l" defTabSz="1474304" rtl="0" eaLnBrk="0" fontAlgn="base" hangingPunct="0">
              <a:spcBef>
                <a:spcPts val="900"/>
              </a:spcBef>
              <a:spcAft>
                <a:spcPct val="0"/>
              </a:spcAft>
              <a:buClr>
                <a:schemeClr val="accent1"/>
              </a:buClr>
              <a:buFont typeface="Arial" panose="020B0604020202020204" pitchFamily="34" charset="0"/>
              <a:buChar char="■"/>
              <a:defRPr lang="en-US" sz="2000" kern="1200" dirty="0" smtClean="0">
                <a:solidFill>
                  <a:srgbClr val="000000"/>
                </a:solidFill>
                <a:latin typeface="+mn-lt"/>
                <a:cs typeface="Arial" panose="020B0604020202020204" pitchFamily="34" charset="0"/>
              </a:defRPr>
            </a:lvl2pPr>
            <a:lvl3pPr marL="731562" indent="-365781" algn="l" defTabSz="1474304" rtl="0" eaLnBrk="0" fontAlgn="base" hangingPunct="0">
              <a:spcBef>
                <a:spcPts val="900"/>
              </a:spcBef>
              <a:spcAft>
                <a:spcPct val="0"/>
              </a:spcAft>
              <a:buClr>
                <a:schemeClr val="accent1"/>
              </a:buClr>
              <a:buFont typeface="Calibri" panose="020F0502020204030204" pitchFamily="34" charset="0"/>
              <a:buChar char="–"/>
              <a:defRPr sz="2000">
                <a:solidFill>
                  <a:schemeClr val="tx1"/>
                </a:solidFill>
                <a:latin typeface="+mn-lt"/>
              </a:defRPr>
            </a:lvl3pPr>
            <a:lvl4pPr marL="1188788" indent="-274336" algn="l" defTabSz="1474304" rtl="0" eaLnBrk="0" fontAlgn="base" hangingPunct="0">
              <a:spcBef>
                <a:spcPts val="900"/>
              </a:spcBef>
              <a:spcAft>
                <a:spcPct val="0"/>
              </a:spcAft>
              <a:buClr>
                <a:schemeClr val="accent1"/>
              </a:buClr>
              <a:buFont typeface="Arial" panose="020B0604020202020204" pitchFamily="34" charset="0"/>
              <a:buChar char="•"/>
              <a:defRPr sz="2000">
                <a:solidFill>
                  <a:schemeClr val="tx1"/>
                </a:solidFill>
                <a:latin typeface="+mn-lt"/>
              </a:defRPr>
            </a:lvl4pPr>
            <a:lvl5pPr marL="1646015" indent="-365781" algn="l" defTabSz="1474304" rtl="0" eaLnBrk="0" fontAlgn="base" hangingPunct="0">
              <a:spcBef>
                <a:spcPts val="900"/>
              </a:spcBef>
              <a:spcAft>
                <a:spcPct val="0"/>
              </a:spcAft>
              <a:buClr>
                <a:schemeClr val="accent1"/>
              </a:buClr>
              <a:buFont typeface="Calibri" panose="020F0502020204030204" pitchFamily="34" charset="0"/>
              <a:buChar char="–"/>
              <a:defRPr sz="2000">
                <a:solidFill>
                  <a:schemeClr val="tx1"/>
                </a:solidFill>
                <a:latin typeface="+mn-lt"/>
              </a:defRPr>
            </a:lvl5pPr>
            <a:lvl6pPr marL="3547767" indent="-368776" algn="l" defTabSz="1474304" rtl="0" fontAlgn="base">
              <a:spcBef>
                <a:spcPct val="20000"/>
              </a:spcBef>
              <a:spcAft>
                <a:spcPct val="0"/>
              </a:spcAft>
              <a:buChar char="»"/>
              <a:defRPr sz="3232">
                <a:solidFill>
                  <a:schemeClr val="tx1"/>
                </a:solidFill>
                <a:latin typeface="+mn-lt"/>
              </a:defRPr>
            </a:lvl6pPr>
            <a:lvl7pPr marL="3778152" indent="-368776" algn="l" defTabSz="1474304" rtl="0" fontAlgn="base">
              <a:spcBef>
                <a:spcPct val="20000"/>
              </a:spcBef>
              <a:spcAft>
                <a:spcPct val="0"/>
              </a:spcAft>
              <a:buChar char="»"/>
              <a:defRPr sz="3232">
                <a:solidFill>
                  <a:schemeClr val="tx1"/>
                </a:solidFill>
                <a:latin typeface="+mn-lt"/>
              </a:defRPr>
            </a:lvl7pPr>
            <a:lvl8pPr marL="4008537" indent="-368776" algn="l" defTabSz="1474304" rtl="0" fontAlgn="base">
              <a:spcBef>
                <a:spcPct val="20000"/>
              </a:spcBef>
              <a:spcAft>
                <a:spcPct val="0"/>
              </a:spcAft>
              <a:buChar char="»"/>
              <a:defRPr sz="3232">
                <a:solidFill>
                  <a:schemeClr val="tx1"/>
                </a:solidFill>
                <a:latin typeface="+mn-lt"/>
              </a:defRPr>
            </a:lvl8pPr>
            <a:lvl9pPr marL="4238921" indent="-368776" algn="l" defTabSz="1474304" rtl="0" fontAlgn="base">
              <a:spcBef>
                <a:spcPct val="20000"/>
              </a:spcBef>
              <a:spcAft>
                <a:spcPct val="0"/>
              </a:spcAft>
              <a:buChar char="»"/>
              <a:defRPr sz="3232">
                <a:solidFill>
                  <a:schemeClr val="tx1"/>
                </a:solidFill>
                <a:latin typeface="+mn-lt"/>
              </a:defRPr>
            </a:lvl9pPr>
          </a:lstStyle>
          <a:p>
            <a:pPr algn="r"/>
            <a:r>
              <a:rPr lang="en-US" sz="1800" b="1" dirty="0">
                <a:solidFill>
                  <a:schemeClr val="bg1"/>
                </a:solidFill>
                <a:latin typeface="+mn-lt"/>
              </a:rPr>
              <a:t>Study was sponsored by Eli Lilly and Company, under license from Incyte Corporation</a:t>
            </a:r>
            <a:endParaRPr lang="en-US" sz="1800" dirty="0">
              <a:solidFill>
                <a:schemeClr val="bg1"/>
              </a:solidFill>
              <a:latin typeface="Arial" charset="0"/>
            </a:endParaRPr>
          </a:p>
        </p:txBody>
      </p:sp>
      <p:sp>
        <p:nvSpPr>
          <p:cNvPr id="88" name="Text Placeholder 85">
            <a:extLst>
              <a:ext uri="{FF2B5EF4-FFF2-40B4-BE49-F238E27FC236}">
                <a16:creationId xmlns:a16="http://schemas.microsoft.com/office/drawing/2014/main" id="{7ECDC148-A876-4F86-B01E-012DEA448647}"/>
              </a:ext>
            </a:extLst>
          </p:cNvPr>
          <p:cNvSpPr>
            <a:spLocks noGrp="1"/>
          </p:cNvSpPr>
          <p:nvPr/>
        </p:nvSpPr>
        <p:spPr>
          <a:xfrm>
            <a:off x="491490" y="42047339"/>
            <a:ext cx="8900159" cy="407879"/>
          </a:xfrm>
          <a:prstGeom prst="rect">
            <a:avLst/>
          </a:prstGeom>
        </p:spPr>
        <p:txBody>
          <a:bodyPr vert="horz" wrap="square" lIns="129613" tIns="64807" rIns="129613" bIns="64807" rtlCol="0">
            <a:spAutoFit/>
          </a:bodyPr>
          <a:lstStyle>
            <a:lvl1pPr marL="0" indent="0" algn="l" defTabSz="1474304" rtl="0" eaLnBrk="0" fontAlgn="base" hangingPunct="0">
              <a:spcBef>
                <a:spcPts val="1200"/>
              </a:spcBef>
              <a:spcAft>
                <a:spcPct val="0"/>
              </a:spcAft>
              <a:buClr>
                <a:schemeClr val="accent1"/>
              </a:buClr>
              <a:buFont typeface="Arial" panose="020B0604020202020204" pitchFamily="34" charset="0"/>
              <a:buNone/>
              <a:defRPr lang="en-US" sz="2200" b="1" kern="1200" dirty="0" smtClean="0">
                <a:solidFill>
                  <a:schemeClr val="tx1"/>
                </a:solidFill>
                <a:latin typeface="+mn-lt"/>
                <a:ea typeface="+mn-ea"/>
                <a:cs typeface="Arial" panose="020B0604020202020204" pitchFamily="34" charset="0"/>
              </a:defRPr>
            </a:lvl1pPr>
            <a:lvl2pPr marL="365781" indent="-365781" algn="l" defTabSz="1474304" rtl="0" eaLnBrk="0" fontAlgn="base" hangingPunct="0">
              <a:spcBef>
                <a:spcPts val="900"/>
              </a:spcBef>
              <a:spcAft>
                <a:spcPct val="0"/>
              </a:spcAft>
              <a:buClr>
                <a:schemeClr val="accent1"/>
              </a:buClr>
              <a:buFont typeface="Arial" panose="020B0604020202020204" pitchFamily="34" charset="0"/>
              <a:buChar char="■"/>
              <a:defRPr lang="en-US" sz="2000" kern="1200" dirty="0" smtClean="0">
                <a:solidFill>
                  <a:srgbClr val="000000"/>
                </a:solidFill>
                <a:latin typeface="+mn-lt"/>
                <a:cs typeface="Arial" panose="020B0604020202020204" pitchFamily="34" charset="0"/>
              </a:defRPr>
            </a:lvl2pPr>
            <a:lvl3pPr marL="731562" indent="-365781" algn="l" defTabSz="1474304" rtl="0" eaLnBrk="0" fontAlgn="base" hangingPunct="0">
              <a:spcBef>
                <a:spcPts val="900"/>
              </a:spcBef>
              <a:spcAft>
                <a:spcPct val="0"/>
              </a:spcAft>
              <a:buClr>
                <a:schemeClr val="accent1"/>
              </a:buClr>
              <a:buFont typeface="Calibri" panose="020F0502020204030204" pitchFamily="34" charset="0"/>
              <a:buChar char="–"/>
              <a:defRPr sz="2000">
                <a:solidFill>
                  <a:schemeClr val="tx1"/>
                </a:solidFill>
                <a:latin typeface="+mn-lt"/>
              </a:defRPr>
            </a:lvl3pPr>
            <a:lvl4pPr marL="1188788" indent="-274336" algn="l" defTabSz="1474304" rtl="0" eaLnBrk="0" fontAlgn="base" hangingPunct="0">
              <a:spcBef>
                <a:spcPts val="900"/>
              </a:spcBef>
              <a:spcAft>
                <a:spcPct val="0"/>
              </a:spcAft>
              <a:buClr>
                <a:schemeClr val="accent1"/>
              </a:buClr>
              <a:buFont typeface="Arial" panose="020B0604020202020204" pitchFamily="34" charset="0"/>
              <a:buChar char="•"/>
              <a:defRPr sz="2000">
                <a:solidFill>
                  <a:schemeClr val="tx1"/>
                </a:solidFill>
                <a:latin typeface="+mn-lt"/>
              </a:defRPr>
            </a:lvl4pPr>
            <a:lvl5pPr marL="1646015" indent="-365781" algn="l" defTabSz="1474304" rtl="0" eaLnBrk="0" fontAlgn="base" hangingPunct="0">
              <a:spcBef>
                <a:spcPts val="900"/>
              </a:spcBef>
              <a:spcAft>
                <a:spcPct val="0"/>
              </a:spcAft>
              <a:buClr>
                <a:schemeClr val="accent1"/>
              </a:buClr>
              <a:buFont typeface="Calibri" panose="020F0502020204030204" pitchFamily="34" charset="0"/>
              <a:buChar char="–"/>
              <a:defRPr sz="2000">
                <a:solidFill>
                  <a:schemeClr val="tx1"/>
                </a:solidFill>
                <a:latin typeface="+mn-lt"/>
              </a:defRPr>
            </a:lvl5pPr>
            <a:lvl6pPr marL="3547767" indent="-368776" algn="l" defTabSz="1474304" rtl="0" fontAlgn="base">
              <a:spcBef>
                <a:spcPct val="20000"/>
              </a:spcBef>
              <a:spcAft>
                <a:spcPct val="0"/>
              </a:spcAft>
              <a:buChar char="»"/>
              <a:defRPr sz="3232">
                <a:solidFill>
                  <a:schemeClr val="tx1"/>
                </a:solidFill>
                <a:latin typeface="+mn-lt"/>
              </a:defRPr>
            </a:lvl6pPr>
            <a:lvl7pPr marL="3778152" indent="-368776" algn="l" defTabSz="1474304" rtl="0" fontAlgn="base">
              <a:spcBef>
                <a:spcPct val="20000"/>
              </a:spcBef>
              <a:spcAft>
                <a:spcPct val="0"/>
              </a:spcAft>
              <a:buChar char="»"/>
              <a:defRPr sz="3232">
                <a:solidFill>
                  <a:schemeClr val="tx1"/>
                </a:solidFill>
                <a:latin typeface="+mn-lt"/>
              </a:defRPr>
            </a:lvl7pPr>
            <a:lvl8pPr marL="4008537" indent="-368776" algn="l" defTabSz="1474304" rtl="0" fontAlgn="base">
              <a:spcBef>
                <a:spcPct val="20000"/>
              </a:spcBef>
              <a:spcAft>
                <a:spcPct val="0"/>
              </a:spcAft>
              <a:buChar char="»"/>
              <a:defRPr sz="3232">
                <a:solidFill>
                  <a:schemeClr val="tx1"/>
                </a:solidFill>
                <a:latin typeface="+mn-lt"/>
              </a:defRPr>
            </a:lvl8pPr>
            <a:lvl9pPr marL="4238921" indent="-368776" algn="l" defTabSz="1474304" rtl="0" fontAlgn="base">
              <a:spcBef>
                <a:spcPct val="20000"/>
              </a:spcBef>
              <a:spcAft>
                <a:spcPct val="0"/>
              </a:spcAft>
              <a:buChar char="»"/>
              <a:defRPr sz="3232">
                <a:solidFill>
                  <a:schemeClr val="tx1"/>
                </a:solidFill>
                <a:latin typeface="+mn-lt"/>
              </a:defRPr>
            </a:lvl9pPr>
          </a:lstStyle>
          <a:p>
            <a:r>
              <a:rPr lang="en-GB" sz="1800" dirty="0">
                <a:solidFill>
                  <a:schemeClr val="bg1"/>
                </a:solidFill>
              </a:rPr>
              <a:t>British Association of Dermatologists</a:t>
            </a:r>
            <a:r>
              <a:rPr lang="en-US" sz="1800" dirty="0">
                <a:solidFill>
                  <a:schemeClr val="bg1"/>
                </a:solidFill>
              </a:rPr>
              <a:t> (BAD); Glasgow, United Kingdom; 2022</a:t>
            </a:r>
          </a:p>
        </p:txBody>
      </p:sp>
      <p:grpSp>
        <p:nvGrpSpPr>
          <p:cNvPr id="7" name="Group 6">
            <a:extLst>
              <a:ext uri="{FF2B5EF4-FFF2-40B4-BE49-F238E27FC236}">
                <a16:creationId xmlns:a16="http://schemas.microsoft.com/office/drawing/2014/main" id="{6C500241-7C99-420B-B3CB-53C6878901A1}"/>
              </a:ext>
            </a:extLst>
          </p:cNvPr>
          <p:cNvGrpSpPr/>
          <p:nvPr/>
        </p:nvGrpSpPr>
        <p:grpSpPr>
          <a:xfrm>
            <a:off x="302418" y="32243586"/>
            <a:ext cx="13360714" cy="7033726"/>
            <a:chOff x="450132" y="32102576"/>
            <a:chExt cx="14237405" cy="7033726"/>
          </a:xfrm>
        </p:grpSpPr>
        <p:sp>
          <p:nvSpPr>
            <p:cNvPr id="35" name="Content Placeholder 198">
              <a:extLst>
                <a:ext uri="{FF2B5EF4-FFF2-40B4-BE49-F238E27FC236}">
                  <a16:creationId xmlns:a16="http://schemas.microsoft.com/office/drawing/2014/main" id="{1F66408E-3053-442F-A87F-ADAA9A8748A0}"/>
                </a:ext>
              </a:extLst>
            </p:cNvPr>
            <p:cNvSpPr txBox="1">
              <a:spLocks/>
            </p:cNvSpPr>
            <p:nvPr/>
          </p:nvSpPr>
          <p:spPr>
            <a:xfrm>
              <a:off x="450132" y="32102576"/>
              <a:ext cx="14237405" cy="7033726"/>
            </a:xfrm>
            <a:prstGeom prst="rect">
              <a:avLst/>
            </a:prstGeom>
            <a:solidFill>
              <a:schemeClr val="bg1"/>
            </a:solidFill>
            <a:effectLst>
              <a:outerShdw dist="139700" dir="2700000" algn="tl" rotWithShape="0">
                <a:prstClr val="black">
                  <a:alpha val="40000"/>
                </a:prstClr>
              </a:outerShdw>
            </a:effectLst>
          </p:spPr>
          <p:txBody>
            <a:bodyPr vert="horz" wrap="square" lIns="274320" tIns="182880" rIns="274320" bIns="182880" rtlCol="0">
              <a:noAutofit/>
            </a:bodyPr>
            <a:lstStyle>
              <a:lvl1pPr marL="0" indent="0" algn="l" defTabSz="1971811" rtl="0" eaLnBrk="0" fontAlgn="base" hangingPunct="0">
                <a:spcBef>
                  <a:spcPts val="1605"/>
                </a:spcBef>
                <a:spcAft>
                  <a:spcPct val="0"/>
                </a:spcAft>
                <a:buClr>
                  <a:schemeClr val="accent1"/>
                </a:buClr>
                <a:buFont typeface="Arial" panose="020B0604020202020204" pitchFamily="34" charset="0"/>
                <a:buNone/>
                <a:defRPr lang="en-US" sz="2943" b="1" kern="1200" smtClean="0">
                  <a:solidFill>
                    <a:schemeClr val="tx1"/>
                  </a:solidFill>
                  <a:latin typeface="+mn-lt"/>
                  <a:ea typeface="+mn-ea"/>
                  <a:cs typeface="Arial" panose="020B0604020202020204" pitchFamily="34" charset="0"/>
                </a:defRPr>
              </a:lvl1pPr>
              <a:lvl2pPr marL="489215" indent="-489215" algn="l" defTabSz="1971811" rtl="0" eaLnBrk="0" fontAlgn="base" hangingPunct="0">
                <a:spcBef>
                  <a:spcPts val="1204"/>
                </a:spcBef>
                <a:spcAft>
                  <a:spcPct val="0"/>
                </a:spcAft>
                <a:buClr>
                  <a:schemeClr val="accent1"/>
                </a:buClr>
                <a:buFont typeface="Arial" panose="020B0604020202020204" pitchFamily="34" charset="0"/>
                <a:buChar char="■"/>
                <a:defRPr lang="en-US" sz="2675" kern="1200" smtClean="0">
                  <a:solidFill>
                    <a:srgbClr val="000000"/>
                  </a:solidFill>
                  <a:latin typeface="+mn-lt"/>
                  <a:cs typeface="Arial" panose="020B0604020202020204" pitchFamily="34" charset="0"/>
                </a:defRPr>
              </a:lvl2pPr>
              <a:lvl3pPr marL="978429" indent="-489215" algn="l" defTabSz="1971811" rtl="0" eaLnBrk="0" fontAlgn="base" hangingPunct="0">
                <a:spcBef>
                  <a:spcPts val="1204"/>
                </a:spcBef>
                <a:spcAft>
                  <a:spcPct val="0"/>
                </a:spcAft>
                <a:buClr>
                  <a:schemeClr val="accent1"/>
                </a:buClr>
                <a:buFont typeface="Calibri" panose="020F0502020204030204" pitchFamily="34" charset="0"/>
                <a:buChar char="–"/>
                <a:defRPr lang="en-US" sz="2675" smtClean="0">
                  <a:solidFill>
                    <a:schemeClr val="tx1"/>
                  </a:solidFill>
                  <a:latin typeface="+mn-lt"/>
                </a:defRPr>
              </a:lvl3pPr>
              <a:lvl4pPr marL="1589948" indent="-366911" algn="l" defTabSz="1971811" rtl="0" eaLnBrk="0" fontAlgn="base" hangingPunct="0">
                <a:spcBef>
                  <a:spcPts val="1204"/>
                </a:spcBef>
                <a:spcAft>
                  <a:spcPct val="0"/>
                </a:spcAft>
                <a:buClr>
                  <a:schemeClr val="accent1"/>
                </a:buClr>
                <a:buFont typeface="Arial" panose="020B0604020202020204" pitchFamily="34" charset="0"/>
                <a:buChar char="•"/>
                <a:defRPr lang="en-US" sz="2675" smtClean="0">
                  <a:solidFill>
                    <a:schemeClr val="tx1"/>
                  </a:solidFill>
                  <a:latin typeface="+mn-lt"/>
                </a:defRPr>
              </a:lvl4pPr>
              <a:lvl5pPr marL="2201466" indent="-489215" algn="l" defTabSz="1971811" rtl="0" eaLnBrk="0" fontAlgn="base" hangingPunct="0">
                <a:spcBef>
                  <a:spcPts val="1204"/>
                </a:spcBef>
                <a:spcAft>
                  <a:spcPct val="0"/>
                </a:spcAft>
                <a:buClr>
                  <a:schemeClr val="accent1"/>
                </a:buClr>
                <a:buFont typeface="Calibri" panose="020F0502020204030204" pitchFamily="34" charset="0"/>
                <a:buChar char="–"/>
                <a:defRPr lang="en-US" sz="2675">
                  <a:solidFill>
                    <a:schemeClr val="tx1"/>
                  </a:solidFill>
                  <a:latin typeface="+mn-lt"/>
                </a:defRPr>
              </a:lvl5pPr>
              <a:lvl6pPr marL="4744969" indent="-493221" algn="l" defTabSz="1971811" rtl="0" fontAlgn="base">
                <a:spcBef>
                  <a:spcPct val="20000"/>
                </a:spcBef>
                <a:spcAft>
                  <a:spcPct val="0"/>
                </a:spcAft>
                <a:buChar char="»"/>
                <a:defRPr sz="4323">
                  <a:solidFill>
                    <a:schemeClr val="tx1"/>
                  </a:solidFill>
                  <a:latin typeface="+mn-lt"/>
                </a:defRPr>
              </a:lvl6pPr>
              <a:lvl7pPr marL="5053096" indent="-493221" algn="l" defTabSz="1971811" rtl="0" fontAlgn="base">
                <a:spcBef>
                  <a:spcPct val="20000"/>
                </a:spcBef>
                <a:spcAft>
                  <a:spcPct val="0"/>
                </a:spcAft>
                <a:buChar char="»"/>
                <a:defRPr sz="4323">
                  <a:solidFill>
                    <a:schemeClr val="tx1"/>
                  </a:solidFill>
                  <a:latin typeface="+mn-lt"/>
                </a:defRPr>
              </a:lvl7pPr>
              <a:lvl8pPr marL="5361226" indent="-493221" algn="l" defTabSz="1971811" rtl="0" fontAlgn="base">
                <a:spcBef>
                  <a:spcPct val="20000"/>
                </a:spcBef>
                <a:spcAft>
                  <a:spcPct val="0"/>
                </a:spcAft>
                <a:buChar char="»"/>
                <a:defRPr sz="4323">
                  <a:solidFill>
                    <a:schemeClr val="tx1"/>
                  </a:solidFill>
                  <a:latin typeface="+mn-lt"/>
                </a:defRPr>
              </a:lvl8pPr>
              <a:lvl9pPr marL="5669354" indent="-493221" algn="l" defTabSz="1971811" rtl="0" fontAlgn="base">
                <a:spcBef>
                  <a:spcPct val="20000"/>
                </a:spcBef>
                <a:spcAft>
                  <a:spcPct val="0"/>
                </a:spcAft>
                <a:buChar char="»"/>
                <a:defRPr sz="4323">
                  <a:solidFill>
                    <a:schemeClr val="tx1"/>
                  </a:solidFill>
                  <a:latin typeface="+mn-lt"/>
                </a:defRPr>
              </a:lvl9pPr>
            </a:lstStyle>
            <a:p>
              <a:pPr>
                <a:spcBef>
                  <a:spcPts val="600"/>
                </a:spcBef>
              </a:pPr>
              <a:r>
                <a:rPr lang="en-US" sz="3000" dirty="0"/>
                <a:t>Baseline Characteristics and Disease Severity</a:t>
              </a:r>
            </a:p>
          </p:txBody>
        </p:sp>
        <p:graphicFrame>
          <p:nvGraphicFramePr>
            <p:cNvPr id="32" name="Content Placeholder 6">
              <a:extLst>
                <a:ext uri="{FF2B5EF4-FFF2-40B4-BE49-F238E27FC236}">
                  <a16:creationId xmlns:a16="http://schemas.microsoft.com/office/drawing/2014/main" id="{22276BBC-D55E-429C-9AE1-AF8651C93618}"/>
                </a:ext>
              </a:extLst>
            </p:cNvPr>
            <p:cNvGraphicFramePr>
              <a:graphicFrameLocks noGrp="1" noDrilldown="1" noMove="1" noResize="1"/>
            </p:cNvGraphicFramePr>
            <p:nvPr>
              <p:extLst>
                <p:ext uri="{D42A27DB-BD31-4B8C-83A1-F6EECF244321}">
                  <p14:modId xmlns:p14="http://schemas.microsoft.com/office/powerpoint/2010/main" val="3802230129"/>
                </p:ext>
              </p:extLst>
            </p:nvPr>
          </p:nvGraphicFramePr>
          <p:xfrm>
            <a:off x="837981" y="32899030"/>
            <a:ext cx="13499099" cy="5033807"/>
          </p:xfrm>
          <a:graphic>
            <a:graphicData uri="http://schemas.openxmlformats.org/drawingml/2006/table">
              <a:tbl>
                <a:tblPr/>
                <a:tblGrid>
                  <a:gridCol w="3852598">
                    <a:extLst>
                      <a:ext uri="{9D8B030D-6E8A-4147-A177-3AD203B41FA5}">
                        <a16:colId xmlns:a16="http://schemas.microsoft.com/office/drawing/2014/main" val="2593743227"/>
                      </a:ext>
                    </a:extLst>
                  </a:gridCol>
                  <a:gridCol w="1469212">
                    <a:extLst>
                      <a:ext uri="{9D8B030D-6E8A-4147-A177-3AD203B41FA5}">
                        <a16:colId xmlns:a16="http://schemas.microsoft.com/office/drawing/2014/main" val="2826122192"/>
                      </a:ext>
                    </a:extLst>
                  </a:gridCol>
                  <a:gridCol w="1469212">
                    <a:extLst>
                      <a:ext uri="{9D8B030D-6E8A-4147-A177-3AD203B41FA5}">
                        <a16:colId xmlns:a16="http://schemas.microsoft.com/office/drawing/2014/main" val="2028888024"/>
                      </a:ext>
                    </a:extLst>
                  </a:gridCol>
                  <a:gridCol w="1469212">
                    <a:extLst>
                      <a:ext uri="{9D8B030D-6E8A-4147-A177-3AD203B41FA5}">
                        <a16:colId xmlns:a16="http://schemas.microsoft.com/office/drawing/2014/main" val="1260930684"/>
                      </a:ext>
                    </a:extLst>
                  </a:gridCol>
                  <a:gridCol w="1469212">
                    <a:extLst>
                      <a:ext uri="{9D8B030D-6E8A-4147-A177-3AD203B41FA5}">
                        <a16:colId xmlns:a16="http://schemas.microsoft.com/office/drawing/2014/main" val="35190180"/>
                      </a:ext>
                    </a:extLst>
                  </a:gridCol>
                  <a:gridCol w="1469212">
                    <a:extLst>
                      <a:ext uri="{9D8B030D-6E8A-4147-A177-3AD203B41FA5}">
                        <a16:colId xmlns:a16="http://schemas.microsoft.com/office/drawing/2014/main" val="2269887646"/>
                      </a:ext>
                    </a:extLst>
                  </a:gridCol>
                  <a:gridCol w="1469212">
                    <a:extLst>
                      <a:ext uri="{9D8B030D-6E8A-4147-A177-3AD203B41FA5}">
                        <a16:colId xmlns:a16="http://schemas.microsoft.com/office/drawing/2014/main" val="1789415230"/>
                      </a:ext>
                    </a:extLst>
                  </a:gridCol>
                </a:tblGrid>
                <a:tr h="389408">
                  <a:tc rowSpan="5">
                    <a:txBody>
                      <a:bodyPr/>
                      <a:lstStyle/>
                      <a:p>
                        <a:pPr algn="l" fontAlgn="b"/>
                        <a:r>
                          <a:rPr lang="en-IE" sz="2000" b="0" i="0" u="none" strike="noStrike" dirty="0">
                            <a:solidFill>
                              <a:srgbClr val="000000"/>
                            </a:solidFill>
                            <a:effectLs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7E7E7"/>
                      </a:solidFill>
                    </a:tcPr>
                  </a:tc>
                  <a:tc gridSpan="3">
                    <a:txBody>
                      <a:bodyPr/>
                      <a:lstStyle/>
                      <a:p>
                        <a:pPr algn="ctr" rtl="0" fontAlgn="ctr"/>
                        <a:r>
                          <a:rPr lang="en-IE" sz="2000" b="1" i="0" u="none" strike="noStrike" dirty="0">
                            <a:solidFill>
                              <a:srgbClr val="000000"/>
                            </a:solidFill>
                            <a:effectLst/>
                            <a:latin typeface="Arial" panose="020B0604020202020204" pitchFamily="34" charset="0"/>
                          </a:rPr>
                          <a:t>BREEZE-AD7</a:t>
                        </a:r>
                      </a:p>
                    </a:txBody>
                    <a:tcPr marL="6350" marR="6350" marT="6350" marB="0" anchor="ctr">
                      <a:lnL w="12700" cap="flat" cmpd="sng" algn="ctr">
                        <a:solidFill>
                          <a:srgbClr val="A6A6A6"/>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gridSpan="3">
                    <a:txBody>
                      <a:bodyPr/>
                      <a:lstStyle/>
                      <a:p>
                        <a:pPr algn="ctr" rtl="0" fontAlgn="ctr"/>
                        <a:r>
                          <a:rPr lang="en-IE" sz="2000" b="1" i="0" u="none" strike="noStrike">
                            <a:solidFill>
                              <a:srgbClr val="000000"/>
                            </a:solidFill>
                            <a:effectLst/>
                            <a:latin typeface="Arial" panose="020B0604020202020204" pitchFamily="34" charset="0"/>
                          </a:rPr>
                          <a:t>BREEZE-AD4</a:t>
                        </a:r>
                      </a:p>
                    </a:txBody>
                    <a:tcPr marL="6350" marR="6350" marT="6350" marB="0" anchor="ctr">
                      <a:lnL w="12700" cap="flat" cmpd="sng" algn="ctr">
                        <a:solidFill>
                          <a:srgbClr val="BFBFB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557467389"/>
                    </a:ext>
                  </a:extLst>
                </a:tr>
                <a:tr h="379909">
                  <a:tc vMerge="1">
                    <a:txBody>
                      <a:bodyPr/>
                      <a:lstStyle/>
                      <a:p>
                        <a:endParaRPr lang="en-IE"/>
                      </a:p>
                    </a:txBody>
                    <a:tcPr/>
                  </a:tc>
                  <a:tc>
                    <a:txBody>
                      <a:bodyPr/>
                      <a:lstStyle/>
                      <a:p>
                        <a:pPr algn="ctr" rtl="0" fontAlgn="ctr"/>
                        <a:r>
                          <a:rPr lang="en-IE" sz="2000" b="1" i="0" u="none" strike="noStrike">
                            <a:solidFill>
                              <a:srgbClr val="FFFFFF"/>
                            </a:solidFill>
                            <a:effectLst/>
                            <a:latin typeface="Arial" panose="020B0604020202020204" pitchFamily="34" charset="0"/>
                          </a:rPr>
                          <a:t>PBO</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a:noFill/>
                      </a:lnB>
                      <a:solidFill>
                        <a:srgbClr val="82786F"/>
                      </a:solidFill>
                    </a:tcPr>
                  </a:tc>
                  <a:tc>
                    <a:txBody>
                      <a:bodyPr/>
                      <a:lstStyle/>
                      <a:p>
                        <a:pPr algn="ctr" rtl="0" fontAlgn="ctr"/>
                        <a:r>
                          <a:rPr lang="en-IE" sz="2000" b="1" i="0" u="none" strike="noStrike">
                            <a:solidFill>
                              <a:srgbClr val="FFFFFF"/>
                            </a:solidFill>
                            <a:effectLst/>
                            <a:latin typeface="Arial" panose="020B0604020202020204" pitchFamily="34" charset="0"/>
                          </a:rPr>
                          <a:t>BARI</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a:noFill/>
                      </a:lnB>
                      <a:solidFill>
                        <a:srgbClr val="00A1DE"/>
                      </a:solidFill>
                    </a:tcPr>
                  </a:tc>
                  <a:tc>
                    <a:txBody>
                      <a:bodyPr/>
                      <a:lstStyle/>
                      <a:p>
                        <a:pPr algn="ctr" rtl="0" fontAlgn="ctr"/>
                        <a:r>
                          <a:rPr lang="en-IE" sz="2000" b="1" i="0" u="none" strike="noStrike">
                            <a:solidFill>
                              <a:srgbClr val="FFFFFF"/>
                            </a:solidFill>
                            <a:effectLst/>
                            <a:latin typeface="Arial" panose="020B0604020202020204" pitchFamily="34" charset="0"/>
                          </a:rPr>
                          <a:t>BARI</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a:noFill/>
                      </a:lnB>
                      <a:solidFill>
                        <a:srgbClr val="D52B1E"/>
                      </a:solidFill>
                    </a:tcPr>
                  </a:tc>
                  <a:tc>
                    <a:txBody>
                      <a:bodyPr/>
                      <a:lstStyle/>
                      <a:p>
                        <a:pPr algn="ctr" rtl="0" fontAlgn="ctr"/>
                        <a:r>
                          <a:rPr lang="en-IE" sz="2000" b="1" i="0" u="none" strike="noStrike">
                            <a:solidFill>
                              <a:srgbClr val="FFFFFF"/>
                            </a:solidFill>
                            <a:effectLst/>
                            <a:latin typeface="Arial" panose="020B0604020202020204" pitchFamily="34" charset="0"/>
                          </a:rPr>
                          <a:t>PBO</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a:noFill/>
                      </a:lnB>
                      <a:solidFill>
                        <a:srgbClr val="82786F"/>
                      </a:solidFill>
                    </a:tcPr>
                  </a:tc>
                  <a:tc>
                    <a:txBody>
                      <a:bodyPr/>
                      <a:lstStyle/>
                      <a:p>
                        <a:pPr algn="ctr" rtl="0" fontAlgn="ctr"/>
                        <a:r>
                          <a:rPr lang="en-IE" sz="2000" b="1" i="0" u="none" strike="noStrike">
                            <a:solidFill>
                              <a:srgbClr val="FFFFFF"/>
                            </a:solidFill>
                            <a:effectLst/>
                            <a:latin typeface="Arial" panose="020B0604020202020204" pitchFamily="34" charset="0"/>
                          </a:rPr>
                          <a:t>BARI</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a:noFill/>
                      </a:lnB>
                      <a:solidFill>
                        <a:srgbClr val="00A1DE"/>
                      </a:solidFill>
                    </a:tcPr>
                  </a:tc>
                  <a:tc>
                    <a:txBody>
                      <a:bodyPr/>
                      <a:lstStyle/>
                      <a:p>
                        <a:pPr algn="ctr" rtl="0" fontAlgn="ctr"/>
                        <a:r>
                          <a:rPr lang="en-IE" sz="2000" b="1" i="0" u="none" strike="noStrike">
                            <a:solidFill>
                              <a:srgbClr val="FFFFFF"/>
                            </a:solidFill>
                            <a:effectLst/>
                            <a:latin typeface="Arial" panose="020B0604020202020204" pitchFamily="34" charset="0"/>
                          </a:rPr>
                          <a:t>BARI</a:t>
                        </a:r>
                      </a:p>
                    </a:txBody>
                    <a:tcPr marL="6350" marR="6350" marT="6350" marB="0" anchor="ctr">
                      <a:lnL w="12700" cap="flat" cmpd="sng" algn="ctr">
                        <a:solidFill>
                          <a:srgbClr val="BFBFB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a:noFill/>
                      </a:lnB>
                      <a:solidFill>
                        <a:srgbClr val="D52B1E"/>
                      </a:solidFill>
                    </a:tcPr>
                  </a:tc>
                  <a:extLst>
                    <a:ext uri="{0D108BD9-81ED-4DB2-BD59-A6C34878D82A}">
                      <a16:rowId xmlns:a16="http://schemas.microsoft.com/office/drawing/2014/main" val="2486522333"/>
                    </a:ext>
                  </a:extLst>
                </a:tr>
                <a:tr h="379909">
                  <a:tc vMerge="1">
                    <a:txBody>
                      <a:bodyPr/>
                      <a:lstStyle/>
                      <a:p>
                        <a:endParaRPr lang="en-IE"/>
                      </a:p>
                    </a:txBody>
                    <a:tcPr/>
                  </a:tc>
                  <a:tc>
                    <a:txBody>
                      <a:bodyPr/>
                      <a:lstStyle/>
                      <a:p>
                        <a:pPr algn="ctr" rtl="0" fontAlgn="ctr"/>
                        <a:r>
                          <a:rPr lang="en-IE" sz="2000" b="1" i="0" u="none" strike="noStrike" dirty="0">
                            <a:solidFill>
                              <a:srgbClr val="FFFFFF"/>
                            </a:solidFill>
                            <a:effectLst/>
                            <a:latin typeface="Arial" panose="020B0604020202020204" pitchFamily="34" charset="0"/>
                          </a:rPr>
                          <a:t>+TCS</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82786F"/>
                      </a:solidFill>
                    </a:tcPr>
                  </a:tc>
                  <a:tc>
                    <a:txBody>
                      <a:bodyPr/>
                      <a:lstStyle/>
                      <a:p>
                        <a:pPr algn="ctr" rtl="0" fontAlgn="ctr"/>
                        <a:r>
                          <a:rPr lang="en-IE" sz="2000" b="1" i="0" u="none" strike="noStrike">
                            <a:solidFill>
                              <a:srgbClr val="FFFFFF"/>
                            </a:solidFill>
                            <a:effectLst/>
                            <a:latin typeface="Arial" panose="020B0604020202020204" pitchFamily="34" charset="0"/>
                          </a:rPr>
                          <a:t>2-mg</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00A1DE"/>
                      </a:solidFill>
                    </a:tcPr>
                  </a:tc>
                  <a:tc>
                    <a:txBody>
                      <a:bodyPr/>
                      <a:lstStyle/>
                      <a:p>
                        <a:pPr algn="ctr" rtl="0" fontAlgn="ctr"/>
                        <a:r>
                          <a:rPr lang="en-IE" sz="2000" b="1" i="0" u="none" strike="noStrike" dirty="0">
                            <a:solidFill>
                              <a:srgbClr val="FFFFFF"/>
                            </a:solidFill>
                            <a:effectLst/>
                            <a:latin typeface="Arial" panose="020B0604020202020204" pitchFamily="34" charset="0"/>
                          </a:rPr>
                          <a:t>4-mg</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52B1E"/>
                      </a:solidFill>
                    </a:tcPr>
                  </a:tc>
                  <a:tc>
                    <a:txBody>
                      <a:bodyPr/>
                      <a:lstStyle/>
                      <a:p>
                        <a:pPr algn="ctr" rtl="0" fontAlgn="ctr"/>
                        <a:r>
                          <a:rPr lang="en-IE" sz="2000" b="1" i="0" u="none" strike="noStrike">
                            <a:solidFill>
                              <a:srgbClr val="FFFFFF"/>
                            </a:solidFill>
                            <a:effectLst/>
                            <a:latin typeface="Arial" panose="020B0604020202020204" pitchFamily="34" charset="0"/>
                          </a:rPr>
                          <a:t>+TCS</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82786F"/>
                      </a:solidFill>
                    </a:tcPr>
                  </a:tc>
                  <a:tc>
                    <a:txBody>
                      <a:bodyPr/>
                      <a:lstStyle/>
                      <a:p>
                        <a:pPr algn="ctr" rtl="0" fontAlgn="ctr"/>
                        <a:r>
                          <a:rPr lang="en-IE" sz="2000" b="1" i="0" u="none" strike="noStrike">
                            <a:solidFill>
                              <a:srgbClr val="FFFFFF"/>
                            </a:solidFill>
                            <a:effectLst/>
                            <a:latin typeface="Arial" panose="020B0604020202020204" pitchFamily="34" charset="0"/>
                          </a:rPr>
                          <a:t>2-mg</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00A1DE"/>
                      </a:solidFill>
                    </a:tcPr>
                  </a:tc>
                  <a:tc>
                    <a:txBody>
                      <a:bodyPr/>
                      <a:lstStyle/>
                      <a:p>
                        <a:pPr algn="ctr" rtl="0" fontAlgn="ctr"/>
                        <a:r>
                          <a:rPr lang="en-IE" sz="2000" b="1" i="0" u="none" strike="noStrike">
                            <a:solidFill>
                              <a:srgbClr val="FFFFFF"/>
                            </a:solidFill>
                            <a:effectLst/>
                            <a:latin typeface="Arial" panose="020B0604020202020204" pitchFamily="34" charset="0"/>
                          </a:rPr>
                          <a:t>4-mg</a:t>
                        </a:r>
                      </a:p>
                    </a:txBody>
                    <a:tcPr marL="6350" marR="6350" marT="6350" marB="0" anchor="ctr">
                      <a:lnL w="12700" cap="flat" cmpd="sng" algn="ctr">
                        <a:solidFill>
                          <a:srgbClr val="BFBFBF"/>
                        </a:solidFill>
                        <a:prstDash val="solid"/>
                        <a:round/>
                        <a:headEnd type="none" w="med" len="med"/>
                        <a:tailEnd type="none" w="med" len="med"/>
                      </a:lnL>
                      <a:lnR>
                        <a:noFill/>
                      </a:lnR>
                      <a:lnT>
                        <a:noFill/>
                      </a:lnT>
                      <a:lnB>
                        <a:noFill/>
                      </a:lnB>
                      <a:solidFill>
                        <a:srgbClr val="D52B1E"/>
                      </a:solidFill>
                    </a:tcPr>
                  </a:tc>
                  <a:extLst>
                    <a:ext uri="{0D108BD9-81ED-4DB2-BD59-A6C34878D82A}">
                      <a16:rowId xmlns:a16="http://schemas.microsoft.com/office/drawing/2014/main" val="2122002603"/>
                    </a:ext>
                  </a:extLst>
                </a:tr>
                <a:tr h="379909">
                  <a:tc vMerge="1">
                    <a:txBody>
                      <a:bodyPr/>
                      <a:lstStyle/>
                      <a:p>
                        <a:endParaRPr lang="en-IE"/>
                      </a:p>
                    </a:txBody>
                    <a:tcPr/>
                  </a:tc>
                  <a:tc>
                    <a:txBody>
                      <a:bodyPr/>
                      <a:lstStyle/>
                      <a:p>
                        <a:pPr algn="ctr" rtl="0" fontAlgn="ctr"/>
                        <a:r>
                          <a:rPr lang="en-IE" sz="2000" b="1" i="0" u="none" strike="noStrike" dirty="0">
                            <a:solidFill>
                              <a:srgbClr val="FFFFFF"/>
                            </a:solidFill>
                            <a:effectLst/>
                            <a:latin typeface="Arial" panose="020B0604020202020204" pitchFamily="34" charset="0"/>
                          </a:rPr>
                          <a:t> </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82786F"/>
                      </a:solidFill>
                    </a:tcPr>
                  </a:tc>
                  <a:tc>
                    <a:txBody>
                      <a:bodyPr/>
                      <a:lstStyle/>
                      <a:p>
                        <a:pPr algn="ctr" rtl="0" fontAlgn="ctr"/>
                        <a:r>
                          <a:rPr lang="en-IE" sz="2000" b="1" i="0" u="none" strike="noStrike">
                            <a:solidFill>
                              <a:srgbClr val="FFFFFF"/>
                            </a:solidFill>
                            <a:effectLst/>
                            <a:latin typeface="Arial" panose="020B0604020202020204" pitchFamily="34" charset="0"/>
                          </a:rPr>
                          <a:t>+TCS</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00A1DE"/>
                      </a:solidFill>
                    </a:tcPr>
                  </a:tc>
                  <a:tc>
                    <a:txBody>
                      <a:bodyPr/>
                      <a:lstStyle/>
                      <a:p>
                        <a:pPr algn="ctr" rtl="0" fontAlgn="ctr"/>
                        <a:r>
                          <a:rPr lang="en-IE" sz="2000" b="1" i="0" u="none" strike="noStrike">
                            <a:solidFill>
                              <a:srgbClr val="FFFFFF"/>
                            </a:solidFill>
                            <a:effectLst/>
                            <a:latin typeface="Arial" panose="020B0604020202020204" pitchFamily="34" charset="0"/>
                          </a:rPr>
                          <a:t>+TCS</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52B1E"/>
                      </a:solidFill>
                    </a:tcPr>
                  </a:tc>
                  <a:tc>
                    <a:txBody>
                      <a:bodyPr/>
                      <a:lstStyle/>
                      <a:p>
                        <a:pPr algn="ctr" rtl="0" fontAlgn="ctr"/>
                        <a:r>
                          <a:rPr lang="en-IE" sz="2000" b="1" i="0" u="none" strike="noStrike">
                            <a:solidFill>
                              <a:srgbClr val="FFFFFF"/>
                            </a:solidFill>
                            <a:effectLst/>
                            <a:latin typeface="Arial" panose="020B0604020202020204" pitchFamily="34" charset="0"/>
                          </a:rPr>
                          <a:t> </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82786F"/>
                      </a:solidFill>
                    </a:tcPr>
                  </a:tc>
                  <a:tc>
                    <a:txBody>
                      <a:bodyPr/>
                      <a:lstStyle/>
                      <a:p>
                        <a:pPr algn="ctr" rtl="0" fontAlgn="ctr"/>
                        <a:r>
                          <a:rPr lang="en-IE" sz="2000" b="1" i="0" u="none" strike="noStrike">
                            <a:solidFill>
                              <a:srgbClr val="FFFFFF"/>
                            </a:solidFill>
                            <a:effectLst/>
                            <a:latin typeface="Arial" panose="020B0604020202020204" pitchFamily="34" charset="0"/>
                          </a:rPr>
                          <a:t>+TCS</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00A1DE"/>
                      </a:solidFill>
                    </a:tcPr>
                  </a:tc>
                  <a:tc>
                    <a:txBody>
                      <a:bodyPr/>
                      <a:lstStyle/>
                      <a:p>
                        <a:pPr algn="ctr" rtl="0" fontAlgn="ctr"/>
                        <a:r>
                          <a:rPr lang="en-IE" sz="2000" b="1" i="0" u="none" strike="noStrike">
                            <a:solidFill>
                              <a:srgbClr val="FFFFFF"/>
                            </a:solidFill>
                            <a:effectLst/>
                            <a:latin typeface="Arial" panose="020B0604020202020204" pitchFamily="34" charset="0"/>
                          </a:rPr>
                          <a:t>+TCS</a:t>
                        </a:r>
                      </a:p>
                    </a:txBody>
                    <a:tcPr marL="6350" marR="6350" marT="6350" marB="0" anchor="ctr">
                      <a:lnL w="12700" cap="flat" cmpd="sng" algn="ctr">
                        <a:solidFill>
                          <a:srgbClr val="BFBFBF"/>
                        </a:solidFill>
                        <a:prstDash val="solid"/>
                        <a:round/>
                        <a:headEnd type="none" w="med" len="med"/>
                        <a:tailEnd type="none" w="med" len="med"/>
                      </a:lnL>
                      <a:lnR>
                        <a:noFill/>
                      </a:lnR>
                      <a:lnT>
                        <a:noFill/>
                      </a:lnT>
                      <a:lnB>
                        <a:noFill/>
                      </a:lnB>
                      <a:solidFill>
                        <a:srgbClr val="D52B1E"/>
                      </a:solidFill>
                    </a:tcPr>
                  </a:tc>
                  <a:extLst>
                    <a:ext uri="{0D108BD9-81ED-4DB2-BD59-A6C34878D82A}">
                      <a16:rowId xmlns:a16="http://schemas.microsoft.com/office/drawing/2014/main" val="1190189263"/>
                    </a:ext>
                  </a:extLst>
                </a:tr>
                <a:tr h="389408">
                  <a:tc vMerge="1">
                    <a:txBody>
                      <a:bodyPr/>
                      <a:lstStyle/>
                      <a:p>
                        <a:endParaRPr lang="en-IE"/>
                      </a:p>
                    </a:txBody>
                    <a:tcPr/>
                  </a:tc>
                  <a:tc>
                    <a:txBody>
                      <a:bodyPr/>
                      <a:lstStyle/>
                      <a:p>
                        <a:pPr algn="ctr" rtl="0" fontAlgn="ctr"/>
                        <a:r>
                          <a:rPr lang="en-IE" sz="2000" b="1" i="0" u="none" strike="noStrike">
                            <a:solidFill>
                              <a:srgbClr val="FFFFFF"/>
                            </a:solidFill>
                            <a:effectLst/>
                            <a:latin typeface="Arial" panose="020B0604020202020204" pitchFamily="34" charset="0"/>
                          </a:rPr>
                          <a:t>(N=109)</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82786F"/>
                      </a:solidFill>
                    </a:tcPr>
                  </a:tc>
                  <a:tc>
                    <a:txBody>
                      <a:bodyPr/>
                      <a:lstStyle/>
                      <a:p>
                        <a:pPr algn="ctr" rtl="0" fontAlgn="ctr"/>
                        <a:r>
                          <a:rPr lang="en-IE" sz="2000" b="1" i="0" u="none" strike="noStrike">
                            <a:solidFill>
                              <a:srgbClr val="FFFFFF"/>
                            </a:solidFill>
                            <a:effectLst/>
                            <a:latin typeface="Arial" panose="020B0604020202020204" pitchFamily="34" charset="0"/>
                          </a:rPr>
                          <a:t>(N=109)</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00A1DE"/>
                      </a:solidFill>
                    </a:tcPr>
                  </a:tc>
                  <a:tc>
                    <a:txBody>
                      <a:bodyPr/>
                      <a:lstStyle/>
                      <a:p>
                        <a:pPr algn="ctr" rtl="0" fontAlgn="ctr"/>
                        <a:r>
                          <a:rPr lang="en-IE" sz="2000" b="1" i="0" u="none" strike="noStrike">
                            <a:solidFill>
                              <a:srgbClr val="FFFFFF"/>
                            </a:solidFill>
                            <a:effectLst/>
                            <a:latin typeface="Arial" panose="020B0604020202020204" pitchFamily="34" charset="0"/>
                          </a:rPr>
                          <a:t> (N=111)</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D52B1E"/>
                      </a:solidFill>
                    </a:tcPr>
                  </a:tc>
                  <a:tc>
                    <a:txBody>
                      <a:bodyPr/>
                      <a:lstStyle/>
                      <a:p>
                        <a:pPr algn="ctr" rtl="0" fontAlgn="ctr"/>
                        <a:r>
                          <a:rPr lang="en-IE" sz="2000" b="1" i="0" u="none" strike="noStrike">
                            <a:solidFill>
                              <a:srgbClr val="FFFFFF"/>
                            </a:solidFill>
                            <a:effectLst/>
                            <a:latin typeface="Arial" panose="020B0604020202020204" pitchFamily="34" charset="0"/>
                          </a:rPr>
                          <a:t>(N=93)</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82786F"/>
                      </a:solidFill>
                    </a:tcPr>
                  </a:tc>
                  <a:tc>
                    <a:txBody>
                      <a:bodyPr/>
                      <a:lstStyle/>
                      <a:p>
                        <a:pPr algn="ctr" rtl="0" fontAlgn="ctr"/>
                        <a:r>
                          <a:rPr lang="en-IE" sz="2000" b="1" i="0" u="none" strike="noStrike">
                            <a:solidFill>
                              <a:srgbClr val="FFFFFF"/>
                            </a:solidFill>
                            <a:effectLst/>
                            <a:latin typeface="Arial" panose="020B0604020202020204" pitchFamily="34" charset="0"/>
                          </a:rPr>
                          <a:t>(N=185)</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00A1DE"/>
                      </a:solidFill>
                    </a:tcPr>
                  </a:tc>
                  <a:tc>
                    <a:txBody>
                      <a:bodyPr/>
                      <a:lstStyle/>
                      <a:p>
                        <a:pPr algn="ctr" rtl="0" fontAlgn="ctr"/>
                        <a:r>
                          <a:rPr lang="en-IE" sz="2000" b="1" i="0" u="none" strike="noStrike">
                            <a:solidFill>
                              <a:srgbClr val="FFFFFF"/>
                            </a:solidFill>
                            <a:effectLst/>
                            <a:latin typeface="Arial" panose="020B0604020202020204" pitchFamily="34" charset="0"/>
                          </a:rPr>
                          <a:t>(N=92)</a:t>
                        </a:r>
                      </a:p>
                    </a:txBody>
                    <a:tcPr marL="6350" marR="6350" marT="6350" marB="0" anchor="ctr">
                      <a:lnL w="12700" cap="flat" cmpd="sng" algn="ctr">
                        <a:solidFill>
                          <a:srgbClr val="BFBFBF"/>
                        </a:solidFill>
                        <a:prstDash val="solid"/>
                        <a:round/>
                        <a:headEnd type="none" w="med" len="med"/>
                        <a:tailEnd type="none" w="med" len="med"/>
                      </a:lnL>
                      <a:lnR>
                        <a:noFill/>
                      </a:lnR>
                      <a:lnT>
                        <a:noFill/>
                      </a:lnT>
                      <a:lnB w="12700" cap="flat" cmpd="sng" algn="ctr">
                        <a:solidFill>
                          <a:srgbClr val="A6A6A6"/>
                        </a:solidFill>
                        <a:prstDash val="solid"/>
                        <a:round/>
                        <a:headEnd type="none" w="med" len="med"/>
                        <a:tailEnd type="none" w="med" len="med"/>
                      </a:lnB>
                      <a:solidFill>
                        <a:srgbClr val="D52B1E"/>
                      </a:solidFill>
                    </a:tcPr>
                  </a:tc>
                  <a:extLst>
                    <a:ext uri="{0D108BD9-81ED-4DB2-BD59-A6C34878D82A}">
                      <a16:rowId xmlns:a16="http://schemas.microsoft.com/office/drawing/2014/main" val="1271151079"/>
                    </a:ext>
                  </a:extLst>
                </a:tr>
                <a:tr h="389408">
                  <a:tc>
                    <a:txBody>
                      <a:bodyPr/>
                      <a:lstStyle/>
                      <a:p>
                        <a:pPr algn="l" rtl="0" fontAlgn="ctr"/>
                        <a:r>
                          <a:rPr lang="en-IE" sz="2000" b="1" i="0" u="none" strike="noStrike">
                            <a:solidFill>
                              <a:srgbClr val="000000"/>
                            </a:solidFill>
                            <a:effectLst/>
                            <a:latin typeface="Arial" panose="020B0604020202020204" pitchFamily="34" charset="0"/>
                          </a:rPr>
                          <a:t>Age,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n-IE" sz="2000" b="0" i="0" u="none" strike="noStrike">
                            <a:solidFill>
                              <a:srgbClr val="000000"/>
                            </a:solidFill>
                            <a:effectLst/>
                            <a:latin typeface="Arial" panose="020B0604020202020204" pitchFamily="34" charset="0"/>
                          </a:rPr>
                          <a:t>33.7 (13.2)</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2000" b="0" i="0" u="none" strike="noStrike" dirty="0">
                            <a:solidFill>
                              <a:srgbClr val="000000"/>
                            </a:solidFill>
                            <a:effectLst/>
                            <a:latin typeface="Arial" panose="020B0604020202020204" pitchFamily="34" charset="0"/>
                          </a:rPr>
                          <a:t>33.8 (12.8)</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ECF7"/>
                      </a:solidFill>
                    </a:tcPr>
                  </a:tc>
                  <a:tc>
                    <a:txBody>
                      <a:bodyPr/>
                      <a:lstStyle/>
                      <a:p>
                        <a:pPr algn="ctr" rtl="0" fontAlgn="ctr"/>
                        <a:r>
                          <a:rPr lang="en-IE" sz="2000" b="0" i="0" u="none" strike="noStrike">
                            <a:solidFill>
                              <a:srgbClr val="000000"/>
                            </a:solidFill>
                            <a:effectLst/>
                            <a:latin typeface="Arial" panose="020B0604020202020204" pitchFamily="34" charset="0"/>
                          </a:rPr>
                          <a:t>33.9 (11.4)</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tc>
                    <a:txBody>
                      <a:bodyPr/>
                      <a:lstStyle/>
                      <a:p>
                        <a:pPr algn="ctr" rtl="0" fontAlgn="ctr"/>
                        <a:r>
                          <a:rPr lang="en-IE" sz="2000" b="0" i="0" u="none" strike="noStrike">
                            <a:solidFill>
                              <a:srgbClr val="000000"/>
                            </a:solidFill>
                            <a:effectLst/>
                            <a:latin typeface="Arial" panose="020B0604020202020204" pitchFamily="34" charset="0"/>
                          </a:rPr>
                          <a:t>38.7 (13.6)</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2000" b="0" i="0" u="none" strike="noStrike">
                            <a:solidFill>
                              <a:srgbClr val="000000"/>
                            </a:solidFill>
                            <a:effectLst/>
                            <a:latin typeface="Arial" panose="020B0604020202020204" pitchFamily="34" charset="0"/>
                          </a:rPr>
                          <a:t>37.3 (13.6)</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CF7"/>
                      </a:solidFill>
                    </a:tcPr>
                  </a:tc>
                  <a:tc>
                    <a:txBody>
                      <a:bodyPr/>
                      <a:lstStyle/>
                      <a:p>
                        <a:pPr algn="ctr" rtl="0" fontAlgn="ctr"/>
                        <a:r>
                          <a:rPr lang="en-IE" sz="2000" b="0" i="0" u="none" strike="noStrike">
                            <a:solidFill>
                              <a:srgbClr val="000000"/>
                            </a:solidFill>
                            <a:effectLst/>
                            <a:latin typeface="Arial" panose="020B0604020202020204" pitchFamily="34" charset="0"/>
                          </a:rPr>
                          <a:t>38.7 (13.3)</a:t>
                        </a:r>
                      </a:p>
                    </a:txBody>
                    <a:tcPr marL="6350" marR="6350" marT="6350" marB="0" anchor="ctr">
                      <a:lnL w="12700" cap="flat" cmpd="sng" algn="ctr">
                        <a:solidFill>
                          <a:srgbClr val="BFBFB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extLst>
                    <a:ext uri="{0D108BD9-81ED-4DB2-BD59-A6C34878D82A}">
                      <a16:rowId xmlns:a16="http://schemas.microsoft.com/office/drawing/2014/main" val="3500447539"/>
                    </a:ext>
                  </a:extLst>
                </a:tr>
                <a:tr h="389408">
                  <a:tc>
                    <a:txBody>
                      <a:bodyPr/>
                      <a:lstStyle/>
                      <a:p>
                        <a:pPr algn="l" rtl="0" fontAlgn="ctr"/>
                        <a:r>
                          <a:rPr lang="en-IE" sz="2000" b="1" i="0" u="none" strike="noStrike">
                            <a:solidFill>
                              <a:srgbClr val="000000"/>
                            </a:solidFill>
                            <a:effectLst/>
                            <a:latin typeface="Arial" panose="020B0604020202020204" pitchFamily="34" charset="0"/>
                          </a:rPr>
                          <a:t>Female, n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n-IE" sz="2000" b="0" i="0" u="none" strike="noStrike">
                            <a:solidFill>
                              <a:srgbClr val="000000"/>
                            </a:solidFill>
                            <a:effectLst/>
                            <a:latin typeface="Arial" panose="020B0604020202020204" pitchFamily="34" charset="0"/>
                          </a:rPr>
                          <a:t>38 (34.9)</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2000" b="0" i="0" u="none" strike="noStrike">
                            <a:solidFill>
                              <a:srgbClr val="000000"/>
                            </a:solidFill>
                            <a:effectLst/>
                            <a:latin typeface="Arial" panose="020B0604020202020204" pitchFamily="34" charset="0"/>
                          </a:rPr>
                          <a:t>39 (35.8)</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ECF7"/>
                      </a:solidFill>
                    </a:tcPr>
                  </a:tc>
                  <a:tc>
                    <a:txBody>
                      <a:bodyPr/>
                      <a:lstStyle/>
                      <a:p>
                        <a:pPr algn="ctr" rtl="0" fontAlgn="ctr"/>
                        <a:r>
                          <a:rPr lang="en-IE" sz="2000" b="0" i="0" u="none" strike="noStrike">
                            <a:solidFill>
                              <a:srgbClr val="000000"/>
                            </a:solidFill>
                            <a:effectLst/>
                            <a:latin typeface="Arial" panose="020B0604020202020204" pitchFamily="34" charset="0"/>
                          </a:rPr>
                          <a:t>36 (32.4)</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tc>
                    <a:txBody>
                      <a:bodyPr/>
                      <a:lstStyle/>
                      <a:p>
                        <a:pPr algn="ctr" rtl="0" fontAlgn="ctr"/>
                        <a:r>
                          <a:rPr lang="en-IE" sz="2000" b="0" i="0" u="none" strike="noStrike">
                            <a:solidFill>
                              <a:srgbClr val="000000"/>
                            </a:solidFill>
                            <a:effectLst/>
                            <a:latin typeface="Arial" panose="020B0604020202020204" pitchFamily="34" charset="0"/>
                          </a:rPr>
                          <a:t>44 (47.3)</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2000" b="0" i="0" u="none" strike="noStrike">
                            <a:solidFill>
                              <a:srgbClr val="000000"/>
                            </a:solidFill>
                            <a:effectLst/>
                            <a:latin typeface="Arial" panose="020B0604020202020204" pitchFamily="34" charset="0"/>
                          </a:rPr>
                          <a:t>52 (28.1)</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CF7"/>
                      </a:solidFill>
                    </a:tcPr>
                  </a:tc>
                  <a:tc>
                    <a:txBody>
                      <a:bodyPr/>
                      <a:lstStyle/>
                      <a:p>
                        <a:pPr algn="ctr" rtl="0" fontAlgn="ctr"/>
                        <a:r>
                          <a:rPr lang="en-IE" sz="2000" b="0" i="0" u="none" strike="noStrike">
                            <a:solidFill>
                              <a:srgbClr val="000000"/>
                            </a:solidFill>
                            <a:effectLst/>
                            <a:latin typeface="Arial" panose="020B0604020202020204" pitchFamily="34" charset="0"/>
                          </a:rPr>
                          <a:t>35 (38.0)</a:t>
                        </a:r>
                      </a:p>
                    </a:txBody>
                    <a:tcPr marL="6350" marR="6350" marT="635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extLst>
                    <a:ext uri="{0D108BD9-81ED-4DB2-BD59-A6C34878D82A}">
                      <a16:rowId xmlns:a16="http://schemas.microsoft.com/office/drawing/2014/main" val="510045258"/>
                    </a:ext>
                  </a:extLst>
                </a:tr>
                <a:tr h="389408">
                  <a:tc>
                    <a:txBody>
                      <a:bodyPr/>
                      <a:lstStyle/>
                      <a:p>
                        <a:pPr algn="l" rtl="0" fontAlgn="ctr"/>
                        <a:r>
                          <a:rPr lang="en-IE" sz="2000" b="1" i="0" u="none" strike="noStrike" dirty="0">
                            <a:solidFill>
                              <a:srgbClr val="000000"/>
                            </a:solidFill>
                            <a:effectLst/>
                            <a:latin typeface="Arial" panose="020B0604020202020204" pitchFamily="34" charset="0"/>
                          </a:rPr>
                          <a:t>Time since AD diagnosis, years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n-IE" sz="2000" b="0" i="0" u="none" strike="noStrike">
                            <a:solidFill>
                              <a:srgbClr val="000000"/>
                            </a:solidFill>
                            <a:effectLst/>
                            <a:latin typeface="Arial" panose="020B0604020202020204" pitchFamily="34" charset="0"/>
                          </a:rPr>
                          <a:t>22.0 (12.2)</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2000" b="0" i="0" u="none" strike="noStrike">
                            <a:solidFill>
                              <a:srgbClr val="000000"/>
                            </a:solidFill>
                            <a:effectLst/>
                            <a:latin typeface="Arial" panose="020B0604020202020204" pitchFamily="34" charset="0"/>
                          </a:rPr>
                          <a:t>24.6 (14.8)</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ECF7"/>
                      </a:solidFill>
                    </a:tcPr>
                  </a:tc>
                  <a:tc>
                    <a:txBody>
                      <a:bodyPr/>
                      <a:lstStyle/>
                      <a:p>
                        <a:pPr algn="ctr" rtl="0" fontAlgn="ctr"/>
                        <a:r>
                          <a:rPr lang="en-IE" sz="2000" b="0" i="0" u="none" strike="noStrike">
                            <a:solidFill>
                              <a:srgbClr val="000000"/>
                            </a:solidFill>
                            <a:effectLst/>
                            <a:latin typeface="Arial" panose="020B0604020202020204" pitchFamily="34" charset="0"/>
                          </a:rPr>
                          <a:t>25.5 (13.2)</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tc>
                    <a:txBody>
                      <a:bodyPr/>
                      <a:lstStyle/>
                      <a:p>
                        <a:pPr algn="ctr" rtl="0" fontAlgn="ctr"/>
                        <a:r>
                          <a:rPr lang="en-IE" sz="2000" b="0" i="0" u="none" strike="noStrike" dirty="0">
                            <a:solidFill>
                              <a:srgbClr val="000000"/>
                            </a:solidFill>
                            <a:effectLst/>
                            <a:latin typeface="Arial" panose="020B0604020202020204" pitchFamily="34" charset="0"/>
                          </a:rPr>
                          <a:t>27.2 (15.6)</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2000" b="0" i="0" u="none" strike="noStrike">
                            <a:solidFill>
                              <a:srgbClr val="000000"/>
                            </a:solidFill>
                            <a:effectLst/>
                            <a:latin typeface="Arial" panose="020B0604020202020204" pitchFamily="34" charset="0"/>
                          </a:rPr>
                          <a:t>25.3 (13.7)</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CF7"/>
                      </a:solidFill>
                    </a:tcPr>
                  </a:tc>
                  <a:tc>
                    <a:txBody>
                      <a:bodyPr/>
                      <a:lstStyle/>
                      <a:p>
                        <a:pPr algn="ctr" rtl="0" fontAlgn="ctr"/>
                        <a:r>
                          <a:rPr lang="en-IE" sz="2000" b="0" i="0" u="none" strike="noStrike">
                            <a:solidFill>
                              <a:srgbClr val="000000"/>
                            </a:solidFill>
                            <a:effectLst/>
                            <a:latin typeface="Arial" panose="020B0604020202020204" pitchFamily="34" charset="0"/>
                          </a:rPr>
                          <a:t>26.1 (15.0)</a:t>
                        </a:r>
                      </a:p>
                    </a:txBody>
                    <a:tcPr marL="6350" marR="6350" marT="635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extLst>
                    <a:ext uri="{0D108BD9-81ED-4DB2-BD59-A6C34878D82A}">
                      <a16:rowId xmlns:a16="http://schemas.microsoft.com/office/drawing/2014/main" val="476583223"/>
                    </a:ext>
                  </a:extLst>
                </a:tr>
                <a:tr h="389408">
                  <a:tc>
                    <a:txBody>
                      <a:bodyPr/>
                      <a:lstStyle/>
                      <a:p>
                        <a:pPr algn="l" rtl="0" fontAlgn="ctr"/>
                        <a:r>
                          <a:rPr lang="en-IE" sz="2000" b="1" i="0" u="none" strike="noStrike" dirty="0">
                            <a:solidFill>
                              <a:srgbClr val="000000"/>
                            </a:solidFill>
                            <a:effectLst/>
                            <a:latin typeface="Arial" panose="020B0604020202020204" pitchFamily="34" charset="0"/>
                          </a:rPr>
                          <a:t>EASI score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n-IE" sz="2000" b="0" i="0" u="none" strike="noStrike">
                            <a:solidFill>
                              <a:srgbClr val="000000"/>
                            </a:solidFill>
                            <a:effectLst/>
                            <a:latin typeface="Arial" panose="020B0604020202020204" pitchFamily="34" charset="0"/>
                          </a:rPr>
                          <a:t>28.5 (12.3)</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2000" b="0" i="0" u="none" strike="noStrike">
                            <a:solidFill>
                              <a:srgbClr val="000000"/>
                            </a:solidFill>
                            <a:effectLst/>
                            <a:latin typeface="Arial" panose="020B0604020202020204" pitchFamily="34" charset="0"/>
                          </a:rPr>
                          <a:t>29.3 (11.9)</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ECF7"/>
                      </a:solidFill>
                    </a:tcPr>
                  </a:tc>
                  <a:tc>
                    <a:txBody>
                      <a:bodyPr/>
                      <a:lstStyle/>
                      <a:p>
                        <a:pPr algn="ctr" rtl="0" fontAlgn="ctr"/>
                        <a:r>
                          <a:rPr lang="en-IE" sz="2000" b="0" i="0" u="none" strike="noStrike">
                            <a:solidFill>
                              <a:srgbClr val="000000"/>
                            </a:solidFill>
                            <a:effectLst/>
                            <a:latin typeface="Arial" panose="020B0604020202020204" pitchFamily="34" charset="0"/>
                          </a:rPr>
                          <a:t>30.9 (12.6)</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tc>
                    <a:txBody>
                      <a:bodyPr/>
                      <a:lstStyle/>
                      <a:p>
                        <a:pPr algn="ctr" rtl="0" fontAlgn="ctr"/>
                        <a:r>
                          <a:rPr lang="en-IE" sz="2000" b="0" i="0" u="none" strike="noStrike" dirty="0">
                            <a:solidFill>
                              <a:srgbClr val="000000"/>
                            </a:solidFill>
                            <a:effectLst/>
                            <a:latin typeface="Arial" panose="020B0604020202020204" pitchFamily="34" charset="0"/>
                          </a:rPr>
                          <a:t>30.9 (11.6)</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2000" b="0" i="0" u="none" strike="noStrike">
                            <a:solidFill>
                              <a:srgbClr val="000000"/>
                            </a:solidFill>
                            <a:effectLst/>
                            <a:latin typeface="Arial" panose="020B0604020202020204" pitchFamily="34" charset="0"/>
                          </a:rPr>
                          <a:t>30.6 (12.4)</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CF7"/>
                      </a:solidFill>
                    </a:tcPr>
                  </a:tc>
                  <a:tc>
                    <a:txBody>
                      <a:bodyPr/>
                      <a:lstStyle/>
                      <a:p>
                        <a:pPr algn="ctr" rtl="0" fontAlgn="ctr"/>
                        <a:r>
                          <a:rPr lang="en-IE" sz="2000" b="0" i="0" u="none" strike="noStrike">
                            <a:solidFill>
                              <a:srgbClr val="000000"/>
                            </a:solidFill>
                            <a:effectLst/>
                            <a:latin typeface="Arial" panose="020B0604020202020204" pitchFamily="34" charset="0"/>
                          </a:rPr>
                          <a:t>32.7 (13.7)</a:t>
                        </a:r>
                      </a:p>
                    </a:txBody>
                    <a:tcPr marL="6350" marR="6350" marT="635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extLst>
                    <a:ext uri="{0D108BD9-81ED-4DB2-BD59-A6C34878D82A}">
                      <a16:rowId xmlns:a16="http://schemas.microsoft.com/office/drawing/2014/main" val="3501791313"/>
                    </a:ext>
                  </a:extLst>
                </a:tr>
                <a:tr h="389408">
                  <a:tc>
                    <a:txBody>
                      <a:bodyPr/>
                      <a:lstStyle/>
                      <a:p>
                        <a:pPr algn="l" rtl="0" fontAlgn="ctr"/>
                        <a:r>
                          <a:rPr lang="en-IE" sz="2000" b="1" i="0" u="none" strike="noStrike" dirty="0" err="1">
                            <a:solidFill>
                              <a:srgbClr val="000000"/>
                            </a:solidFill>
                            <a:effectLst/>
                            <a:latin typeface="Arial" panose="020B0604020202020204" pitchFamily="34" charset="0"/>
                          </a:rPr>
                          <a:t>vIGA</a:t>
                        </a:r>
                        <a:r>
                          <a:rPr lang="en-IE" sz="2000" b="1" i="0" u="none" strike="noStrike" dirty="0">
                            <a:solidFill>
                              <a:srgbClr val="000000"/>
                            </a:solidFill>
                            <a:effectLst/>
                            <a:latin typeface="Arial" panose="020B0604020202020204" pitchFamily="34" charset="0"/>
                          </a:rPr>
                          <a:t>-AD of 3, n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Arial" panose="020B0604020202020204" pitchFamily="34" charset="0"/>
                          </a:rPr>
                          <a:t>60 (55.6)</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US" sz="2000" b="0" i="0" u="none" strike="noStrike">
                            <a:solidFill>
                              <a:srgbClr val="000000"/>
                            </a:solidFill>
                            <a:effectLst/>
                            <a:latin typeface="Arial" panose="020B0604020202020204" pitchFamily="34" charset="0"/>
                          </a:rPr>
                          <a:t>59 (54.1)</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ECF7"/>
                      </a:solidFill>
                    </a:tcPr>
                  </a:tc>
                  <a:tc>
                    <a:txBody>
                      <a:bodyPr/>
                      <a:lstStyle/>
                      <a:p>
                        <a:pPr algn="ctr" rtl="0" fontAlgn="ctr"/>
                        <a:r>
                          <a:rPr lang="en-US" sz="2000" b="0" i="0" u="none" strike="noStrike">
                            <a:solidFill>
                              <a:srgbClr val="000000"/>
                            </a:solidFill>
                            <a:effectLst/>
                            <a:latin typeface="Arial" panose="020B0604020202020204" pitchFamily="34" charset="0"/>
                          </a:rPr>
                          <a:t>61 (55.0)</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tc>
                    <a:txBody>
                      <a:bodyPr/>
                      <a:lstStyle/>
                      <a:p>
                        <a:pPr algn="ctr" rtl="0" fontAlgn="ctr"/>
                        <a:r>
                          <a:rPr lang="en-US" sz="2000" b="0" i="0" u="none" strike="noStrike">
                            <a:solidFill>
                              <a:srgbClr val="000000"/>
                            </a:solidFill>
                            <a:effectLst/>
                            <a:latin typeface="Arial" panose="020B0604020202020204" pitchFamily="34" charset="0"/>
                          </a:rPr>
                          <a:t>43 (46.2)</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US" sz="2000" b="0" i="0" u="none" strike="noStrike">
                            <a:solidFill>
                              <a:srgbClr val="000000"/>
                            </a:solidFill>
                            <a:effectLst/>
                            <a:latin typeface="Arial" panose="020B0604020202020204" pitchFamily="34" charset="0"/>
                          </a:rPr>
                          <a:t>91 (49.5)      </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CF7"/>
                      </a:solidFill>
                    </a:tcPr>
                  </a:tc>
                  <a:tc>
                    <a:txBody>
                      <a:bodyPr/>
                      <a:lstStyle/>
                      <a:p>
                        <a:pPr algn="ctr" rtl="0" fontAlgn="ctr"/>
                        <a:r>
                          <a:rPr lang="en-US" sz="2000" b="0" i="0" u="none" strike="noStrike">
                            <a:solidFill>
                              <a:srgbClr val="000000"/>
                            </a:solidFill>
                            <a:effectLst/>
                            <a:latin typeface="Arial" panose="020B0604020202020204" pitchFamily="34" charset="0"/>
                          </a:rPr>
                          <a:t>45 (48.9)</a:t>
                        </a:r>
                      </a:p>
                    </a:txBody>
                    <a:tcPr marL="6350" marR="6350" marT="635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extLst>
                    <a:ext uri="{0D108BD9-81ED-4DB2-BD59-A6C34878D82A}">
                      <a16:rowId xmlns:a16="http://schemas.microsoft.com/office/drawing/2014/main" val="2855455212"/>
                    </a:ext>
                  </a:extLst>
                </a:tr>
                <a:tr h="389408">
                  <a:tc>
                    <a:txBody>
                      <a:bodyPr/>
                      <a:lstStyle/>
                      <a:p>
                        <a:pPr algn="l" rtl="0" fontAlgn="ctr"/>
                        <a:r>
                          <a:rPr lang="en-IE" sz="2000" b="1" i="0" u="none" strike="noStrike" dirty="0" err="1">
                            <a:solidFill>
                              <a:srgbClr val="000000"/>
                            </a:solidFill>
                            <a:effectLst/>
                            <a:latin typeface="Arial" panose="020B0604020202020204" pitchFamily="34" charset="0"/>
                          </a:rPr>
                          <a:t>vIGA</a:t>
                        </a:r>
                        <a:r>
                          <a:rPr lang="en-IE" sz="2000" b="1" i="0" u="none" strike="noStrike" dirty="0">
                            <a:solidFill>
                              <a:srgbClr val="000000"/>
                            </a:solidFill>
                            <a:effectLst/>
                            <a:latin typeface="Arial" panose="020B0604020202020204" pitchFamily="34" charset="0"/>
                          </a:rPr>
                          <a:t>-AD of 4, n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Arial" panose="020B0604020202020204" pitchFamily="34" charset="0"/>
                          </a:rPr>
                          <a:t>48 (44.4)</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US" sz="2000" b="0" i="0" u="none" strike="noStrike">
                            <a:solidFill>
                              <a:srgbClr val="000000"/>
                            </a:solidFill>
                            <a:effectLst/>
                            <a:latin typeface="Arial" panose="020B0604020202020204" pitchFamily="34" charset="0"/>
                          </a:rPr>
                          <a:t>50 (45.9)</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ECF7"/>
                      </a:solidFill>
                    </a:tcPr>
                  </a:tc>
                  <a:tc>
                    <a:txBody>
                      <a:bodyPr/>
                      <a:lstStyle/>
                      <a:p>
                        <a:pPr algn="ctr" rtl="0" fontAlgn="ctr"/>
                        <a:r>
                          <a:rPr lang="en-US" sz="2000" b="0" i="0" u="none" strike="noStrike">
                            <a:solidFill>
                              <a:srgbClr val="000000"/>
                            </a:solidFill>
                            <a:effectLst/>
                            <a:latin typeface="Arial" panose="020B0604020202020204" pitchFamily="34" charset="0"/>
                          </a:rPr>
                          <a:t>50 (45.0)</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tc>
                    <a:txBody>
                      <a:bodyPr/>
                      <a:lstStyle/>
                      <a:p>
                        <a:pPr algn="ctr" rtl="0" fontAlgn="ctr"/>
                        <a:r>
                          <a:rPr lang="en-US" sz="2000" b="0" i="0" u="none" strike="noStrike">
                            <a:solidFill>
                              <a:srgbClr val="000000"/>
                            </a:solidFill>
                            <a:effectLst/>
                            <a:latin typeface="Arial" panose="020B0604020202020204" pitchFamily="34" charset="0"/>
                          </a:rPr>
                          <a:t>50 (53.8)      </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US" sz="2000" b="0" i="0" u="none" strike="noStrike">
                            <a:solidFill>
                              <a:srgbClr val="000000"/>
                            </a:solidFill>
                            <a:effectLst/>
                            <a:latin typeface="Arial" panose="020B0604020202020204" pitchFamily="34" charset="0"/>
                          </a:rPr>
                          <a:t>93 (50.5)      </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CF7"/>
                      </a:solidFill>
                    </a:tcPr>
                  </a:tc>
                  <a:tc>
                    <a:txBody>
                      <a:bodyPr/>
                      <a:lstStyle/>
                      <a:p>
                        <a:pPr algn="ctr" rtl="0" fontAlgn="ctr"/>
                        <a:r>
                          <a:rPr lang="en-US" sz="2000" b="0" i="0" u="none" strike="noStrike">
                            <a:solidFill>
                              <a:srgbClr val="000000"/>
                            </a:solidFill>
                            <a:effectLst/>
                            <a:latin typeface="Arial" panose="020B0604020202020204" pitchFamily="34" charset="0"/>
                          </a:rPr>
                          <a:t>47 (51.1)</a:t>
                        </a:r>
                      </a:p>
                    </a:txBody>
                    <a:tcPr marL="6350" marR="6350" marT="635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extLst>
                    <a:ext uri="{0D108BD9-81ED-4DB2-BD59-A6C34878D82A}">
                      <a16:rowId xmlns:a16="http://schemas.microsoft.com/office/drawing/2014/main" val="376898619"/>
                    </a:ext>
                  </a:extLst>
                </a:tr>
                <a:tr h="389408">
                  <a:tc>
                    <a:txBody>
                      <a:bodyPr/>
                      <a:lstStyle/>
                      <a:p>
                        <a:pPr algn="l" rtl="0" fontAlgn="ctr"/>
                        <a:r>
                          <a:rPr lang="en-IE" sz="2000" b="1" i="0" u="none" strike="noStrike">
                            <a:solidFill>
                              <a:srgbClr val="000000"/>
                            </a:solidFill>
                            <a:effectLst/>
                            <a:latin typeface="Arial" panose="020B0604020202020204" pitchFamily="34" charset="0"/>
                          </a:rPr>
                          <a:t>DLQI</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n-IE" sz="2000" b="0" i="0" u="none" strike="noStrike">
                            <a:solidFill>
                              <a:srgbClr val="000000"/>
                            </a:solidFill>
                            <a:effectLst/>
                            <a:latin typeface="Arial" panose="020B0604020202020204" pitchFamily="34" charset="0"/>
                          </a:rPr>
                          <a:t>15.0 (7.9)</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2000" b="0" i="0" u="none" strike="noStrike">
                            <a:solidFill>
                              <a:srgbClr val="000000"/>
                            </a:solidFill>
                            <a:effectLst/>
                            <a:latin typeface="Arial" panose="020B0604020202020204" pitchFamily="34" charset="0"/>
                          </a:rPr>
                          <a:t>15.0 (7.7)</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ECF7"/>
                      </a:solidFill>
                    </a:tcPr>
                  </a:tc>
                  <a:tc>
                    <a:txBody>
                      <a:bodyPr/>
                      <a:lstStyle/>
                      <a:p>
                        <a:pPr algn="ctr" rtl="0" fontAlgn="ctr"/>
                        <a:r>
                          <a:rPr lang="en-IE" sz="2000" b="0" i="0" u="none" strike="noStrike">
                            <a:solidFill>
                              <a:srgbClr val="000000"/>
                            </a:solidFill>
                            <a:effectLst/>
                            <a:latin typeface="Arial" panose="020B0604020202020204" pitchFamily="34" charset="0"/>
                          </a:rPr>
                          <a:t>14.7 (7.9)</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tc>
                    <a:txBody>
                      <a:bodyPr/>
                      <a:lstStyle/>
                      <a:p>
                        <a:pPr algn="ctr" rtl="0" fontAlgn="ctr"/>
                        <a:r>
                          <a:rPr lang="en-IE" sz="2000" b="0" i="0" u="none" strike="noStrike">
                            <a:solidFill>
                              <a:srgbClr val="000000"/>
                            </a:solidFill>
                            <a:effectLst/>
                            <a:latin typeface="Arial" panose="020B0604020202020204" pitchFamily="34" charset="0"/>
                          </a:rPr>
                          <a:t>14.5 (6.9)</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2000" b="0" i="0" u="none" strike="noStrike">
                            <a:solidFill>
                              <a:srgbClr val="000000"/>
                            </a:solidFill>
                            <a:effectLst/>
                            <a:latin typeface="Arial" panose="020B0604020202020204" pitchFamily="34" charset="0"/>
                          </a:rPr>
                          <a:t>13.6 (7.4)</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CF7"/>
                      </a:solidFill>
                    </a:tcPr>
                  </a:tc>
                  <a:tc>
                    <a:txBody>
                      <a:bodyPr/>
                      <a:lstStyle/>
                      <a:p>
                        <a:pPr algn="ctr" rtl="0" fontAlgn="ctr"/>
                        <a:r>
                          <a:rPr lang="en-IE" sz="2000" b="0" i="0" u="none" strike="noStrike">
                            <a:solidFill>
                              <a:srgbClr val="000000"/>
                            </a:solidFill>
                            <a:effectLst/>
                            <a:latin typeface="Arial" panose="020B0604020202020204" pitchFamily="34" charset="0"/>
                          </a:rPr>
                          <a:t>14.0 (8.1)</a:t>
                        </a:r>
                      </a:p>
                    </a:txBody>
                    <a:tcPr marL="6350" marR="6350" marT="635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extLst>
                    <a:ext uri="{0D108BD9-81ED-4DB2-BD59-A6C34878D82A}">
                      <a16:rowId xmlns:a16="http://schemas.microsoft.com/office/drawing/2014/main" val="629310469"/>
                    </a:ext>
                  </a:extLst>
                </a:tr>
                <a:tr h="389408">
                  <a:tc>
                    <a:txBody>
                      <a:bodyPr/>
                      <a:lstStyle/>
                      <a:p>
                        <a:pPr algn="l" rtl="0" fontAlgn="ctr"/>
                        <a:r>
                          <a:rPr lang="en-IE" sz="2000" b="1" i="0" u="none" strike="noStrike" dirty="0">
                            <a:solidFill>
                              <a:srgbClr val="000000"/>
                            </a:solidFill>
                            <a:effectLst/>
                            <a:latin typeface="Arial" panose="020B0604020202020204" pitchFamily="34" charset="0"/>
                          </a:rPr>
                          <a:t>Itch NRS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n-IE" sz="2000" b="0" i="0" u="none" strike="noStrike" dirty="0">
                            <a:solidFill>
                              <a:srgbClr val="000000"/>
                            </a:solidFill>
                            <a:effectLst/>
                            <a:latin typeface="Arial" panose="020B0604020202020204" pitchFamily="34" charset="0"/>
                          </a:rPr>
                          <a:t>7.4 (1.7)</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2000" b="0" i="0" u="none" strike="noStrike" dirty="0">
                            <a:solidFill>
                              <a:srgbClr val="000000"/>
                            </a:solidFill>
                            <a:effectLst/>
                            <a:latin typeface="Arial" panose="020B0604020202020204" pitchFamily="34" charset="0"/>
                          </a:rPr>
                          <a:t>7.0 (2.1)</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ECF7"/>
                      </a:solidFill>
                    </a:tcPr>
                  </a:tc>
                  <a:tc>
                    <a:txBody>
                      <a:bodyPr/>
                      <a:lstStyle/>
                      <a:p>
                        <a:pPr algn="ctr" rtl="0" fontAlgn="ctr"/>
                        <a:r>
                          <a:rPr lang="en-IE" sz="2000" b="0" i="0" u="none" strike="noStrike" dirty="0">
                            <a:solidFill>
                              <a:srgbClr val="000000"/>
                            </a:solidFill>
                            <a:effectLst/>
                            <a:latin typeface="Arial" panose="020B0604020202020204" pitchFamily="34" charset="0"/>
                          </a:rPr>
                          <a:t>7.0 (2.0)</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tc>
                    <a:txBody>
                      <a:bodyPr/>
                      <a:lstStyle/>
                      <a:p>
                        <a:pPr algn="ctr" rtl="0" fontAlgn="ctr"/>
                        <a:r>
                          <a:rPr lang="en-IE" sz="2000" b="0" i="0" u="none" strike="noStrike" dirty="0">
                            <a:solidFill>
                              <a:srgbClr val="000000"/>
                            </a:solidFill>
                            <a:effectLst/>
                            <a:latin typeface="Arial" panose="020B0604020202020204" pitchFamily="34" charset="0"/>
                          </a:rPr>
                          <a:t>7.1 (1.9)</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2000" b="0" i="0" u="none" strike="noStrike" dirty="0">
                            <a:solidFill>
                              <a:srgbClr val="000000"/>
                            </a:solidFill>
                            <a:effectLst/>
                            <a:latin typeface="Arial" panose="020B0604020202020204" pitchFamily="34" charset="0"/>
                          </a:rPr>
                          <a:t>6.7 (1.9)</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CF7"/>
                      </a:solidFill>
                    </a:tcPr>
                  </a:tc>
                  <a:tc>
                    <a:txBody>
                      <a:bodyPr/>
                      <a:lstStyle/>
                      <a:p>
                        <a:pPr algn="ctr" rtl="0" fontAlgn="ctr"/>
                        <a:r>
                          <a:rPr lang="en-IE" sz="2000" b="0" i="0" u="none" strike="noStrike" dirty="0">
                            <a:solidFill>
                              <a:srgbClr val="000000"/>
                            </a:solidFill>
                            <a:effectLst/>
                            <a:latin typeface="Arial" panose="020B0604020202020204" pitchFamily="34" charset="0"/>
                          </a:rPr>
                          <a:t>6.7 (2.3)</a:t>
                        </a:r>
                      </a:p>
                    </a:txBody>
                    <a:tcPr marL="6350" marR="6350" marT="635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extLst>
                    <a:ext uri="{0D108BD9-81ED-4DB2-BD59-A6C34878D82A}">
                      <a16:rowId xmlns:a16="http://schemas.microsoft.com/office/drawing/2014/main" val="4011186940"/>
                    </a:ext>
                  </a:extLst>
                </a:tr>
              </a:tbl>
            </a:graphicData>
          </a:graphic>
        </p:graphicFrame>
        <p:sp>
          <p:nvSpPr>
            <p:cNvPr id="33" name="TextBox 32">
              <a:extLst>
                <a:ext uri="{FF2B5EF4-FFF2-40B4-BE49-F238E27FC236}">
                  <a16:creationId xmlns:a16="http://schemas.microsoft.com/office/drawing/2014/main" id="{F4723443-F14F-4C8A-B0C6-8603A59CF2F5}"/>
                </a:ext>
              </a:extLst>
            </p:cNvPr>
            <p:cNvSpPr txBox="1"/>
            <p:nvPr/>
          </p:nvSpPr>
          <p:spPr>
            <a:xfrm>
              <a:off x="837981" y="38057043"/>
              <a:ext cx="13830673" cy="830997"/>
            </a:xfrm>
            <a:prstGeom prst="rect">
              <a:avLst/>
            </a:prstGeom>
            <a:noFill/>
          </p:spPr>
          <p:txBody>
            <a:bodyPr wrap="square" rtlCol="0">
              <a:spAutoFit/>
            </a:bodyPr>
            <a:lstStyle/>
            <a:p>
              <a:r>
                <a:rPr lang="en-IE" sz="1600" b="1" dirty="0">
                  <a:latin typeface="Arial Narrow" panose="020B0606020202030204" pitchFamily="34" charset="0"/>
                </a:rPr>
                <a:t>Table 1: </a:t>
              </a:r>
              <a:r>
                <a:rPr lang="en-IE" sz="1600" dirty="0">
                  <a:latin typeface="Arial Narrow" panose="020B0606020202030204" pitchFamily="34" charset="0"/>
                </a:rPr>
                <a:t>Baseline characteristics and disease measures for patients enrolled in BREEZE-AD7 and BREEZE-AD4</a:t>
              </a:r>
              <a:r>
                <a:rPr lang="en-IE" sz="1600" b="0" u="none" strike="noStrike" baseline="0" dirty="0">
                  <a:latin typeface="Arial Narrow" panose="020B0606020202030204" pitchFamily="34" charset="0"/>
                </a:rPr>
                <a:t>. Data are mean (standard deviation) of available data, unless stated otherwise. BARI = </a:t>
              </a:r>
              <a:r>
                <a:rPr lang="en-IE" sz="1600" b="0" u="none" strike="noStrike" baseline="0" dirty="0" err="1">
                  <a:latin typeface="Arial Narrow" panose="020B0606020202030204" pitchFamily="34" charset="0"/>
                </a:rPr>
                <a:t>baricitinib</a:t>
              </a:r>
              <a:r>
                <a:rPr lang="en-IE" sz="1600" b="0" u="none" strike="noStrike" baseline="0" dirty="0">
                  <a:latin typeface="Arial Narrow" panose="020B0606020202030204" pitchFamily="34" charset="0"/>
                </a:rPr>
                <a:t>; DLQI = Dermatology Life Quality Index; EASI = Eczema Area and Severity Index; Itch NRS = Itch Numeric Rating Scale; PBO = placebo; TCS = topical corticosteroids; </a:t>
              </a:r>
              <a:r>
                <a:rPr lang="en-IE" sz="1600" b="0" u="none" strike="noStrike" baseline="0" dirty="0" err="1">
                  <a:latin typeface="Arial Narrow" panose="020B0606020202030204" pitchFamily="34" charset="0"/>
                </a:rPr>
                <a:t>vIGA</a:t>
              </a:r>
              <a:r>
                <a:rPr lang="en-IE" sz="1600" b="0" u="none" strike="noStrike" baseline="0" dirty="0">
                  <a:latin typeface="Arial Narrow" panose="020B0606020202030204" pitchFamily="34" charset="0"/>
                </a:rPr>
                <a:t>-AD = Validated Investigator's Global Assessment for Atopic Dermatitis.</a:t>
              </a:r>
            </a:p>
          </p:txBody>
        </p:sp>
      </p:grpSp>
      <p:sp>
        <p:nvSpPr>
          <p:cNvPr id="41" name="TextBox 40">
            <a:extLst>
              <a:ext uri="{FF2B5EF4-FFF2-40B4-BE49-F238E27FC236}">
                <a16:creationId xmlns:a16="http://schemas.microsoft.com/office/drawing/2014/main" id="{217A3971-AE99-49CB-BAB8-B4D522AC0E5C}"/>
              </a:ext>
            </a:extLst>
          </p:cNvPr>
          <p:cNvSpPr txBox="1"/>
          <p:nvPr/>
        </p:nvSpPr>
        <p:spPr>
          <a:xfrm>
            <a:off x="16205821" y="7188713"/>
            <a:ext cx="11451464" cy="553998"/>
          </a:xfrm>
          <a:prstGeom prst="rect">
            <a:avLst/>
          </a:prstGeom>
          <a:noFill/>
        </p:spPr>
        <p:txBody>
          <a:bodyPr wrap="square" rtlCol="0">
            <a:spAutoFit/>
          </a:bodyPr>
          <a:lstStyle/>
          <a:p>
            <a:pPr algn="ctr"/>
            <a:r>
              <a:rPr lang="en-IE" sz="3000" b="1" dirty="0">
                <a:latin typeface="+mn-lt"/>
              </a:rPr>
              <a:t>EASI 50 </a:t>
            </a:r>
            <a:r>
              <a:rPr lang="en-IE" sz="3000" b="1" i="1" dirty="0">
                <a:latin typeface="+mn-lt"/>
              </a:rPr>
              <a:t>and</a:t>
            </a:r>
            <a:r>
              <a:rPr lang="en-IE" sz="3000" b="1" dirty="0">
                <a:latin typeface="+mn-lt"/>
              </a:rPr>
              <a:t> </a:t>
            </a:r>
            <a:r>
              <a:rPr lang="en-GB" sz="3000" b="1" dirty="0">
                <a:latin typeface="+mn-lt"/>
                <a:ea typeface="Yu Mincho" panose="02020400000000000000" pitchFamily="18" charset="-128"/>
                <a:cs typeface="Arial" panose="020B0604020202020204" pitchFamily="34" charset="0"/>
              </a:rPr>
              <a:t>DLQI </a:t>
            </a:r>
            <a:r>
              <a:rPr lang="en-GB" sz="3000" b="1" dirty="0">
                <a:latin typeface="+mn-lt"/>
                <a:ea typeface="Yu Mincho" panose="02020400000000000000" pitchFamily="18" charset="-128"/>
              </a:rPr>
              <a:t>≥</a:t>
            </a:r>
            <a:r>
              <a:rPr lang="en-GB" sz="3000" b="1" dirty="0">
                <a:latin typeface="+mn-lt"/>
                <a:ea typeface="Yu Mincho" panose="02020400000000000000" pitchFamily="18" charset="-128"/>
                <a:cs typeface="Arial" panose="020B0604020202020204" pitchFamily="34" charset="0"/>
              </a:rPr>
              <a:t>4-point improvement from baseline</a:t>
            </a:r>
            <a:endParaRPr lang="en-IE" sz="3000" dirty="0">
              <a:latin typeface="+mn-lt"/>
            </a:endParaRPr>
          </a:p>
        </p:txBody>
      </p:sp>
      <p:sp>
        <p:nvSpPr>
          <p:cNvPr id="42" name="TextBox 41">
            <a:extLst>
              <a:ext uri="{FF2B5EF4-FFF2-40B4-BE49-F238E27FC236}">
                <a16:creationId xmlns:a16="http://schemas.microsoft.com/office/drawing/2014/main" id="{1A3CD40C-E8E5-4595-92E1-AFC3CC5DC042}"/>
              </a:ext>
            </a:extLst>
          </p:cNvPr>
          <p:cNvSpPr txBox="1"/>
          <p:nvPr/>
        </p:nvSpPr>
        <p:spPr>
          <a:xfrm>
            <a:off x="15094458" y="14983692"/>
            <a:ext cx="13674191" cy="830997"/>
          </a:xfrm>
          <a:prstGeom prst="rect">
            <a:avLst/>
          </a:prstGeom>
          <a:noFill/>
        </p:spPr>
        <p:txBody>
          <a:bodyPr wrap="square" rtlCol="0">
            <a:spAutoFit/>
          </a:bodyPr>
          <a:lstStyle/>
          <a:p>
            <a:pPr algn="just"/>
            <a:r>
              <a:rPr lang="en-IE" sz="1600" b="1" dirty="0">
                <a:solidFill>
                  <a:srgbClr val="000000"/>
                </a:solidFill>
                <a:latin typeface="Arial Narrow" panose="020B0606020202030204" pitchFamily="34" charset="0"/>
              </a:rPr>
              <a:t>Figure 1</a:t>
            </a:r>
            <a:r>
              <a:rPr lang="en-IE" sz="1600" dirty="0">
                <a:solidFill>
                  <a:srgbClr val="000000"/>
                </a:solidFill>
                <a:latin typeface="Arial Narrow" panose="020B0606020202030204" pitchFamily="34" charset="0"/>
              </a:rPr>
              <a:t>: Proportion of patients achieving EASI 50 and DLQI </a:t>
            </a:r>
            <a:r>
              <a:rPr lang="en-IE" sz="1600" dirty="0">
                <a:solidFill>
                  <a:srgbClr val="000000"/>
                </a:solidFill>
                <a:latin typeface="Arial Narrow" panose="020B0606020202030204" pitchFamily="34" charset="0"/>
                <a:ea typeface="Yu Mincho" panose="02020400000000000000" pitchFamily="18" charset="-128"/>
                <a:cs typeface="Arial" panose="020B0604020202020204" pitchFamily="34" charset="0"/>
              </a:rPr>
              <a:t>≥ </a:t>
            </a:r>
            <a:r>
              <a:rPr lang="en-IE" sz="1600" dirty="0">
                <a:solidFill>
                  <a:srgbClr val="000000"/>
                </a:solidFill>
                <a:latin typeface="Arial Narrow" panose="020B0606020202030204" pitchFamily="34" charset="0"/>
              </a:rPr>
              <a:t>4-point improvement </a:t>
            </a:r>
            <a:r>
              <a:rPr lang="en-GB" sz="1600" dirty="0">
                <a:solidFill>
                  <a:srgbClr val="000000"/>
                </a:solidFill>
                <a:latin typeface="Arial Narrow" panose="020B0606020202030204" pitchFamily="34" charset="0"/>
                <a:ea typeface="Yu Mincho" panose="02020400000000000000" pitchFamily="18" charset="-128"/>
                <a:cs typeface="Arial" panose="020B0604020202020204" pitchFamily="34" charset="0"/>
              </a:rPr>
              <a:t>from week 0 through week 16 in BREEZE-AD7 (A) and BREEZE-AD4 (B), for </a:t>
            </a:r>
            <a:r>
              <a:rPr lang="en-IE" sz="1600" dirty="0">
                <a:solidFill>
                  <a:srgbClr val="000000"/>
                </a:solidFill>
                <a:latin typeface="Arial Narrow" panose="020B0606020202030204" pitchFamily="34" charset="0"/>
                <a:ea typeface="Yu Mincho" panose="02020400000000000000" pitchFamily="18" charset="-128"/>
                <a:cs typeface="Arial" panose="020B0604020202020204" pitchFamily="34" charset="0"/>
              </a:rPr>
              <a:t>patients with baseline DLQI ≥4. * p≤0.05, ** p≤0.01, *** p≤0.001 vs. PBO from logistic regression analysis. </a:t>
            </a:r>
          </a:p>
          <a:p>
            <a:pPr algn="just"/>
            <a:r>
              <a:rPr lang="en-IE" sz="1600" dirty="0">
                <a:solidFill>
                  <a:srgbClr val="000000"/>
                </a:solidFill>
                <a:latin typeface="Arial Narrow" panose="020B0606020202030204" pitchFamily="34" charset="0"/>
                <a:ea typeface="Yu Mincho" panose="02020400000000000000" pitchFamily="18" charset="-128"/>
                <a:cs typeface="Arial" panose="020B0604020202020204" pitchFamily="34" charset="0"/>
              </a:rPr>
              <a:t>BARI = </a:t>
            </a:r>
            <a:r>
              <a:rPr lang="en-IE" sz="1600" dirty="0" err="1">
                <a:solidFill>
                  <a:srgbClr val="000000"/>
                </a:solidFill>
                <a:latin typeface="Arial Narrow" panose="020B0606020202030204" pitchFamily="34" charset="0"/>
                <a:ea typeface="Yu Mincho" panose="02020400000000000000" pitchFamily="18" charset="-128"/>
                <a:cs typeface="Arial" panose="020B0604020202020204" pitchFamily="34" charset="0"/>
              </a:rPr>
              <a:t>baricitinib</a:t>
            </a:r>
            <a:r>
              <a:rPr lang="en-IE" sz="1600" dirty="0">
                <a:solidFill>
                  <a:srgbClr val="000000"/>
                </a:solidFill>
                <a:latin typeface="Arial Narrow" panose="020B0606020202030204" pitchFamily="34" charset="0"/>
                <a:ea typeface="Yu Mincho" panose="02020400000000000000" pitchFamily="18" charset="-128"/>
                <a:cs typeface="Arial" panose="020B0604020202020204" pitchFamily="34" charset="0"/>
              </a:rPr>
              <a:t>; DLQI = Dermatology Life Quality Index; EASI = Eczema Area and Severity Index; PBO = placebo; TCS = topical corticosteroids. </a:t>
            </a:r>
            <a:endParaRPr lang="en-IE" sz="1600" dirty="0">
              <a:solidFill>
                <a:srgbClr val="000000"/>
              </a:solidFill>
              <a:latin typeface="Arial Narrow" panose="020B0606020202030204" pitchFamily="34" charset="0"/>
            </a:endParaRPr>
          </a:p>
        </p:txBody>
      </p:sp>
      <p:sp>
        <p:nvSpPr>
          <p:cNvPr id="44" name="TextBox 43">
            <a:extLst>
              <a:ext uri="{FF2B5EF4-FFF2-40B4-BE49-F238E27FC236}">
                <a16:creationId xmlns:a16="http://schemas.microsoft.com/office/drawing/2014/main" id="{B21DEF6A-66AB-4000-AD64-C0A3BDA6E219}"/>
              </a:ext>
            </a:extLst>
          </p:cNvPr>
          <p:cNvSpPr txBox="1"/>
          <p:nvPr/>
        </p:nvSpPr>
        <p:spPr>
          <a:xfrm>
            <a:off x="16463107" y="25941110"/>
            <a:ext cx="10936892" cy="1015663"/>
          </a:xfrm>
          <a:prstGeom prst="rect">
            <a:avLst/>
          </a:prstGeom>
          <a:noFill/>
        </p:spPr>
        <p:txBody>
          <a:bodyPr wrap="square" rtlCol="0">
            <a:spAutoFit/>
          </a:bodyPr>
          <a:lstStyle/>
          <a:p>
            <a:pPr algn="ctr"/>
            <a:r>
              <a:rPr lang="en-IE" sz="3000" b="1" dirty="0">
                <a:solidFill>
                  <a:srgbClr val="000000"/>
                </a:solidFill>
                <a:latin typeface="Arial"/>
              </a:rPr>
              <a:t>EASI 50 </a:t>
            </a:r>
            <a:r>
              <a:rPr lang="en-IE" sz="3000" b="1" i="1" dirty="0">
                <a:solidFill>
                  <a:srgbClr val="000000"/>
                </a:solidFill>
                <a:latin typeface="Arial"/>
              </a:rPr>
              <a:t>and</a:t>
            </a:r>
            <a:r>
              <a:rPr lang="en-IE" sz="3000" b="1" dirty="0">
                <a:solidFill>
                  <a:srgbClr val="000000"/>
                </a:solidFill>
                <a:latin typeface="Arial"/>
              </a:rPr>
              <a:t> DLQI ≥4-point improvement</a:t>
            </a:r>
            <a:r>
              <a:rPr lang="en-IE" sz="3000" b="1" i="1" dirty="0">
                <a:solidFill>
                  <a:srgbClr val="000000"/>
                </a:solidFill>
                <a:latin typeface="Arial"/>
              </a:rPr>
              <a:t> and</a:t>
            </a:r>
            <a:br>
              <a:rPr lang="en-IE" sz="3000" b="1" i="1" dirty="0">
                <a:solidFill>
                  <a:srgbClr val="000000"/>
                </a:solidFill>
                <a:latin typeface="Arial"/>
              </a:rPr>
            </a:br>
            <a:r>
              <a:rPr lang="en-IE" sz="3000" b="1" i="1" dirty="0">
                <a:solidFill>
                  <a:srgbClr val="000000"/>
                </a:solidFill>
                <a:latin typeface="Arial"/>
              </a:rPr>
              <a:t> </a:t>
            </a:r>
            <a:r>
              <a:rPr lang="en-IE" sz="3000" b="1" dirty="0">
                <a:solidFill>
                  <a:srgbClr val="000000"/>
                </a:solidFill>
                <a:latin typeface="Arial"/>
              </a:rPr>
              <a:t>Itch NRS ≥4-point improvement from baseline</a:t>
            </a:r>
          </a:p>
        </p:txBody>
      </p:sp>
      <p:sp>
        <p:nvSpPr>
          <p:cNvPr id="45" name="TextBox 44">
            <a:extLst>
              <a:ext uri="{FF2B5EF4-FFF2-40B4-BE49-F238E27FC236}">
                <a16:creationId xmlns:a16="http://schemas.microsoft.com/office/drawing/2014/main" id="{37E21A13-310D-4520-B0FA-3D45CBB30F53}"/>
              </a:ext>
            </a:extLst>
          </p:cNvPr>
          <p:cNvSpPr txBox="1"/>
          <p:nvPr/>
        </p:nvSpPr>
        <p:spPr>
          <a:xfrm>
            <a:off x="14904659" y="34246807"/>
            <a:ext cx="14053789" cy="830997"/>
          </a:xfrm>
          <a:prstGeom prst="rect">
            <a:avLst/>
          </a:prstGeom>
          <a:noFill/>
        </p:spPr>
        <p:txBody>
          <a:bodyPr wrap="square" rtlCol="0">
            <a:spAutoFit/>
          </a:bodyPr>
          <a:lstStyle/>
          <a:p>
            <a:pPr algn="just"/>
            <a:r>
              <a:rPr lang="en-IE" sz="1600" b="1" dirty="0">
                <a:solidFill>
                  <a:srgbClr val="000000"/>
                </a:solidFill>
                <a:latin typeface="Arial Narrow" panose="020B0606020202030204" pitchFamily="34" charset="0"/>
              </a:rPr>
              <a:t>Figure 3: </a:t>
            </a:r>
            <a:r>
              <a:rPr lang="en-IE" sz="1600" dirty="0">
                <a:solidFill>
                  <a:srgbClr val="000000"/>
                </a:solidFill>
                <a:latin typeface="Arial Narrow" panose="020B0606020202030204" pitchFamily="34" charset="0"/>
              </a:rPr>
              <a:t>Proportion of patients achieving EASI 50, DLQI ≥4-point improvement and itch NRS ≥4-point improvement </a:t>
            </a:r>
            <a:r>
              <a:rPr lang="en-GB" sz="1600" dirty="0">
                <a:solidFill>
                  <a:srgbClr val="000000"/>
                </a:solidFill>
                <a:latin typeface="Arial Narrow" panose="020B0606020202030204" pitchFamily="34" charset="0"/>
                <a:ea typeface="Yu Mincho" panose="02020400000000000000" pitchFamily="18" charset="-128"/>
                <a:cs typeface="Arial" panose="020B0604020202020204" pitchFamily="34" charset="0"/>
              </a:rPr>
              <a:t>from week 0 through week 16 in BREEZE-AD7 (A) and BREEZE-AD4 (B), for p</a:t>
            </a:r>
            <a:r>
              <a:rPr lang="en-IE" sz="1600" dirty="0" err="1">
                <a:solidFill>
                  <a:srgbClr val="000000"/>
                </a:solidFill>
                <a:latin typeface="Arial Narrow" panose="020B0606020202030204" pitchFamily="34" charset="0"/>
              </a:rPr>
              <a:t>atients</a:t>
            </a:r>
            <a:r>
              <a:rPr lang="en-IE" sz="1600" dirty="0">
                <a:solidFill>
                  <a:srgbClr val="000000"/>
                </a:solidFill>
                <a:latin typeface="Arial Narrow" panose="020B0606020202030204" pitchFamily="34" charset="0"/>
              </a:rPr>
              <a:t> with baseline DLQI ≥4 and Itch ≥4. </a:t>
            </a:r>
            <a:r>
              <a:rPr lang="en-US" sz="1600" dirty="0">
                <a:solidFill>
                  <a:schemeClr val="tx1"/>
                </a:solidFill>
                <a:latin typeface="Arial Narrow" panose="020B0606020202030204" pitchFamily="34" charset="0"/>
              </a:rPr>
              <a:t>* p≤0.05, ** p≤0.01, *** p≤0.001 vs. PBO from logistic regression analysis</a:t>
            </a:r>
            <a:r>
              <a:rPr lang="en-IE" sz="1600" dirty="0">
                <a:solidFill>
                  <a:srgbClr val="000000"/>
                </a:solidFill>
                <a:latin typeface="Arial Narrow" panose="020B0606020202030204" pitchFamily="34" charset="0"/>
              </a:rPr>
              <a:t>. </a:t>
            </a:r>
          </a:p>
          <a:p>
            <a:pPr algn="just"/>
            <a:r>
              <a:rPr lang="en-IE" sz="1600" dirty="0">
                <a:solidFill>
                  <a:srgbClr val="000000"/>
                </a:solidFill>
                <a:latin typeface="Arial Narrow" panose="020B0606020202030204" pitchFamily="34" charset="0"/>
              </a:rPr>
              <a:t>BARI = </a:t>
            </a:r>
            <a:r>
              <a:rPr lang="en-IE" sz="1600" dirty="0" err="1">
                <a:solidFill>
                  <a:srgbClr val="000000"/>
                </a:solidFill>
                <a:latin typeface="Arial Narrow" panose="020B0606020202030204" pitchFamily="34" charset="0"/>
              </a:rPr>
              <a:t>baricitinib</a:t>
            </a:r>
            <a:r>
              <a:rPr lang="en-IE" sz="1600" dirty="0">
                <a:solidFill>
                  <a:srgbClr val="000000"/>
                </a:solidFill>
                <a:latin typeface="Arial Narrow" panose="020B0606020202030204" pitchFamily="34" charset="0"/>
              </a:rPr>
              <a:t>; DLQI = Dermatology Life Quality Index; EASI = Eczema Area and Severity Index; Itch NRS = Itch Numeric Rating Scale; PBO = placebo; TCS = topical corticosteroids.</a:t>
            </a:r>
          </a:p>
        </p:txBody>
      </p:sp>
      <p:sp>
        <p:nvSpPr>
          <p:cNvPr id="55" name="TextBox 54">
            <a:extLst>
              <a:ext uri="{FF2B5EF4-FFF2-40B4-BE49-F238E27FC236}">
                <a16:creationId xmlns:a16="http://schemas.microsoft.com/office/drawing/2014/main" id="{DCFEFE31-DC89-4C74-A4AD-DEF689AE0AA3}"/>
              </a:ext>
            </a:extLst>
          </p:cNvPr>
          <p:cNvSpPr txBox="1"/>
          <p:nvPr/>
        </p:nvSpPr>
        <p:spPr>
          <a:xfrm>
            <a:off x="14740898" y="16436909"/>
            <a:ext cx="14381311" cy="553998"/>
          </a:xfrm>
          <a:prstGeom prst="rect">
            <a:avLst/>
          </a:prstGeom>
          <a:noFill/>
        </p:spPr>
        <p:txBody>
          <a:bodyPr wrap="square" rtlCol="0">
            <a:spAutoFit/>
          </a:bodyPr>
          <a:lstStyle/>
          <a:p>
            <a:pPr algn="ctr"/>
            <a:r>
              <a:rPr lang="en-IE" sz="3000" b="1" dirty="0">
                <a:solidFill>
                  <a:srgbClr val="000000"/>
                </a:solidFill>
                <a:latin typeface="+mn-lt"/>
              </a:rPr>
              <a:t>EASI 50 </a:t>
            </a:r>
            <a:r>
              <a:rPr lang="en-IE" sz="3000" b="1" i="1" dirty="0">
                <a:solidFill>
                  <a:srgbClr val="000000"/>
                </a:solidFill>
                <a:latin typeface="+mn-lt"/>
              </a:rPr>
              <a:t>and</a:t>
            </a:r>
            <a:r>
              <a:rPr lang="en-IE" sz="3000" b="1" dirty="0">
                <a:solidFill>
                  <a:srgbClr val="000000"/>
                </a:solidFill>
                <a:latin typeface="+mn-lt"/>
              </a:rPr>
              <a:t> Itch NRS ≥4-point improvement from baseline</a:t>
            </a:r>
          </a:p>
        </p:txBody>
      </p:sp>
      <p:sp>
        <p:nvSpPr>
          <p:cNvPr id="56" name="TextBox 55">
            <a:extLst>
              <a:ext uri="{FF2B5EF4-FFF2-40B4-BE49-F238E27FC236}">
                <a16:creationId xmlns:a16="http://schemas.microsoft.com/office/drawing/2014/main" id="{CE06C739-CCAF-4C3A-A811-6503455C73C9}"/>
              </a:ext>
            </a:extLst>
          </p:cNvPr>
          <p:cNvSpPr txBox="1"/>
          <p:nvPr/>
        </p:nvSpPr>
        <p:spPr>
          <a:xfrm>
            <a:off x="14983533" y="24308954"/>
            <a:ext cx="13896040" cy="830997"/>
          </a:xfrm>
          <a:prstGeom prst="rect">
            <a:avLst/>
          </a:prstGeom>
          <a:noFill/>
        </p:spPr>
        <p:txBody>
          <a:bodyPr wrap="square" rtlCol="0">
            <a:spAutoFit/>
          </a:bodyPr>
          <a:lstStyle/>
          <a:p>
            <a:pPr algn="just"/>
            <a:r>
              <a:rPr lang="en-IE" sz="1600" b="1" dirty="0">
                <a:solidFill>
                  <a:srgbClr val="000000"/>
                </a:solidFill>
                <a:latin typeface="Arial Narrow" panose="020B0606020202030204" pitchFamily="34" charset="0"/>
              </a:rPr>
              <a:t>Figure 2: </a:t>
            </a:r>
            <a:r>
              <a:rPr lang="en-IE" sz="1600" dirty="0">
                <a:solidFill>
                  <a:srgbClr val="000000"/>
                </a:solidFill>
                <a:latin typeface="Arial Narrow" panose="020B0606020202030204" pitchFamily="34" charset="0"/>
              </a:rPr>
              <a:t>Proportion of patients achieving EASI 50 and itch NRS ≥4-point improvement </a:t>
            </a:r>
            <a:r>
              <a:rPr lang="en-GB" sz="1600" dirty="0">
                <a:solidFill>
                  <a:srgbClr val="000000"/>
                </a:solidFill>
                <a:latin typeface="Arial Narrow" panose="020B0606020202030204" pitchFamily="34" charset="0"/>
                <a:ea typeface="Yu Mincho" panose="02020400000000000000" pitchFamily="18" charset="-128"/>
                <a:cs typeface="Arial" panose="020B0604020202020204" pitchFamily="34" charset="0"/>
              </a:rPr>
              <a:t>from week 1 through week 16 in BREEZE-AD7 (A) and BREEZE-AD4 (B), for </a:t>
            </a:r>
            <a:r>
              <a:rPr lang="en-IE" sz="1600" dirty="0">
                <a:solidFill>
                  <a:srgbClr val="000000"/>
                </a:solidFill>
                <a:latin typeface="Arial Narrow" panose="020B0606020202030204" pitchFamily="34" charset="0"/>
              </a:rPr>
              <a:t>patients with baseline Itch ≥4. * p≤0.05, ** p≤0.01, *** p≤0.001 vs. PBO from logistic regression analysis. </a:t>
            </a:r>
          </a:p>
          <a:p>
            <a:pPr algn="just"/>
            <a:r>
              <a:rPr lang="en-IE" sz="1600" dirty="0">
                <a:solidFill>
                  <a:srgbClr val="000000"/>
                </a:solidFill>
                <a:latin typeface="Arial Narrow" panose="020B0606020202030204" pitchFamily="34" charset="0"/>
              </a:rPr>
              <a:t>BARI = </a:t>
            </a:r>
            <a:r>
              <a:rPr lang="en-IE" sz="1600" dirty="0" err="1">
                <a:solidFill>
                  <a:srgbClr val="000000"/>
                </a:solidFill>
                <a:latin typeface="Arial Narrow" panose="020B0606020202030204" pitchFamily="34" charset="0"/>
              </a:rPr>
              <a:t>baricitinib</a:t>
            </a:r>
            <a:r>
              <a:rPr lang="en-IE" sz="1600" dirty="0">
                <a:solidFill>
                  <a:srgbClr val="000000"/>
                </a:solidFill>
                <a:latin typeface="Arial Narrow" panose="020B0606020202030204" pitchFamily="34" charset="0"/>
              </a:rPr>
              <a:t>; EASI = Eczema Area and Severity Index; Itch NRS = Itch Numeric Rating Scale; PBO = placebo; TCS = topical corticosteroids.</a:t>
            </a:r>
            <a:endParaRPr lang="en-IE" sz="2400" dirty="0">
              <a:solidFill>
                <a:srgbClr val="000000"/>
              </a:solidFill>
              <a:latin typeface="Arial Narrow" panose="020B0606020202030204" pitchFamily="34" charset="0"/>
            </a:endParaRPr>
          </a:p>
        </p:txBody>
      </p:sp>
      <p:sp>
        <p:nvSpPr>
          <p:cNvPr id="75" name="Rectangle 74">
            <a:extLst>
              <a:ext uri="{FF2B5EF4-FFF2-40B4-BE49-F238E27FC236}">
                <a16:creationId xmlns:a16="http://schemas.microsoft.com/office/drawing/2014/main" id="{0534162A-89AA-4385-83E2-560402F44CB3}"/>
              </a:ext>
            </a:extLst>
          </p:cNvPr>
          <p:cNvSpPr/>
          <p:nvPr/>
        </p:nvSpPr>
        <p:spPr>
          <a:xfrm>
            <a:off x="15582429" y="39608610"/>
            <a:ext cx="5276257" cy="1384995"/>
          </a:xfrm>
          <a:prstGeom prst="rect">
            <a:avLst/>
          </a:prstGeom>
        </p:spPr>
        <p:txBody>
          <a:bodyPr wrap="square" lIns="0" rIns="0">
            <a:spAutoFit/>
          </a:bodyPr>
          <a:lstStyle/>
          <a:p>
            <a:r>
              <a:rPr lang="en-US" sz="1400" b="1" dirty="0">
                <a:latin typeface="+mn-lt"/>
                <a:cs typeface="Arial" panose="020B0604020202020204" pitchFamily="34" charset="0"/>
              </a:rPr>
              <a:t>Abbreviations: </a:t>
            </a:r>
            <a:r>
              <a:rPr lang="en-IE" sz="1400" b="1" dirty="0">
                <a:solidFill>
                  <a:srgbClr val="000000"/>
                </a:solidFill>
                <a:latin typeface="Arial Narrow" panose="020B0606020202030204" pitchFamily="34" charset="0"/>
                <a:cs typeface="Arial" panose="020B0604020202020204" pitchFamily="34" charset="0"/>
              </a:rPr>
              <a:t> </a:t>
            </a:r>
            <a:r>
              <a:rPr lang="en-IE" sz="1400" dirty="0">
                <a:solidFill>
                  <a:srgbClr val="000000"/>
                </a:solidFill>
                <a:latin typeface="+mn-lt"/>
                <a:cs typeface="Arial" panose="020B0604020202020204" pitchFamily="34" charset="0"/>
              </a:rPr>
              <a:t>AD = Atopic dermatitis</a:t>
            </a:r>
            <a:r>
              <a:rPr lang="en-IE" sz="1400" b="1" dirty="0">
                <a:solidFill>
                  <a:srgbClr val="000000"/>
                </a:solidFill>
                <a:latin typeface="+mn-lt"/>
                <a:cs typeface="Arial" panose="020B0604020202020204" pitchFamily="34" charset="0"/>
              </a:rPr>
              <a:t>; </a:t>
            </a:r>
            <a:r>
              <a:rPr lang="en-IE" sz="1400" dirty="0">
                <a:solidFill>
                  <a:srgbClr val="000000"/>
                </a:solidFill>
                <a:latin typeface="+mn-lt"/>
              </a:rPr>
              <a:t>BARI = </a:t>
            </a:r>
            <a:r>
              <a:rPr lang="en-IE" sz="1400" dirty="0" err="1">
                <a:solidFill>
                  <a:srgbClr val="000000"/>
                </a:solidFill>
                <a:latin typeface="+mn-lt"/>
              </a:rPr>
              <a:t>baricitinib</a:t>
            </a:r>
            <a:r>
              <a:rPr lang="en-IE" sz="1400" dirty="0">
                <a:solidFill>
                  <a:srgbClr val="000000"/>
                </a:solidFill>
                <a:latin typeface="+mn-lt"/>
              </a:rPr>
              <a:t>; DLQI = Dermatology Life Quality Index; EASI = Eczema Area and Severity Index; Itch NRS = Itch Numeric Rating Scale; NICE = National Institute for Health and Care Excellence; PBO = placebo; TCS = Topical Corticosteroids; </a:t>
            </a:r>
            <a:r>
              <a:rPr lang="en-IE" sz="1400" b="0" u="none" strike="noStrike" baseline="0" dirty="0" err="1">
                <a:latin typeface="+mn-lt"/>
              </a:rPr>
              <a:t>vIGA</a:t>
            </a:r>
            <a:r>
              <a:rPr lang="en-IE" sz="1400" b="0" u="none" strike="noStrike" baseline="0" dirty="0">
                <a:latin typeface="+mn-lt"/>
              </a:rPr>
              <a:t>-AD = Validated Investigator's Global Assessment for Atopic Dermatitis.</a:t>
            </a:r>
            <a:endParaRPr lang="en-US" sz="1400" dirty="0">
              <a:latin typeface="+mn-lt"/>
              <a:cs typeface="Arial" panose="020B0604020202020204" pitchFamily="34" charset="0"/>
            </a:endParaRPr>
          </a:p>
        </p:txBody>
      </p:sp>
      <p:sp>
        <p:nvSpPr>
          <p:cNvPr id="53" name="TextBox 52">
            <a:extLst>
              <a:ext uri="{FF2B5EF4-FFF2-40B4-BE49-F238E27FC236}">
                <a16:creationId xmlns:a16="http://schemas.microsoft.com/office/drawing/2014/main" id="{FE730C86-1311-43BF-8513-2D761FDF0A5C}"/>
              </a:ext>
            </a:extLst>
          </p:cNvPr>
          <p:cNvSpPr txBox="1"/>
          <p:nvPr/>
        </p:nvSpPr>
        <p:spPr>
          <a:xfrm>
            <a:off x="466264" y="22285636"/>
            <a:ext cx="12487736" cy="9910405"/>
          </a:xfrm>
          <a:prstGeom prst="rect">
            <a:avLst/>
          </a:prstGeom>
          <a:noFill/>
        </p:spPr>
        <p:txBody>
          <a:bodyPr wrap="square">
            <a:spAutoFit/>
          </a:bodyPr>
          <a:lstStyle/>
          <a:p>
            <a:pPr marL="0" marR="0" lvl="1" indent="0" algn="l" defTabSz="1971811" rtl="0" eaLnBrk="0" fontAlgn="base" latinLnBrk="0" hangingPunct="0">
              <a:spcBef>
                <a:spcPts val="0"/>
              </a:spcBef>
              <a:spcAft>
                <a:spcPts val="0"/>
              </a:spcAft>
              <a:buClr>
                <a:srgbClr val="D52B1E"/>
              </a:buClr>
              <a:buSzTx/>
              <a:buFont typeface="Arial" panose="020B0604020202020204" pitchFamily="34" charset="0"/>
              <a:buNone/>
              <a:tabLst/>
              <a:defRPr/>
            </a:pPr>
            <a:r>
              <a:rPr kumimoji="0" lang="en-IE" sz="3000" b="1" i="0" u="none" strike="noStrike" kern="1200" cap="none" spc="0" normalizeH="0" baseline="0" noProof="0" dirty="0">
                <a:ln>
                  <a:noFill/>
                </a:ln>
                <a:solidFill>
                  <a:srgbClr val="000000"/>
                </a:solidFill>
                <a:effectLst/>
                <a:uLnTx/>
                <a:uFillTx/>
                <a:latin typeface="+mn-lt"/>
                <a:cs typeface="Arial" panose="020B0604020202020204" pitchFamily="34" charset="0"/>
              </a:rPr>
              <a:t>Key Inclusion Criteria </a:t>
            </a:r>
          </a:p>
          <a:p>
            <a:pPr marL="457200" marR="0" lvl="0" indent="-457200" algn="just" defTabSz="1971811" rtl="0" eaLnBrk="0" fontAlgn="base" latinLnBrk="0" hangingPunct="0">
              <a:spcBef>
                <a:spcPts val="0"/>
              </a:spcBef>
              <a:spcAft>
                <a:spcPts val="0"/>
              </a:spcAft>
              <a:buClr>
                <a:srgbClr val="D52B1E"/>
              </a:buClr>
              <a:buSzTx/>
              <a:buFont typeface="Arial" panose="020B0604020202020204" pitchFamily="34" charset="0"/>
              <a:buChar char="■"/>
              <a:tabLst>
                <a:tab pos="457200" algn="l"/>
              </a:tabLst>
              <a:defRPr/>
            </a:pPr>
            <a:r>
              <a:rPr kumimoji="0" lang="en-IE" sz="2400" b="0" i="0" u="none" strike="noStrike" kern="1200" cap="none" spc="0" normalizeH="0" baseline="0" noProof="0" dirty="0">
                <a:ln>
                  <a:noFill/>
                </a:ln>
                <a:solidFill>
                  <a:srgbClr val="000000"/>
                </a:solidFill>
                <a:effectLst/>
                <a:uLnTx/>
                <a:uFillTx/>
                <a:latin typeface="+mn-lt"/>
                <a:ea typeface="Yu Mincho" panose="02020400000000000000" pitchFamily="18" charset="-128"/>
                <a:cs typeface="Arial" panose="020B0604020202020204" pitchFamily="34" charset="0"/>
              </a:rPr>
              <a:t>≥18 years old and diagnosis of AD for ≥12 months</a:t>
            </a:r>
          </a:p>
          <a:p>
            <a:pPr marL="457200" marR="0" lvl="0" indent="-457200" algn="just" defTabSz="1971811" rtl="0" eaLnBrk="0" fontAlgn="base" latinLnBrk="0" hangingPunct="0">
              <a:spcBef>
                <a:spcPts val="600"/>
              </a:spcBef>
              <a:spcAft>
                <a:spcPts val="0"/>
              </a:spcAft>
              <a:buClr>
                <a:srgbClr val="D52B1E"/>
              </a:buClr>
              <a:buSzTx/>
              <a:buFont typeface="Arial" panose="020B0604020202020204" pitchFamily="34" charset="0"/>
              <a:buChar char="■"/>
              <a:tabLst>
                <a:tab pos="457200" algn="l"/>
              </a:tabLst>
              <a:defRPr/>
            </a:pPr>
            <a:r>
              <a:rPr kumimoji="0" lang="en-IE" sz="2400" b="0" i="0" u="none" strike="noStrike" kern="1200" cap="none" spc="0" normalizeH="0" baseline="0" noProof="0" dirty="0">
                <a:ln>
                  <a:noFill/>
                </a:ln>
                <a:solidFill>
                  <a:srgbClr val="000000"/>
                </a:solidFill>
                <a:effectLst/>
                <a:uLnTx/>
                <a:uFillTx/>
                <a:latin typeface="+mn-lt"/>
                <a:ea typeface="Yu Mincho" panose="02020400000000000000" pitchFamily="18" charset="-128"/>
                <a:cs typeface="Arial" panose="020B0604020202020204" pitchFamily="34" charset="0"/>
              </a:rPr>
              <a:t>Moderate-to-severe AD at screening and randomisation, defined as:</a:t>
            </a:r>
          </a:p>
          <a:p>
            <a:pPr marL="857250" lvl="1" indent="-457200" algn="just" defTabSz="1971811" eaLnBrk="0" hangingPunct="0">
              <a:spcBef>
                <a:spcPts val="600"/>
              </a:spcBef>
              <a:spcAft>
                <a:spcPts val="0"/>
              </a:spcAft>
              <a:buClr>
                <a:srgbClr val="D52B1E"/>
              </a:buClr>
              <a:buFont typeface="Arial" panose="020B0604020202020204" pitchFamily="34" charset="0"/>
              <a:buChar char="-"/>
              <a:tabLst>
                <a:tab pos="457200" algn="l"/>
              </a:tabLst>
              <a:defRPr/>
            </a:pPr>
            <a:r>
              <a:rPr kumimoji="0" lang="en-IE" sz="2400" b="0" i="0" u="none" strike="noStrike" kern="1200" cap="none" spc="0" normalizeH="0" baseline="0" noProof="0" dirty="0">
                <a:ln>
                  <a:noFill/>
                </a:ln>
                <a:solidFill>
                  <a:srgbClr val="000000"/>
                </a:solidFill>
                <a:effectLst/>
                <a:uLnTx/>
                <a:uFillTx/>
                <a:latin typeface="+mn-lt"/>
                <a:ea typeface="Yu Mincho" panose="02020400000000000000" pitchFamily="18" charset="-128"/>
                <a:cs typeface="Arial" panose="020B0604020202020204" pitchFamily="34" charset="0"/>
              </a:rPr>
              <a:t>Validated Investigator’s Global Assessment (</a:t>
            </a:r>
            <a:r>
              <a:rPr kumimoji="0" lang="en-IE" sz="2400" b="0" i="0" u="none" strike="noStrike" kern="1200" cap="none" spc="0" normalizeH="0" baseline="0" noProof="0" dirty="0" err="1">
                <a:ln>
                  <a:noFill/>
                </a:ln>
                <a:solidFill>
                  <a:srgbClr val="000000"/>
                </a:solidFill>
                <a:effectLst/>
                <a:uLnTx/>
                <a:uFillTx/>
                <a:latin typeface="+mn-lt"/>
                <a:ea typeface="Yu Mincho" panose="02020400000000000000" pitchFamily="18" charset="-128"/>
                <a:cs typeface="Arial" panose="020B0604020202020204" pitchFamily="34" charset="0"/>
              </a:rPr>
              <a:t>vIGA</a:t>
            </a:r>
            <a:r>
              <a:rPr kumimoji="0" lang="en-IE" sz="2400" b="0" i="0" u="none" strike="noStrike" kern="1200" cap="none" spc="0" normalizeH="0" baseline="0" noProof="0" dirty="0">
                <a:ln>
                  <a:noFill/>
                </a:ln>
                <a:solidFill>
                  <a:srgbClr val="000000"/>
                </a:solidFill>
                <a:effectLst/>
                <a:uLnTx/>
                <a:uFillTx/>
                <a:latin typeface="+mn-lt"/>
                <a:ea typeface="Yu Mincho" panose="02020400000000000000" pitchFamily="18" charset="-128"/>
                <a:cs typeface="Arial" panose="020B0604020202020204" pitchFamily="34" charset="0"/>
              </a:rPr>
              <a:t>) for AD™ ≥3</a:t>
            </a:r>
          </a:p>
          <a:p>
            <a:pPr marL="857250" lvl="1" indent="-457200" algn="just" defTabSz="1971811" eaLnBrk="0" hangingPunct="0">
              <a:spcBef>
                <a:spcPts val="600"/>
              </a:spcBef>
              <a:spcAft>
                <a:spcPts val="0"/>
              </a:spcAft>
              <a:buClr>
                <a:srgbClr val="D52B1E"/>
              </a:buClr>
              <a:buFont typeface="Arial" panose="020B0604020202020204" pitchFamily="34" charset="0"/>
              <a:buChar char="-"/>
              <a:tabLst>
                <a:tab pos="457200" algn="l"/>
              </a:tabLst>
              <a:defRPr/>
            </a:pPr>
            <a:r>
              <a:rPr kumimoji="0" lang="en-IE" sz="2400" b="0" i="0" u="none" strike="noStrike" kern="1200" cap="none" spc="0" normalizeH="0" baseline="0" noProof="0" dirty="0">
                <a:ln>
                  <a:noFill/>
                </a:ln>
                <a:solidFill>
                  <a:srgbClr val="000000"/>
                </a:solidFill>
                <a:effectLst/>
                <a:uLnTx/>
                <a:uFillTx/>
                <a:latin typeface="+mn-lt"/>
                <a:ea typeface="Yu Mincho" panose="02020400000000000000" pitchFamily="18" charset="-128"/>
                <a:cs typeface="Arial" panose="020B0604020202020204" pitchFamily="34" charset="0"/>
              </a:rPr>
              <a:t>EASI ≥16</a:t>
            </a:r>
          </a:p>
          <a:p>
            <a:pPr marL="857250" lvl="1" indent="-457200" algn="just" defTabSz="1971811" eaLnBrk="0" hangingPunct="0">
              <a:spcBef>
                <a:spcPts val="600"/>
              </a:spcBef>
              <a:spcAft>
                <a:spcPts val="0"/>
              </a:spcAft>
              <a:buClr>
                <a:srgbClr val="D52B1E"/>
              </a:buClr>
              <a:buFont typeface="Arial" panose="020B0604020202020204" pitchFamily="34" charset="0"/>
              <a:buChar char="-"/>
              <a:tabLst>
                <a:tab pos="457200" algn="l"/>
              </a:tabLst>
              <a:defRPr/>
            </a:pPr>
            <a:r>
              <a:rPr kumimoji="0" lang="en-IE" sz="2400" b="0" i="0" u="none" strike="noStrike" kern="1200" cap="none" spc="0" normalizeH="0" baseline="0" noProof="0" dirty="0">
                <a:ln>
                  <a:noFill/>
                </a:ln>
                <a:solidFill>
                  <a:srgbClr val="000000"/>
                </a:solidFill>
                <a:effectLst/>
                <a:uLnTx/>
                <a:uFillTx/>
                <a:latin typeface="+mn-lt"/>
                <a:ea typeface="Yu Mincho" panose="02020400000000000000" pitchFamily="18" charset="-128"/>
                <a:cs typeface="Arial" panose="020B0604020202020204" pitchFamily="34" charset="0"/>
              </a:rPr>
              <a:t>Body surface area ≥10%</a:t>
            </a:r>
          </a:p>
          <a:p>
            <a:pPr marL="457200" marR="0" lvl="0" indent="-457200" algn="just" defTabSz="1971811" rtl="0" eaLnBrk="0" fontAlgn="base" latinLnBrk="0" hangingPunct="0">
              <a:spcBef>
                <a:spcPts val="600"/>
              </a:spcBef>
              <a:spcAft>
                <a:spcPts val="0"/>
              </a:spcAft>
              <a:buClr>
                <a:srgbClr val="D52B1E"/>
              </a:buClr>
              <a:buSzTx/>
              <a:buFont typeface="Arial" panose="020B0604020202020204" pitchFamily="34" charset="0"/>
              <a:buChar char="■"/>
              <a:tabLst>
                <a:tab pos="457200" algn="l"/>
              </a:tabLst>
              <a:defRPr/>
            </a:pPr>
            <a:r>
              <a:rPr kumimoji="0" lang="en-IE" sz="2400" b="0" i="0" u="none" strike="noStrike" kern="1200" cap="none" spc="0" normalizeH="0" baseline="0" noProof="0" dirty="0">
                <a:ln>
                  <a:noFill/>
                </a:ln>
                <a:solidFill>
                  <a:srgbClr val="000000"/>
                </a:solidFill>
                <a:effectLst/>
                <a:uLnTx/>
                <a:uFillTx/>
                <a:latin typeface="+mn-lt"/>
                <a:ea typeface="Yu Mincho" panose="02020400000000000000" pitchFamily="18" charset="-128"/>
                <a:cs typeface="Arial" panose="020B0604020202020204" pitchFamily="34" charset="0"/>
              </a:rPr>
              <a:t>History of inadequate response to topical therapies</a:t>
            </a:r>
          </a:p>
          <a:p>
            <a:pPr marL="457200" marR="0" lvl="0" indent="-457200" algn="just" defTabSz="1971811" rtl="0" eaLnBrk="0" fontAlgn="base" latinLnBrk="0" hangingPunct="0">
              <a:spcBef>
                <a:spcPts val="600"/>
              </a:spcBef>
              <a:spcAft>
                <a:spcPts val="0"/>
              </a:spcAft>
              <a:buClr>
                <a:srgbClr val="D52B1E"/>
              </a:buClr>
              <a:buSzTx/>
              <a:buFont typeface="Arial" panose="020B0604020202020204" pitchFamily="34" charset="0"/>
              <a:buChar char="■"/>
              <a:tabLst>
                <a:tab pos="457200" algn="l"/>
              </a:tabLst>
              <a:defRPr/>
            </a:pPr>
            <a:r>
              <a:rPr kumimoji="0" lang="en-IE" sz="2400" b="0" i="0" u="none" strike="noStrike" kern="1200" cap="none" spc="0" normalizeH="0" baseline="0" noProof="0" dirty="0">
                <a:ln>
                  <a:noFill/>
                </a:ln>
                <a:solidFill>
                  <a:srgbClr val="000000"/>
                </a:solidFill>
                <a:effectLst/>
                <a:uLnTx/>
                <a:uFillTx/>
                <a:latin typeface="+mn-lt"/>
                <a:ea typeface="Yu Mincho" panose="02020400000000000000" pitchFamily="18" charset="-128"/>
                <a:cs typeface="Arial" panose="020B0604020202020204" pitchFamily="34" charset="0"/>
              </a:rPr>
              <a:t>Experienced cyclosporine failure, intolerance or contraindication (BREEZE-AD4 only)</a:t>
            </a:r>
          </a:p>
          <a:p>
            <a:pPr marR="0" lvl="0" algn="just" defTabSz="1971811" rtl="0" eaLnBrk="0" fontAlgn="base" latinLnBrk="0" hangingPunct="0">
              <a:spcBef>
                <a:spcPts val="600"/>
              </a:spcBef>
              <a:spcAft>
                <a:spcPts val="0"/>
              </a:spcAft>
              <a:buClr>
                <a:srgbClr val="D52B1E"/>
              </a:buClr>
              <a:buSzTx/>
              <a:tabLst>
                <a:tab pos="457200" algn="l"/>
              </a:tabLst>
              <a:defRPr/>
            </a:pPr>
            <a:endParaRPr lang="en-IE" sz="2400" dirty="0">
              <a:solidFill>
                <a:srgbClr val="000000"/>
              </a:solidFill>
              <a:latin typeface="+mn-lt"/>
              <a:ea typeface="Yu Mincho" panose="02020400000000000000" pitchFamily="18" charset="-128"/>
              <a:cs typeface="Arial" panose="020B0604020202020204" pitchFamily="34" charset="0"/>
            </a:endParaRPr>
          </a:p>
          <a:p>
            <a:pPr marR="0" lvl="0" algn="just" defTabSz="1971811" rtl="0" eaLnBrk="0" fontAlgn="base" latinLnBrk="0" hangingPunct="0">
              <a:lnSpc>
                <a:spcPct val="100000"/>
              </a:lnSpc>
              <a:spcBef>
                <a:spcPts val="0"/>
              </a:spcBef>
              <a:spcAft>
                <a:spcPts val="0"/>
              </a:spcAft>
              <a:buClr>
                <a:srgbClr val="D52B1E"/>
              </a:buClr>
              <a:buSzTx/>
              <a:tabLst>
                <a:tab pos="457200" algn="l"/>
              </a:tabLst>
              <a:defRPr/>
            </a:pPr>
            <a:r>
              <a:rPr kumimoji="0" lang="en-IE" sz="3000" b="1" i="0" u="none" strike="noStrike" kern="1200" cap="none" spc="0" normalizeH="0" baseline="0" noProof="0" dirty="0">
                <a:ln>
                  <a:noFill/>
                </a:ln>
                <a:solidFill>
                  <a:srgbClr val="000000"/>
                </a:solidFill>
                <a:effectLst/>
                <a:uLnTx/>
                <a:uFillTx/>
                <a:latin typeface="+mn-lt"/>
                <a:ea typeface="Yu Mincho" panose="02020400000000000000" pitchFamily="18" charset="-128"/>
                <a:cs typeface="Arial" panose="020B0604020202020204" pitchFamily="34" charset="0"/>
              </a:rPr>
              <a:t>Assessments</a:t>
            </a:r>
            <a:endParaRPr lang="en-IE" sz="3000" dirty="0">
              <a:solidFill>
                <a:srgbClr val="000000"/>
              </a:solidFill>
              <a:latin typeface="+mn-lt"/>
              <a:ea typeface="Yu Mincho" panose="02020400000000000000" pitchFamily="18" charset="-128"/>
              <a:cs typeface="Arial" panose="020B0604020202020204" pitchFamily="34" charset="0"/>
            </a:endParaRPr>
          </a:p>
          <a:p>
            <a:pPr marL="457200" marR="0" lvl="0" indent="-457200" algn="just" defTabSz="1971811" rtl="0" eaLnBrk="0" fontAlgn="base" latinLnBrk="0" hangingPunct="0">
              <a:lnSpc>
                <a:spcPct val="100000"/>
              </a:lnSpc>
              <a:spcBef>
                <a:spcPts val="0"/>
              </a:spcBef>
              <a:spcAft>
                <a:spcPts val="0"/>
              </a:spcAft>
              <a:buClr>
                <a:srgbClr val="D52B1E"/>
              </a:buClr>
              <a:buSzTx/>
              <a:buFont typeface="Arial" panose="020B0604020202020204" pitchFamily="34" charset="0"/>
              <a:buChar char="■"/>
              <a:tabLst>
                <a:tab pos="457200" algn="l"/>
              </a:tabLst>
              <a:defRPr/>
            </a:pPr>
            <a:r>
              <a:rPr kumimoji="0" lang="en-IE" sz="2400"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Reported here are the results of BARI 4-mg and 2-mg vs. PBO</a:t>
            </a:r>
          </a:p>
          <a:p>
            <a:pPr marL="457200" marR="0" lvl="0" indent="-457200" algn="just" defTabSz="1971811" rtl="0" eaLnBrk="0" fontAlgn="base" latinLnBrk="0" hangingPunct="0">
              <a:lnSpc>
                <a:spcPct val="100000"/>
              </a:lnSpc>
              <a:spcBef>
                <a:spcPts val="600"/>
              </a:spcBef>
              <a:spcAft>
                <a:spcPts val="0"/>
              </a:spcAft>
              <a:buClr>
                <a:srgbClr val="D52B1E"/>
              </a:buClr>
              <a:buSzTx/>
              <a:buFont typeface="Arial" panose="020B0604020202020204" pitchFamily="34" charset="0"/>
              <a:buChar char="■"/>
              <a:tabLst>
                <a:tab pos="457200" algn="l"/>
              </a:tabLst>
              <a:defRPr/>
            </a:pPr>
            <a:r>
              <a:rPr kumimoji="0" lang="en-IE" sz="2400"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Endpoints reported from baseline through Week 16 include the proportion of patients achieving:</a:t>
            </a:r>
          </a:p>
          <a:p>
            <a:pPr marL="857250" lvl="1" indent="-457200" algn="just" defTabSz="1971811" eaLnBrk="0" hangingPunct="0">
              <a:spcBef>
                <a:spcPts val="600"/>
              </a:spcBef>
              <a:spcAft>
                <a:spcPts val="0"/>
              </a:spcAft>
              <a:buClr>
                <a:srgbClr val="D52B1E"/>
              </a:buClr>
              <a:buFont typeface="Arial" panose="020B0604020202020204" pitchFamily="34" charset="0"/>
              <a:buChar char="-"/>
              <a:tabLst>
                <a:tab pos="457200" algn="l"/>
              </a:tabLst>
              <a:defRPr/>
            </a:pPr>
            <a:r>
              <a:rPr kumimoji="0" lang="en-IE" sz="2400" b="0" i="0" u="none" strike="noStrike" kern="1200" cap="none" spc="0" normalizeH="0" baseline="0" noProof="0" dirty="0">
                <a:ln>
                  <a:noFill/>
                </a:ln>
                <a:solidFill>
                  <a:srgbClr val="000000"/>
                </a:solidFill>
                <a:effectLst/>
                <a:uLnTx/>
                <a:uFillTx/>
                <a:latin typeface="+mn-lt"/>
                <a:ea typeface="Yu Mincho" panose="02020400000000000000" pitchFamily="18" charset="-128"/>
                <a:cs typeface="Arial" panose="020B0604020202020204" pitchFamily="34" charset="0"/>
              </a:rPr>
              <a:t>50% improvement in EASI (EASI 50) and ≥4-point improvement in DLQI</a:t>
            </a:r>
          </a:p>
          <a:p>
            <a:pPr marL="857250" lvl="1" indent="-457200" algn="just" defTabSz="1971811" eaLnBrk="0" hangingPunct="0">
              <a:spcBef>
                <a:spcPts val="600"/>
              </a:spcBef>
              <a:spcAft>
                <a:spcPts val="0"/>
              </a:spcAft>
              <a:buClr>
                <a:srgbClr val="D52B1E"/>
              </a:buClr>
              <a:buFont typeface="Arial" panose="020B0604020202020204" pitchFamily="34" charset="0"/>
              <a:buChar char="-"/>
              <a:tabLst>
                <a:tab pos="457200" algn="l"/>
              </a:tabLst>
              <a:defRPr/>
            </a:pPr>
            <a:r>
              <a:rPr kumimoji="0" lang="en-IE" sz="2400" b="0" i="0" u="none" strike="noStrike" kern="1200" cap="none" spc="0" normalizeH="0" baseline="0" noProof="0" dirty="0">
                <a:ln>
                  <a:noFill/>
                </a:ln>
                <a:solidFill>
                  <a:srgbClr val="000000"/>
                </a:solidFill>
                <a:effectLst/>
                <a:uLnTx/>
                <a:uFillTx/>
                <a:latin typeface="+mn-lt"/>
                <a:ea typeface="Yu Mincho" panose="02020400000000000000" pitchFamily="18" charset="-128"/>
                <a:cs typeface="Arial" panose="020B0604020202020204" pitchFamily="34" charset="0"/>
              </a:rPr>
              <a:t>EASI 50 and ≥4-point improvement in Itch NRS </a:t>
            </a:r>
          </a:p>
          <a:p>
            <a:pPr marL="857250" lvl="1" indent="-457200" algn="just" defTabSz="1971811" eaLnBrk="0" hangingPunct="0">
              <a:spcBef>
                <a:spcPts val="600"/>
              </a:spcBef>
              <a:spcAft>
                <a:spcPts val="0"/>
              </a:spcAft>
              <a:buClr>
                <a:srgbClr val="D52B1E"/>
              </a:buClr>
              <a:buFont typeface="Arial" panose="020B0604020202020204" pitchFamily="34" charset="0"/>
              <a:buChar char="-"/>
              <a:tabLst>
                <a:tab pos="457200" algn="l"/>
              </a:tabLst>
              <a:defRPr/>
            </a:pPr>
            <a:r>
              <a:rPr kumimoji="0" lang="en-IE" sz="2400" b="0" i="0" u="none" strike="noStrike" kern="1200" cap="none" spc="0" normalizeH="0" baseline="0" noProof="0" dirty="0">
                <a:ln>
                  <a:noFill/>
                </a:ln>
                <a:solidFill>
                  <a:srgbClr val="000000"/>
                </a:solidFill>
                <a:effectLst/>
                <a:uLnTx/>
                <a:uFillTx/>
                <a:latin typeface="+mn-lt"/>
                <a:ea typeface="Yu Mincho" panose="02020400000000000000" pitchFamily="18" charset="-128"/>
                <a:cs typeface="Arial" panose="020B0604020202020204" pitchFamily="34" charset="0"/>
              </a:rPr>
              <a:t>EASI 50 and ≥4-point improvement in DLQI and ≥4-point improvement in Itch NRS </a:t>
            </a:r>
          </a:p>
          <a:p>
            <a:pPr marL="0" marR="0" lvl="0" indent="0" algn="just" defTabSz="1971811" rtl="0" eaLnBrk="0" fontAlgn="base" latinLnBrk="0" hangingPunct="0">
              <a:lnSpc>
                <a:spcPct val="100000"/>
              </a:lnSpc>
              <a:spcBef>
                <a:spcPts val="0"/>
              </a:spcBef>
              <a:spcAft>
                <a:spcPts val="0"/>
              </a:spcAft>
              <a:buClr>
                <a:srgbClr val="D52B1E"/>
              </a:buClr>
              <a:buSzTx/>
              <a:buFont typeface="Arial" panose="020B0604020202020204" pitchFamily="34" charset="0"/>
              <a:buNone/>
              <a:tabLst>
                <a:tab pos="457200" algn="l"/>
              </a:tabLst>
              <a:defRPr/>
            </a:pPr>
            <a:endParaRPr kumimoji="0" lang="en-IE" sz="28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0" marR="0" lvl="0" indent="0" algn="just" defTabSz="1971811" rtl="0" eaLnBrk="0" fontAlgn="base" latinLnBrk="0" hangingPunct="0">
              <a:lnSpc>
                <a:spcPct val="100000"/>
              </a:lnSpc>
              <a:spcBef>
                <a:spcPts val="0"/>
              </a:spcBef>
              <a:spcAft>
                <a:spcPts val="0"/>
              </a:spcAft>
              <a:buClr>
                <a:srgbClr val="D52B1E"/>
              </a:buClr>
              <a:buSzTx/>
              <a:buFontTx/>
              <a:buNone/>
              <a:tabLst>
                <a:tab pos="457200" algn="l"/>
              </a:tabLst>
              <a:defRPr/>
            </a:pPr>
            <a:r>
              <a:rPr kumimoji="0" lang="en-IE" sz="3000" b="1" i="0" u="none" strike="noStrike" kern="1200" cap="none" spc="0" normalizeH="0" baseline="0" noProof="0" dirty="0">
                <a:ln>
                  <a:noFill/>
                </a:ln>
                <a:solidFill>
                  <a:srgbClr val="000000"/>
                </a:solidFill>
                <a:effectLst/>
                <a:uLnTx/>
                <a:uFillTx/>
                <a:latin typeface="Arial" panose="020B0604020202020204"/>
                <a:ea typeface="Yu Mincho" panose="02020400000000000000" pitchFamily="18" charset="-128"/>
                <a:cs typeface="Arial" panose="020B0604020202020204" pitchFamily="34" charset="0"/>
              </a:rPr>
              <a:t>Statistical Analysis</a:t>
            </a:r>
          </a:p>
          <a:p>
            <a:pPr marL="457200" marR="0" lvl="0" indent="-457200" algn="just" defTabSz="1971811" rtl="0" eaLnBrk="0" fontAlgn="base" latinLnBrk="0" hangingPunct="0">
              <a:lnSpc>
                <a:spcPct val="100000"/>
              </a:lnSpc>
              <a:spcBef>
                <a:spcPts val="0"/>
              </a:spcBef>
              <a:spcAft>
                <a:spcPts val="0"/>
              </a:spcAft>
              <a:buClr>
                <a:srgbClr val="D52B1E"/>
              </a:buClr>
              <a:buSzTx/>
              <a:buFont typeface="Arial" panose="020B0604020202020204" pitchFamily="34" charset="0"/>
              <a:buChar char="■"/>
              <a:tabLst>
                <a:tab pos="457200" algn="l"/>
              </a:tabLst>
              <a:defRPr/>
            </a:pPr>
            <a:r>
              <a:rPr kumimoji="0" lang="en-IE" sz="2400" b="0" i="0" u="none" strike="noStrike" kern="1200" cap="none" spc="0" normalizeH="0" baseline="0" noProof="0" dirty="0">
                <a:ln>
                  <a:noFill/>
                </a:ln>
                <a:solidFill>
                  <a:srgbClr val="000000"/>
                </a:solidFill>
                <a:effectLst/>
                <a:uLnTx/>
                <a:uFillTx/>
                <a:latin typeface="Arial" panose="020B0604020202020204"/>
                <a:ea typeface="Yu Mincho" panose="02020400000000000000" pitchFamily="18" charset="-128"/>
                <a:cs typeface="Arial" panose="020B0604020202020204" pitchFamily="34" charset="0"/>
              </a:rPr>
              <a:t>Logistic regression was applied with treatment, geographic region, baseline disease severity (IGA) as factors </a:t>
            </a:r>
          </a:p>
          <a:p>
            <a:pPr marL="457200" marR="0" lvl="0" indent="-457200" algn="just" defTabSz="1971811" rtl="0" eaLnBrk="0" fontAlgn="base" latinLnBrk="0" hangingPunct="0">
              <a:lnSpc>
                <a:spcPct val="100000"/>
              </a:lnSpc>
              <a:spcBef>
                <a:spcPts val="600"/>
              </a:spcBef>
              <a:spcAft>
                <a:spcPts val="0"/>
              </a:spcAft>
              <a:buClr>
                <a:srgbClr val="D52B1E"/>
              </a:buClr>
              <a:buSzTx/>
              <a:buFont typeface="Arial" panose="020B0604020202020204" pitchFamily="34" charset="0"/>
              <a:buChar char="■"/>
              <a:tabLst>
                <a:tab pos="457200" algn="l"/>
              </a:tabLst>
              <a:defRPr/>
            </a:pPr>
            <a:r>
              <a:rPr kumimoji="0" lang="en-IE" sz="2400" b="0" i="0" u="none" strike="noStrike" kern="1200" cap="none" spc="0" normalizeH="0" baseline="0" noProof="0" dirty="0">
                <a:ln>
                  <a:noFill/>
                </a:ln>
                <a:solidFill>
                  <a:srgbClr val="000000"/>
                </a:solidFill>
                <a:effectLst/>
                <a:uLnTx/>
                <a:uFillTx/>
                <a:latin typeface="Arial" panose="020B0604020202020204"/>
                <a:ea typeface="Yu Mincho" panose="02020400000000000000" pitchFamily="18" charset="-128"/>
                <a:cs typeface="Arial" panose="020B0604020202020204" pitchFamily="34" charset="0"/>
              </a:rPr>
              <a:t>Patients who received rescue treatment or with missing data were considered </a:t>
            </a:r>
            <a:br>
              <a:rPr kumimoji="0" lang="en-IE" sz="2400" b="0" i="0" u="none" strike="noStrike" kern="1200" cap="none" spc="0" normalizeH="0" baseline="0" noProof="0" dirty="0">
                <a:ln>
                  <a:noFill/>
                </a:ln>
                <a:solidFill>
                  <a:srgbClr val="000000"/>
                </a:solidFill>
                <a:effectLst/>
                <a:uLnTx/>
                <a:uFillTx/>
                <a:latin typeface="Arial" panose="020B0604020202020204"/>
                <a:ea typeface="Yu Mincho" panose="02020400000000000000" pitchFamily="18" charset="-128"/>
                <a:cs typeface="Arial" panose="020B0604020202020204" pitchFamily="34" charset="0"/>
              </a:rPr>
            </a:br>
            <a:r>
              <a:rPr kumimoji="0" lang="en-IE" sz="2400" b="0" i="0" u="none" strike="noStrike" kern="1200" cap="none" spc="0" normalizeH="0" baseline="0" noProof="0" dirty="0">
                <a:ln>
                  <a:noFill/>
                </a:ln>
                <a:solidFill>
                  <a:srgbClr val="000000"/>
                </a:solidFill>
                <a:effectLst/>
                <a:uLnTx/>
                <a:uFillTx/>
                <a:latin typeface="Arial" panose="020B0604020202020204"/>
                <a:ea typeface="Yu Mincho" panose="02020400000000000000" pitchFamily="18" charset="-128"/>
                <a:cs typeface="Arial" panose="020B0604020202020204" pitchFamily="34" charset="0"/>
              </a:rPr>
              <a:t>non-responders</a:t>
            </a:r>
          </a:p>
          <a:p>
            <a:pPr marL="0" marR="0" lvl="0" indent="0" algn="just" defTabSz="1971811" rtl="0" eaLnBrk="0" fontAlgn="base" latinLnBrk="0" hangingPunct="0">
              <a:lnSpc>
                <a:spcPct val="100000"/>
              </a:lnSpc>
              <a:spcBef>
                <a:spcPts val="0"/>
              </a:spcBef>
              <a:spcAft>
                <a:spcPts val="0"/>
              </a:spcAft>
              <a:buClr>
                <a:srgbClr val="D52B1E"/>
              </a:buClr>
              <a:buSzTx/>
              <a:buFont typeface="Arial" panose="020B0604020202020204" pitchFamily="34" charset="0"/>
              <a:buNone/>
              <a:tabLst>
                <a:tab pos="457200" algn="l"/>
              </a:tabLst>
              <a:defRPr/>
            </a:pPr>
            <a:endParaRPr kumimoji="0" lang="en-IE" sz="28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p:txBody>
      </p:sp>
      <p:cxnSp>
        <p:nvCxnSpPr>
          <p:cNvPr id="65" name="Straight Connector 64">
            <a:extLst>
              <a:ext uri="{FF2B5EF4-FFF2-40B4-BE49-F238E27FC236}">
                <a16:creationId xmlns:a16="http://schemas.microsoft.com/office/drawing/2014/main" id="{11C74518-621F-4D3C-A997-BF9A6A38F59A}"/>
              </a:ext>
            </a:extLst>
          </p:cNvPr>
          <p:cNvCxnSpPr>
            <a:cxnSpLocks/>
          </p:cNvCxnSpPr>
          <p:nvPr/>
        </p:nvCxnSpPr>
        <p:spPr>
          <a:xfrm flipV="1">
            <a:off x="-16387" y="39418409"/>
            <a:ext cx="30291600" cy="32161"/>
          </a:xfrm>
          <a:prstGeom prst="line">
            <a:avLst/>
          </a:prstGeom>
          <a:ln w="38100">
            <a:solidFill>
              <a:srgbClr val="9D9D9D"/>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A6839D62-D19A-4355-BE4E-FDE9623C1DDB}"/>
              </a:ext>
            </a:extLst>
          </p:cNvPr>
          <p:cNvSpPr txBox="1"/>
          <p:nvPr/>
        </p:nvSpPr>
        <p:spPr>
          <a:xfrm>
            <a:off x="101352" y="39608610"/>
            <a:ext cx="6277736" cy="954107"/>
          </a:xfrm>
          <a:prstGeom prst="rect">
            <a:avLst/>
          </a:prstGeom>
          <a:noFill/>
        </p:spPr>
        <p:txBody>
          <a:bodyPr wrap="square">
            <a:spAutoFit/>
          </a:bodyPr>
          <a:lstStyle/>
          <a:p>
            <a:r>
              <a:rPr lang="en-US" sz="1400" b="1" dirty="0">
                <a:latin typeface="Arial" charset="0"/>
              </a:rPr>
              <a:t>REFERENCES</a:t>
            </a:r>
            <a:endParaRPr lang="en-US" sz="1400" dirty="0">
              <a:latin typeface="Arial" charset="0"/>
            </a:endParaRPr>
          </a:p>
          <a:p>
            <a:pPr marL="742950" marR="0" indent="-742950" algn="l">
              <a:buClr>
                <a:srgbClr val="FF0000"/>
              </a:buClr>
              <a:buFont typeface="+mj-lt"/>
              <a:buAutoNum type="arabicPeriod"/>
            </a:pPr>
            <a:r>
              <a:rPr lang="en-IE" sz="1400" b="0" i="0" u="none" strike="noStrike" baseline="0" dirty="0">
                <a:latin typeface="Arial" panose="020B0604020202020204" pitchFamily="34" charset="0"/>
              </a:rPr>
              <a:t>Reich K, et al. </a:t>
            </a:r>
            <a:r>
              <a:rPr lang="en-IE" sz="1400" b="0" i="1" u="none" strike="noStrike" baseline="0" dirty="0">
                <a:latin typeface="Arial" panose="020B0604020202020204" pitchFamily="34" charset="0"/>
              </a:rPr>
              <a:t>JAMA Dermatol.</a:t>
            </a:r>
            <a:r>
              <a:rPr lang="en-IE" sz="1400" b="0" i="0" u="none" strike="noStrike" baseline="0" dirty="0">
                <a:latin typeface="Arial" panose="020B0604020202020204" pitchFamily="34" charset="0"/>
              </a:rPr>
              <a:t>2020;156:1333-1343.</a:t>
            </a:r>
          </a:p>
          <a:p>
            <a:pPr marL="742950" marR="0" indent="-742950" algn="l">
              <a:buClr>
                <a:srgbClr val="FF0000"/>
              </a:buClr>
              <a:buFont typeface="+mj-lt"/>
              <a:buAutoNum type="arabicPeriod"/>
            </a:pPr>
            <a:r>
              <a:rPr lang="en-IE" sz="1400" b="0" i="0" u="none" strike="noStrike" baseline="0" dirty="0">
                <a:latin typeface="Arial" panose="020B0604020202020204" pitchFamily="34" charset="0"/>
              </a:rPr>
              <a:t>https://clinicaltrials.gov/ct2/show/NCT03733301.</a:t>
            </a:r>
          </a:p>
          <a:p>
            <a:pPr marL="742950" marR="0" indent="-742950" algn="l">
              <a:buClr>
                <a:srgbClr val="FF0000"/>
              </a:buClr>
              <a:buFont typeface="+mj-lt"/>
              <a:buAutoNum type="arabicPeriod"/>
            </a:pPr>
            <a:r>
              <a:rPr lang="en-IE" sz="1400" b="0" i="0" u="none" strike="noStrike" baseline="0" dirty="0">
                <a:latin typeface="Arial" panose="020B0604020202020204" pitchFamily="34" charset="0"/>
              </a:rPr>
              <a:t>https://clinicaltrials.gov/ct2/show/record/NCT03428100.</a:t>
            </a:r>
          </a:p>
        </p:txBody>
      </p:sp>
      <p:sp>
        <p:nvSpPr>
          <p:cNvPr id="48" name="TextBox 47">
            <a:extLst>
              <a:ext uri="{FF2B5EF4-FFF2-40B4-BE49-F238E27FC236}">
                <a16:creationId xmlns:a16="http://schemas.microsoft.com/office/drawing/2014/main" id="{78C73CE6-32EE-4689-BE15-F80413FD0E6F}"/>
              </a:ext>
            </a:extLst>
          </p:cNvPr>
          <p:cNvSpPr txBox="1"/>
          <p:nvPr/>
        </p:nvSpPr>
        <p:spPr>
          <a:xfrm>
            <a:off x="14298733" y="35463453"/>
            <a:ext cx="15699617" cy="3724096"/>
          </a:xfrm>
          <a:prstGeom prst="rect">
            <a:avLst/>
          </a:prstGeom>
          <a:noFill/>
        </p:spPr>
        <p:txBody>
          <a:bodyPr wrap="square">
            <a:spAutoFit/>
          </a:bodyPr>
          <a:lstStyle/>
          <a:p>
            <a:pPr>
              <a:spcBef>
                <a:spcPts val="600"/>
              </a:spcBef>
              <a:spcAft>
                <a:spcPts val="600"/>
              </a:spcAft>
            </a:pPr>
            <a:r>
              <a:rPr lang="en-US" sz="4800" b="1" cap="all" dirty="0">
                <a:solidFill>
                  <a:schemeClr val="accent1"/>
                </a:solidFill>
                <a:latin typeface="+mn-lt"/>
              </a:rPr>
              <a:t>Conclusions</a:t>
            </a:r>
          </a:p>
          <a:p>
            <a:pPr marL="457200" indent="-457200" defTabSz="3603746" eaLnBrk="0" hangingPunct="0">
              <a:spcBef>
                <a:spcPts val="600"/>
              </a:spcBef>
              <a:buClr>
                <a:srgbClr val="D52B1E"/>
              </a:buClr>
              <a:buFont typeface="Arial" panose="020B0604020202020204" pitchFamily="34" charset="0"/>
              <a:buChar char="■"/>
            </a:pPr>
            <a:r>
              <a:rPr lang="en-IE" sz="2400" b="0" dirty="0">
                <a:effectLst/>
                <a:latin typeface="+mn-lt"/>
                <a:ea typeface="Calibri" panose="020F0502020204030204" pitchFamily="34" charset="0"/>
                <a:cs typeface="Arial" panose="020B0604020202020204" pitchFamily="34" charset="0"/>
              </a:rPr>
              <a:t>In both BREEZE-AD7 and BREEZE-AD4, BARI in combination with TCS resulted in rapid and significant simultaneous improvement in at least two AD domains, including clinical signs (EASI), itch (Itch NRS) and QoL (DLQI), compared to PBO </a:t>
            </a:r>
          </a:p>
          <a:p>
            <a:pPr marL="457200" indent="-457200" defTabSz="3603746" eaLnBrk="0" hangingPunct="0">
              <a:spcBef>
                <a:spcPts val="600"/>
              </a:spcBef>
              <a:buClr>
                <a:srgbClr val="D52B1E"/>
              </a:buClr>
              <a:buFont typeface="Arial" panose="020B0604020202020204" pitchFamily="34" charset="0"/>
              <a:buChar char="■"/>
            </a:pPr>
            <a:r>
              <a:rPr lang="en-IE" sz="2400" b="0" dirty="0">
                <a:effectLst/>
                <a:latin typeface="+mn-lt"/>
                <a:ea typeface="Calibri" panose="020F0502020204030204" pitchFamily="34" charset="0"/>
                <a:cs typeface="Arial" panose="020B0604020202020204" pitchFamily="34" charset="0"/>
              </a:rPr>
              <a:t>For patients treated with BARI, statistically significant improvements in at least two AD domains vs. PBO were seen as early as Week 2 </a:t>
            </a:r>
          </a:p>
          <a:p>
            <a:pPr marL="457200" indent="-457200" defTabSz="3603746" eaLnBrk="0" hangingPunct="0">
              <a:spcBef>
                <a:spcPts val="600"/>
              </a:spcBef>
              <a:buClr>
                <a:srgbClr val="D52B1E"/>
              </a:buClr>
              <a:buFont typeface="Arial" panose="020B0604020202020204" pitchFamily="34" charset="0"/>
              <a:buChar char="■"/>
            </a:pPr>
            <a:r>
              <a:rPr lang="en-IE" sz="2400" b="0" dirty="0">
                <a:effectLst/>
                <a:latin typeface="+mn-lt"/>
                <a:ea typeface="Calibri" panose="020F0502020204030204" pitchFamily="34" charset="0"/>
                <a:cs typeface="Arial" panose="020B0604020202020204" pitchFamily="34" charset="0"/>
              </a:rPr>
              <a:t>BARI in combination with TCS provides a clinically meaningful benefit for patients with AD in controlling skin signs, symptoms and QoL </a:t>
            </a:r>
          </a:p>
        </p:txBody>
      </p:sp>
      <p:pic>
        <p:nvPicPr>
          <p:cNvPr id="4" name="Picture 3">
            <a:extLst>
              <a:ext uri="{FF2B5EF4-FFF2-40B4-BE49-F238E27FC236}">
                <a16:creationId xmlns:a16="http://schemas.microsoft.com/office/drawing/2014/main" id="{BAEC707B-9D46-403C-8925-A67F07B96136}"/>
              </a:ext>
            </a:extLst>
          </p:cNvPr>
          <p:cNvPicPr>
            <a:picLocks noChangeAspect="1"/>
          </p:cNvPicPr>
          <p:nvPr/>
        </p:nvPicPr>
        <p:blipFill>
          <a:blip r:embed="rId4"/>
          <a:stretch>
            <a:fillRect/>
          </a:stretch>
        </p:blipFill>
        <p:spPr>
          <a:xfrm>
            <a:off x="28196269" y="39687148"/>
            <a:ext cx="1619801" cy="1619801"/>
          </a:xfrm>
          <a:prstGeom prst="rect">
            <a:avLst/>
          </a:prstGeom>
        </p:spPr>
      </p:pic>
      <p:grpSp>
        <p:nvGrpSpPr>
          <p:cNvPr id="27" name="Group 26">
            <a:extLst>
              <a:ext uri="{FF2B5EF4-FFF2-40B4-BE49-F238E27FC236}">
                <a16:creationId xmlns:a16="http://schemas.microsoft.com/office/drawing/2014/main" id="{1275ABB7-B206-439A-AE59-2A134B1EA4D0}"/>
              </a:ext>
            </a:extLst>
          </p:cNvPr>
          <p:cNvGrpSpPr>
            <a:grpSpLocks noGrp="1" noUngrp="1" noRot="1" noMove="1" noResize="1"/>
          </p:cNvGrpSpPr>
          <p:nvPr/>
        </p:nvGrpSpPr>
        <p:grpSpPr>
          <a:xfrm>
            <a:off x="14232607" y="7730355"/>
            <a:ext cx="15858615" cy="7297200"/>
            <a:chOff x="14232607" y="7826607"/>
            <a:chExt cx="15858615" cy="7297200"/>
          </a:xfrm>
        </p:grpSpPr>
        <p:pic>
          <p:nvPicPr>
            <p:cNvPr id="5" name="Picture 4" descr="A picture containing light&#10;&#10;Description automatically generated">
              <a:extLst>
                <a:ext uri="{FF2B5EF4-FFF2-40B4-BE49-F238E27FC236}">
                  <a16:creationId xmlns:a16="http://schemas.microsoft.com/office/drawing/2014/main" id="{133AFA72-1CF0-4FF2-8B2B-4450373DBCFE}"/>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14232607" y="7826607"/>
              <a:ext cx="7796466" cy="7297200"/>
            </a:xfrm>
            <a:prstGeom prst="rect">
              <a:avLst/>
            </a:prstGeom>
          </p:spPr>
        </p:pic>
        <p:pic>
          <p:nvPicPr>
            <p:cNvPr id="10" name="Picture 9" descr="A picture containing light&#10;&#10;Description automatically generated">
              <a:extLst>
                <a:ext uri="{FF2B5EF4-FFF2-40B4-BE49-F238E27FC236}">
                  <a16:creationId xmlns:a16="http://schemas.microsoft.com/office/drawing/2014/main" id="{14DF58B3-B786-43BA-B72A-7BAB1687721C}"/>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22294756" y="7826880"/>
              <a:ext cx="7796466" cy="7296927"/>
            </a:xfrm>
            <a:prstGeom prst="rect">
              <a:avLst/>
            </a:prstGeom>
          </p:spPr>
        </p:pic>
      </p:grpSp>
      <p:grpSp>
        <p:nvGrpSpPr>
          <p:cNvPr id="26" name="Group 25">
            <a:extLst>
              <a:ext uri="{FF2B5EF4-FFF2-40B4-BE49-F238E27FC236}">
                <a16:creationId xmlns:a16="http://schemas.microsoft.com/office/drawing/2014/main" id="{0C0427B8-17DB-4778-9601-E4F91D2F6A34}"/>
              </a:ext>
            </a:extLst>
          </p:cNvPr>
          <p:cNvGrpSpPr>
            <a:grpSpLocks noGrp="1" noUngrp="1" noRot="1" noMove="1" noResize="1"/>
          </p:cNvGrpSpPr>
          <p:nvPr/>
        </p:nvGrpSpPr>
        <p:grpSpPr>
          <a:xfrm>
            <a:off x="14232607" y="17029259"/>
            <a:ext cx="15858615" cy="7296927"/>
            <a:chOff x="14232607" y="17029259"/>
            <a:chExt cx="15858615" cy="7296927"/>
          </a:xfrm>
        </p:grpSpPr>
        <p:pic>
          <p:nvPicPr>
            <p:cNvPr id="12" name="Picture 11" descr="A picture containing light&#10;&#10;Description automatically generated">
              <a:extLst>
                <a:ext uri="{FF2B5EF4-FFF2-40B4-BE49-F238E27FC236}">
                  <a16:creationId xmlns:a16="http://schemas.microsoft.com/office/drawing/2014/main" id="{D576D520-D45F-43FF-84C1-B6191DB1DB4B}"/>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22294756" y="17029259"/>
              <a:ext cx="7796466" cy="7296927"/>
            </a:xfrm>
            <a:prstGeom prst="rect">
              <a:avLst/>
            </a:prstGeom>
          </p:spPr>
        </p:pic>
        <p:pic>
          <p:nvPicPr>
            <p:cNvPr id="14" name="Picture 13" descr="A picture containing light&#10;&#10;Description automatically generated">
              <a:extLst>
                <a:ext uri="{FF2B5EF4-FFF2-40B4-BE49-F238E27FC236}">
                  <a16:creationId xmlns:a16="http://schemas.microsoft.com/office/drawing/2014/main" id="{EF0F3A9D-7523-4468-AE63-26399B554682}"/>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14232607" y="17029259"/>
              <a:ext cx="7796466" cy="7296927"/>
            </a:xfrm>
            <a:prstGeom prst="rect">
              <a:avLst/>
            </a:prstGeom>
          </p:spPr>
        </p:pic>
      </p:grpSp>
      <p:grpSp>
        <p:nvGrpSpPr>
          <p:cNvPr id="25" name="Group 24">
            <a:extLst>
              <a:ext uri="{FF2B5EF4-FFF2-40B4-BE49-F238E27FC236}">
                <a16:creationId xmlns:a16="http://schemas.microsoft.com/office/drawing/2014/main" id="{2B11E929-3CDD-4F2F-8EC5-D0CD2AA1AE14}"/>
              </a:ext>
            </a:extLst>
          </p:cNvPr>
          <p:cNvGrpSpPr>
            <a:grpSpLocks noGrp="1" noUngrp="1" noRot="1" noMove="1" noResize="1"/>
          </p:cNvGrpSpPr>
          <p:nvPr/>
        </p:nvGrpSpPr>
        <p:grpSpPr>
          <a:xfrm>
            <a:off x="14232607" y="27025099"/>
            <a:ext cx="15858615" cy="7296927"/>
            <a:chOff x="14232607" y="27025099"/>
            <a:chExt cx="15858615" cy="7296927"/>
          </a:xfrm>
        </p:grpSpPr>
        <p:pic>
          <p:nvPicPr>
            <p:cNvPr id="16" name="Picture 15" descr="A picture containing light&#10;&#10;Description automatically generated">
              <a:extLst>
                <a:ext uri="{FF2B5EF4-FFF2-40B4-BE49-F238E27FC236}">
                  <a16:creationId xmlns:a16="http://schemas.microsoft.com/office/drawing/2014/main" id="{8530A656-D502-443B-8BB9-14B9986E6CEB}"/>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tretch>
              <a:fillRect/>
            </a:stretch>
          </p:blipFill>
          <p:spPr>
            <a:xfrm>
              <a:off x="14232607" y="27025099"/>
              <a:ext cx="7796466" cy="7296927"/>
            </a:xfrm>
            <a:prstGeom prst="rect">
              <a:avLst/>
            </a:prstGeom>
          </p:spPr>
        </p:pic>
        <p:pic>
          <p:nvPicPr>
            <p:cNvPr id="24" name="Picture 23" descr="A picture containing light&#10;&#10;Description automatically generated">
              <a:extLst>
                <a:ext uri="{FF2B5EF4-FFF2-40B4-BE49-F238E27FC236}">
                  <a16:creationId xmlns:a16="http://schemas.microsoft.com/office/drawing/2014/main" id="{E08C1741-99A1-4D18-B176-17BFA0CFA2BE}"/>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22294756" y="27025099"/>
              <a:ext cx="7796466" cy="7296927"/>
            </a:xfrm>
            <a:prstGeom prst="rect">
              <a:avLst/>
            </a:prstGeom>
          </p:spPr>
        </p:pic>
      </p:grpSp>
    </p:spTree>
    <p:extLst>
      <p:ext uri="{BB962C8B-B14F-4D97-AF65-F5344CB8AC3E}">
        <p14:creationId xmlns:p14="http://schemas.microsoft.com/office/powerpoint/2010/main" val="921781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3800" dirty="0"/>
              <a:t>CONCLUSIONS</a:t>
            </a:r>
          </a:p>
        </p:txBody>
      </p:sp>
      <p:sp>
        <p:nvSpPr>
          <p:cNvPr id="6" name="Rectangle 5"/>
          <p:cNvSpPr/>
          <p:nvPr/>
        </p:nvSpPr>
        <p:spPr>
          <a:xfrm>
            <a:off x="1406558" y="6034678"/>
            <a:ext cx="27462096" cy="13434447"/>
          </a:xfrm>
          <a:prstGeom prst="rect">
            <a:avLst/>
          </a:prstGeom>
        </p:spPr>
        <p:txBody>
          <a:bodyPr wrap="square">
            <a:spAutoFit/>
          </a:bodyPr>
          <a:lstStyle/>
          <a:p>
            <a:pPr marL="1135319" indent="-1135319" defTabSz="8948822" eaLnBrk="0" hangingPunct="0">
              <a:spcBef>
                <a:spcPts val="2980"/>
              </a:spcBef>
              <a:buClr>
                <a:srgbClr val="D52B1E"/>
              </a:buClr>
              <a:buFont typeface="Arial" panose="020B0604020202020204" pitchFamily="34" charset="0"/>
              <a:buChar char="■"/>
            </a:pPr>
            <a:r>
              <a:rPr lang="en-IE" sz="7200" dirty="0">
                <a:latin typeface="+mn-lt"/>
                <a:ea typeface="Calibri" panose="020F0502020204030204" pitchFamily="34" charset="0"/>
                <a:cs typeface="Arial" panose="020B0604020202020204" pitchFamily="34" charset="0"/>
              </a:rPr>
              <a:t>In both BREEZE-AD7 and BREEZE-AD4, BARI in combination with TCS resulted in rapid and significant simultaneous improvement in at least two AD domains, including clinical signs (EASI), itch (Itch NRS) and QoL (DLQI), compared to PBO </a:t>
            </a:r>
          </a:p>
          <a:p>
            <a:pPr marL="1135319" indent="-1135319" defTabSz="8948822" eaLnBrk="0" hangingPunct="0">
              <a:spcBef>
                <a:spcPts val="2980"/>
              </a:spcBef>
              <a:buClr>
                <a:srgbClr val="D52B1E"/>
              </a:buClr>
              <a:buFont typeface="Arial" panose="020B0604020202020204" pitchFamily="34" charset="0"/>
              <a:buChar char="■"/>
            </a:pPr>
            <a:r>
              <a:rPr lang="en-IE" sz="7200" dirty="0">
                <a:latin typeface="+mn-lt"/>
                <a:ea typeface="Calibri" panose="020F0502020204030204" pitchFamily="34" charset="0"/>
                <a:cs typeface="Arial" panose="020B0604020202020204" pitchFamily="34" charset="0"/>
              </a:rPr>
              <a:t>For patients treated with BARI, statistically significant improvements in at least two AD domains vs. PBO were seen as early as Week 2 </a:t>
            </a:r>
          </a:p>
          <a:p>
            <a:pPr marL="1135319" indent="-1135319" defTabSz="8948822" eaLnBrk="0" hangingPunct="0">
              <a:spcBef>
                <a:spcPts val="2980"/>
              </a:spcBef>
              <a:buClr>
                <a:srgbClr val="D52B1E"/>
              </a:buClr>
              <a:buFont typeface="Arial" panose="020B0604020202020204" pitchFamily="34" charset="0"/>
              <a:buChar char="■"/>
            </a:pPr>
            <a:r>
              <a:rPr lang="en-IE" sz="7200" dirty="0">
                <a:latin typeface="+mn-lt"/>
                <a:ea typeface="Calibri" panose="020F0502020204030204" pitchFamily="34" charset="0"/>
                <a:cs typeface="Arial" panose="020B0604020202020204" pitchFamily="34" charset="0"/>
              </a:rPr>
              <a:t>BARI in combination with TCS provides a clinically meaningful benefit for patients with AD in controlling skin signs, symptoms and QoL </a:t>
            </a:r>
          </a:p>
          <a:p>
            <a:pPr marL="2270638" lvl="1" indent="-1135319" defTabSz="8948822" eaLnBrk="0" hangingPunct="0">
              <a:spcBef>
                <a:spcPts val="2980"/>
              </a:spcBef>
              <a:buClr>
                <a:srgbClr val="D52B1E"/>
              </a:buClr>
              <a:buFont typeface="Arial" panose="020B0604020202020204" pitchFamily="34" charset="0"/>
              <a:buChar char="■"/>
            </a:pPr>
            <a:endParaRPr lang="en-GB" sz="7200" dirty="0">
              <a:latin typeface="+mn-lt"/>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607110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a:t>
            </a:r>
          </a:p>
        </p:txBody>
      </p:sp>
      <p:sp>
        <p:nvSpPr>
          <p:cNvPr id="7" name="Content Placeholder 6"/>
          <p:cNvSpPr>
            <a:spLocks noGrp="1"/>
          </p:cNvSpPr>
          <p:nvPr>
            <p:ph idx="1"/>
          </p:nvPr>
        </p:nvSpPr>
        <p:spPr>
          <a:xfrm>
            <a:off x="2088310" y="25295063"/>
            <a:ext cx="33935193" cy="2158411"/>
          </a:xfrm>
        </p:spPr>
        <p:txBody>
          <a:bodyPr/>
          <a:lstStyle/>
          <a:p>
            <a:pPr marL="0" indent="0" defTabSz="8948822">
              <a:spcBef>
                <a:spcPts val="2980"/>
              </a:spcBef>
              <a:buClr>
                <a:srgbClr val="D52B1E"/>
              </a:buClr>
              <a:buSzTx/>
              <a:buNone/>
            </a:pPr>
            <a:endParaRPr lang="en-US" sz="5463" dirty="0">
              <a:solidFill>
                <a:srgbClr val="000000"/>
              </a:solidFill>
            </a:endParaRPr>
          </a:p>
          <a:p>
            <a:pPr marL="1135319" indent="-1135319" defTabSz="8948822">
              <a:spcBef>
                <a:spcPts val="2980"/>
              </a:spcBef>
              <a:buClr>
                <a:srgbClr val="D52B1E"/>
              </a:buClr>
              <a:buSzTx/>
              <a:buFont typeface="+mj-lt"/>
              <a:buAutoNum type="arabicPeriod"/>
            </a:pPr>
            <a:endParaRPr lang="en-US" sz="5463" dirty="0">
              <a:solidFill>
                <a:srgbClr val="000000"/>
              </a:solidFill>
            </a:endParaRPr>
          </a:p>
        </p:txBody>
      </p:sp>
      <p:sp>
        <p:nvSpPr>
          <p:cNvPr id="5" name="TextBox 4">
            <a:extLst>
              <a:ext uri="{FF2B5EF4-FFF2-40B4-BE49-F238E27FC236}">
                <a16:creationId xmlns:a16="http://schemas.microsoft.com/office/drawing/2014/main" id="{CA22F835-9BE1-4C84-861F-929F0CB16BEA}"/>
              </a:ext>
            </a:extLst>
          </p:cNvPr>
          <p:cNvSpPr txBox="1"/>
          <p:nvPr/>
        </p:nvSpPr>
        <p:spPr>
          <a:xfrm>
            <a:off x="1722235" y="4872356"/>
            <a:ext cx="24532389" cy="4524315"/>
          </a:xfrm>
          <a:prstGeom prst="rect">
            <a:avLst/>
          </a:prstGeom>
          <a:noFill/>
        </p:spPr>
        <p:txBody>
          <a:bodyPr wrap="square">
            <a:spAutoFit/>
          </a:bodyPr>
          <a:lstStyle/>
          <a:p>
            <a:pPr marR="0" algn="l"/>
            <a:r>
              <a:rPr lang="en-US" sz="7200" dirty="0">
                <a:latin typeface="+mn-lt"/>
              </a:rPr>
              <a:t>REFERENCES</a:t>
            </a:r>
          </a:p>
          <a:p>
            <a:pPr marR="0" algn="l"/>
            <a:endParaRPr lang="en-IE" sz="5400" b="0" i="0" u="none" strike="noStrike" baseline="0" dirty="0">
              <a:latin typeface="+mn-lt"/>
            </a:endParaRPr>
          </a:p>
          <a:p>
            <a:pPr marL="742950" marR="0" indent="-742950" algn="l">
              <a:buFont typeface="+mj-lt"/>
              <a:buAutoNum type="arabicPeriod"/>
            </a:pPr>
            <a:r>
              <a:rPr lang="en-IE" sz="5400" b="0" i="0" u="none" strike="noStrike" baseline="0" dirty="0">
                <a:latin typeface="Arial" panose="020B0604020202020204" pitchFamily="34" charset="0"/>
              </a:rPr>
              <a:t>Reich K, et al. </a:t>
            </a:r>
            <a:r>
              <a:rPr lang="en-IE" sz="5400" b="0" i="1" u="none" strike="noStrike" baseline="0" dirty="0">
                <a:latin typeface="Arial" panose="020B0604020202020204" pitchFamily="34" charset="0"/>
              </a:rPr>
              <a:t>JAMA Dermatol.</a:t>
            </a:r>
            <a:r>
              <a:rPr lang="en-IE" sz="5400" b="0" i="0" u="none" strike="noStrike" baseline="0" dirty="0">
                <a:latin typeface="Arial" panose="020B0604020202020204" pitchFamily="34" charset="0"/>
              </a:rPr>
              <a:t>2020;156:1333-1343.</a:t>
            </a:r>
          </a:p>
          <a:p>
            <a:pPr marL="742950" marR="0" indent="-742950" algn="l">
              <a:buFont typeface="+mj-lt"/>
              <a:buAutoNum type="arabicPeriod"/>
            </a:pPr>
            <a:r>
              <a:rPr lang="en-IE" sz="5400" b="0" i="0" u="none" strike="noStrike" baseline="0" dirty="0">
                <a:latin typeface="Arial" panose="020B0604020202020204" pitchFamily="34" charset="0"/>
              </a:rPr>
              <a:t>https://clinicaltrials.gov/ct2/show/NCT03733301.</a:t>
            </a:r>
          </a:p>
          <a:p>
            <a:pPr marL="742950" marR="0" indent="-742950" algn="l">
              <a:buFont typeface="+mj-lt"/>
              <a:buAutoNum type="arabicPeriod"/>
            </a:pPr>
            <a:r>
              <a:rPr lang="en-IE" sz="5400" b="0" i="0" u="none" strike="noStrike" baseline="0" dirty="0">
                <a:latin typeface="Arial" panose="020B0604020202020204" pitchFamily="34" charset="0"/>
              </a:rPr>
              <a:t>https://clinicaltrials.gov/ct2/show/record/NCT03428100.</a:t>
            </a:r>
          </a:p>
        </p:txBody>
      </p:sp>
      <p:sp>
        <p:nvSpPr>
          <p:cNvPr id="6" name="Rectangle 5">
            <a:extLst>
              <a:ext uri="{FF2B5EF4-FFF2-40B4-BE49-F238E27FC236}">
                <a16:creationId xmlns:a16="http://schemas.microsoft.com/office/drawing/2014/main" id="{6C15CB3D-9464-4474-A8B8-A3B069EA4B29}"/>
              </a:ext>
            </a:extLst>
          </p:cNvPr>
          <p:cNvSpPr/>
          <p:nvPr/>
        </p:nvSpPr>
        <p:spPr>
          <a:xfrm>
            <a:off x="1722234" y="11786321"/>
            <a:ext cx="26912923" cy="4029501"/>
          </a:xfrm>
          <a:prstGeom prst="rect">
            <a:avLst/>
          </a:prstGeom>
        </p:spPr>
        <p:txBody>
          <a:bodyPr wrap="square" lIns="0" rIns="0">
            <a:spAutoFit/>
          </a:bodyPr>
          <a:lstStyle/>
          <a:p>
            <a:pPr>
              <a:lnSpc>
                <a:spcPct val="150000"/>
              </a:lnSpc>
            </a:pPr>
            <a:r>
              <a:rPr lang="en-US" sz="4400" b="1" dirty="0">
                <a:latin typeface="+mn-lt"/>
                <a:cs typeface="Arial" panose="020B0604020202020204" pitchFamily="34" charset="0"/>
              </a:rPr>
              <a:t>Abbreviations: </a:t>
            </a:r>
            <a:r>
              <a:rPr lang="en-IE" sz="4400" b="1" dirty="0">
                <a:solidFill>
                  <a:srgbClr val="000000"/>
                </a:solidFill>
                <a:latin typeface="Arial Narrow" panose="020B0606020202030204" pitchFamily="34" charset="0"/>
                <a:cs typeface="Arial" panose="020B0604020202020204" pitchFamily="34" charset="0"/>
              </a:rPr>
              <a:t> </a:t>
            </a:r>
            <a:r>
              <a:rPr lang="en-IE" sz="4400" dirty="0">
                <a:solidFill>
                  <a:srgbClr val="000000"/>
                </a:solidFill>
                <a:latin typeface="+mn-lt"/>
                <a:cs typeface="Arial" panose="020B0604020202020204" pitchFamily="34" charset="0"/>
              </a:rPr>
              <a:t>AD = Atopic dermatitis</a:t>
            </a:r>
            <a:r>
              <a:rPr lang="en-IE" sz="4400" b="1" dirty="0">
                <a:solidFill>
                  <a:srgbClr val="000000"/>
                </a:solidFill>
                <a:latin typeface="+mn-lt"/>
                <a:cs typeface="Arial" panose="020B0604020202020204" pitchFamily="34" charset="0"/>
              </a:rPr>
              <a:t>; </a:t>
            </a:r>
            <a:r>
              <a:rPr lang="en-IE" sz="4400" dirty="0">
                <a:solidFill>
                  <a:srgbClr val="000000"/>
                </a:solidFill>
                <a:latin typeface="+mn-lt"/>
              </a:rPr>
              <a:t>BARI = </a:t>
            </a:r>
            <a:r>
              <a:rPr lang="en-IE" sz="4400" dirty="0" err="1">
                <a:solidFill>
                  <a:srgbClr val="000000"/>
                </a:solidFill>
                <a:latin typeface="+mn-lt"/>
              </a:rPr>
              <a:t>baricitinib</a:t>
            </a:r>
            <a:r>
              <a:rPr lang="en-IE" sz="4400" dirty="0">
                <a:solidFill>
                  <a:srgbClr val="000000"/>
                </a:solidFill>
                <a:latin typeface="+mn-lt"/>
              </a:rPr>
              <a:t>; DLQI = Dermatology Life Quality Index; EASI = Eczema Area and Severity Index</a:t>
            </a:r>
            <a:r>
              <a:rPr lang="en-IE" sz="4400" b="0" u="none" strike="noStrike" baseline="0" dirty="0">
                <a:latin typeface="+mn-lt"/>
              </a:rPr>
              <a:t>; </a:t>
            </a:r>
            <a:r>
              <a:rPr lang="en-IE" sz="4400" dirty="0">
                <a:solidFill>
                  <a:srgbClr val="000000"/>
                </a:solidFill>
                <a:latin typeface="+mn-lt"/>
              </a:rPr>
              <a:t>Itch NRS = Itch Numeric Rating Scale; NICE = National Institute for Health and Care Excellence; PBO = placebo; TCS = Topical Corticosteroids; </a:t>
            </a:r>
            <a:r>
              <a:rPr lang="en-IE" sz="4400" b="0" u="none" strike="noStrike" baseline="0" dirty="0" err="1">
                <a:latin typeface="+mn-lt"/>
              </a:rPr>
              <a:t>vIGA</a:t>
            </a:r>
            <a:r>
              <a:rPr lang="en-IE" sz="4400" b="0" u="none" strike="noStrike" baseline="0" dirty="0">
                <a:latin typeface="+mn-lt"/>
              </a:rPr>
              <a:t>-AD = Validated Investigator's Global Assessment for Atopic Dermatitis</a:t>
            </a:r>
            <a:r>
              <a:rPr lang="en-IE" sz="4400" dirty="0">
                <a:solidFill>
                  <a:srgbClr val="000000"/>
                </a:solidFill>
                <a:latin typeface="+mn-lt"/>
              </a:rPr>
              <a:t>.</a:t>
            </a:r>
            <a:endParaRPr lang="en-US" sz="4400" dirty="0">
              <a:latin typeface="+mn-lt"/>
              <a:cs typeface="Arial" panose="020B0604020202020204" pitchFamily="34" charset="0"/>
            </a:endParaRPr>
          </a:p>
        </p:txBody>
      </p:sp>
    </p:spTree>
    <p:extLst>
      <p:ext uri="{BB962C8B-B14F-4D97-AF65-F5344CB8AC3E}">
        <p14:creationId xmlns:p14="http://schemas.microsoft.com/office/powerpoint/2010/main" val="2783385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a:xfrm>
            <a:off x="840985" y="5702304"/>
            <a:ext cx="28593267" cy="8402300"/>
          </a:xfrm>
        </p:spPr>
        <p:txBody>
          <a:bodyPr/>
          <a:lstStyle/>
          <a:p>
            <a:pPr>
              <a:buSzPct val="100000"/>
              <a:buFont typeface="Arial" panose="020B0604020202020204" pitchFamily="34" charset="0"/>
              <a:buChar char="■"/>
            </a:pPr>
            <a:r>
              <a:rPr lang="en-IE" sz="6000" dirty="0"/>
              <a:t>M Ameen </a:t>
            </a:r>
            <a:r>
              <a:rPr lang="en-IE" sz="6000" b="0" dirty="0"/>
              <a:t>has received speaker fees, support for attending meetings and has participated on a data safety monitoring board or advisory board for Eli Lilly and Company. </a:t>
            </a:r>
            <a:r>
              <a:rPr lang="en-IE" sz="6000" dirty="0"/>
              <a:t>M Ardern-Jones </a:t>
            </a:r>
            <a:r>
              <a:rPr lang="en-IE" sz="6000" b="0" dirty="0"/>
              <a:t>has speaker fees and support for attending meetings and/or travel from Eli Lilly and Company. </a:t>
            </a:r>
            <a:r>
              <a:rPr lang="en-IE" sz="6000" dirty="0"/>
              <a:t>H Hunter </a:t>
            </a:r>
            <a:r>
              <a:rPr lang="en-IE" sz="6000" b="0" dirty="0"/>
              <a:t>has received consultancy fees and/or honoraria and/or travel bursaries from La Roche-Posay, Janssen, </a:t>
            </a:r>
            <a:r>
              <a:rPr lang="en-IE" sz="6000" b="0" dirty="0" err="1"/>
              <a:t>Abbvie</a:t>
            </a:r>
            <a:r>
              <a:rPr lang="en-IE" sz="6000" b="0" dirty="0"/>
              <a:t>, UCB, Sanofi Genzyme Novartis, </a:t>
            </a:r>
            <a:r>
              <a:rPr lang="en-IE" sz="6000" b="0" dirty="0" err="1"/>
              <a:t>Almirall</a:t>
            </a:r>
            <a:r>
              <a:rPr lang="en-IE" sz="6000" b="0" dirty="0"/>
              <a:t>, Leo, and Eli Lilly and Company. </a:t>
            </a:r>
            <a:r>
              <a:rPr lang="en-IE" sz="6000" dirty="0"/>
              <a:t>S Grond</a:t>
            </a:r>
            <a:r>
              <a:rPr lang="en-IE" sz="6000" b="0" dirty="0"/>
              <a:t>, </a:t>
            </a:r>
            <a:r>
              <a:rPr lang="en-IE" sz="6000" dirty="0"/>
              <a:t>F E Yang</a:t>
            </a:r>
            <a:r>
              <a:rPr lang="en-IE" sz="6000" b="0" dirty="0"/>
              <a:t>, </a:t>
            </a:r>
            <a:r>
              <a:rPr lang="en-IE" sz="6000" dirty="0"/>
              <a:t>Y Chen </a:t>
            </a:r>
            <a:r>
              <a:rPr lang="en-IE" sz="6000" b="0" dirty="0"/>
              <a:t>and </a:t>
            </a:r>
            <a:r>
              <a:rPr lang="en-IE" sz="6000" dirty="0"/>
              <a:t>R McKenzie </a:t>
            </a:r>
            <a:r>
              <a:rPr lang="en-IE" sz="6000" b="0" dirty="0"/>
              <a:t>are employees and shareholders of Eli Lilly Company. </a:t>
            </a:r>
            <a:r>
              <a:rPr lang="en-IE" sz="6000" dirty="0"/>
              <a:t>A Irvine </a:t>
            </a:r>
            <a:r>
              <a:rPr lang="en-IE" sz="6000" b="0" dirty="0"/>
              <a:t>has received consulting and speaker fees for Eli Lilly and Company.</a:t>
            </a:r>
            <a:endParaRPr lang="en-US" sz="6000" b="0" dirty="0"/>
          </a:p>
        </p:txBody>
      </p:sp>
    </p:spTree>
    <p:extLst>
      <p:ext uri="{BB962C8B-B14F-4D97-AF65-F5344CB8AC3E}">
        <p14:creationId xmlns:p14="http://schemas.microsoft.com/office/powerpoint/2010/main" val="3344247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1500" dirty="0">
                <a:solidFill>
                  <a:schemeClr val="bg1"/>
                </a:solidFill>
                <a:latin typeface="Arial" panose="020B0604020202020204" pitchFamily="34" charset="0"/>
                <a:cs typeface="Arial" panose="020B0604020202020204" pitchFamily="34" charset="0"/>
              </a:rPr>
              <a:t>BACKGROUND AND OBJECTIVE</a:t>
            </a:r>
            <a:endParaRPr lang="en-US" sz="11500" dirty="0"/>
          </a:p>
        </p:txBody>
      </p:sp>
      <p:sp>
        <p:nvSpPr>
          <p:cNvPr id="3" name="Rectangle 2"/>
          <p:cNvSpPr/>
          <p:nvPr/>
        </p:nvSpPr>
        <p:spPr>
          <a:xfrm>
            <a:off x="1513760" y="5102991"/>
            <a:ext cx="27247691" cy="23447316"/>
          </a:xfrm>
          <a:prstGeom prst="rect">
            <a:avLst/>
          </a:prstGeom>
        </p:spPr>
        <p:txBody>
          <a:bodyPr wrap="square">
            <a:spAutoFit/>
          </a:bodyPr>
          <a:lstStyle/>
          <a:p>
            <a:pPr defTabSz="8948822" eaLnBrk="0" hangingPunct="0">
              <a:spcBef>
                <a:spcPts val="2980"/>
              </a:spcBef>
              <a:buClr>
                <a:srgbClr val="D52B1E"/>
              </a:buClr>
            </a:pPr>
            <a:r>
              <a:rPr lang="en-US" sz="7200" b="1" dirty="0">
                <a:solidFill>
                  <a:srgbClr val="000000"/>
                </a:solidFill>
                <a:latin typeface="+mn-lt"/>
                <a:cs typeface="Arial" panose="020B0604020202020204" pitchFamily="34" charset="0"/>
              </a:rPr>
              <a:t>Background</a:t>
            </a:r>
          </a:p>
          <a:p>
            <a:pPr marL="908255" lvl="1" indent="-908255" defTabSz="8948822" eaLnBrk="0" hangingPunct="0">
              <a:lnSpc>
                <a:spcPct val="150000"/>
              </a:lnSpc>
              <a:spcBef>
                <a:spcPts val="2235"/>
              </a:spcBef>
              <a:buClr>
                <a:srgbClr val="D52B1E"/>
              </a:buClr>
              <a:buFont typeface="Arial" panose="020B0604020202020204" pitchFamily="34" charset="0"/>
              <a:buChar char="■"/>
            </a:pPr>
            <a:r>
              <a:rPr lang="en-GB" sz="7200" dirty="0" err="1">
                <a:latin typeface="+mn-lt"/>
                <a:ea typeface="Yu Mincho" panose="02020400000000000000" pitchFamily="18" charset="-128"/>
                <a:cs typeface="Arial" panose="020B0604020202020204" pitchFamily="34" charset="0"/>
              </a:rPr>
              <a:t>Baricitinib</a:t>
            </a:r>
            <a:r>
              <a:rPr lang="en-GB" sz="7200" dirty="0">
                <a:latin typeface="+mn-lt"/>
                <a:ea typeface="Yu Mincho" panose="02020400000000000000" pitchFamily="18" charset="-128"/>
                <a:cs typeface="Arial" panose="020B0604020202020204" pitchFamily="34" charset="0"/>
              </a:rPr>
              <a:t> (BARI), an oral Janus kinase 1/2 inhibitor, is</a:t>
            </a:r>
            <a:r>
              <a:rPr lang="en-GB" sz="7200" dirty="0">
                <a:solidFill>
                  <a:srgbClr val="000000"/>
                </a:solidFill>
                <a:latin typeface="+mn-lt"/>
                <a:ea typeface="Yu Mincho" panose="02020400000000000000" pitchFamily="18" charset="-128"/>
                <a:cs typeface="Arial" panose="020B0604020202020204" pitchFamily="34" charset="0"/>
              </a:rPr>
              <a:t> approved for adults with moderate-to-severe atopic dermatitis (AD) in Europe, Japan and multiple other countries</a:t>
            </a:r>
          </a:p>
          <a:p>
            <a:pPr marL="908255" lvl="1" indent="-908255" defTabSz="8948822" eaLnBrk="0" hangingPunct="0">
              <a:lnSpc>
                <a:spcPct val="150000"/>
              </a:lnSpc>
              <a:spcBef>
                <a:spcPts val="2235"/>
              </a:spcBef>
              <a:buClr>
                <a:srgbClr val="D52B1E"/>
              </a:buClr>
              <a:buFont typeface="Arial" panose="020B0604020202020204" pitchFamily="34" charset="0"/>
              <a:buChar char="■"/>
            </a:pPr>
            <a:r>
              <a:rPr lang="en-IE" sz="7200" dirty="0">
                <a:latin typeface="+mn-lt"/>
                <a:ea typeface="Calibri" panose="020F0502020204030204" pitchFamily="34" charset="0"/>
                <a:cs typeface="Arial" panose="020B0604020202020204" pitchFamily="34" charset="0"/>
              </a:rPr>
              <a:t>National Institute for Health and Care Excellence (</a:t>
            </a:r>
            <a:r>
              <a:rPr lang="en-GB" sz="7200" dirty="0">
                <a:latin typeface="+mn-lt"/>
                <a:ea typeface="Calibri" panose="020F0502020204030204" pitchFamily="34" charset="0"/>
                <a:cs typeface="Arial" panose="020B0604020202020204" pitchFamily="34" charset="0"/>
              </a:rPr>
              <a:t>NICE) guidelines define adequate response to BARI as a </a:t>
            </a:r>
            <a:r>
              <a:rPr lang="en-US" sz="7200" dirty="0">
                <a:latin typeface="+mn-lt"/>
                <a:ea typeface="Calibri" panose="020F0502020204030204" pitchFamily="34" charset="0"/>
                <a:cs typeface="Arial" panose="020B0604020202020204" pitchFamily="34" charset="0"/>
              </a:rPr>
              <a:t>reduction of at least 50% in </a:t>
            </a:r>
            <a:r>
              <a:rPr lang="en-IE" sz="7200" dirty="0">
                <a:latin typeface="+mn-lt"/>
                <a:ea typeface="Calibri" panose="020F0502020204030204" pitchFamily="34" charset="0"/>
                <a:cs typeface="Arial" panose="020B0604020202020204" pitchFamily="34" charset="0"/>
              </a:rPr>
              <a:t>Eczema Area and Severity Index </a:t>
            </a:r>
            <a:r>
              <a:rPr lang="en-US" sz="7200" dirty="0">
                <a:latin typeface="+mn-lt"/>
                <a:ea typeface="Calibri" panose="020F0502020204030204" pitchFamily="34" charset="0"/>
                <a:cs typeface="Arial" panose="020B0604020202020204" pitchFamily="34" charset="0"/>
              </a:rPr>
              <a:t>(</a:t>
            </a:r>
            <a:r>
              <a:rPr lang="en-GB" sz="7200" dirty="0">
                <a:latin typeface="+mn-lt"/>
                <a:ea typeface="Calibri" panose="020F0502020204030204" pitchFamily="34" charset="0"/>
                <a:cs typeface="Arial" panose="020B0604020202020204" pitchFamily="34" charset="0"/>
              </a:rPr>
              <a:t>EASI 50) and ≥4-point reduction in Dermatology Life Quality Index (DLQI) after 16-weeks of treatment initiation</a:t>
            </a:r>
          </a:p>
          <a:p>
            <a:pPr marL="908255" lvl="1" indent="-908255" defTabSz="8948822" eaLnBrk="0" hangingPunct="0">
              <a:lnSpc>
                <a:spcPct val="150000"/>
              </a:lnSpc>
              <a:spcBef>
                <a:spcPts val="2235"/>
              </a:spcBef>
              <a:buClr>
                <a:srgbClr val="D52B1E"/>
              </a:buClr>
              <a:buFont typeface="Arial" panose="020B0604020202020204" pitchFamily="34" charset="0"/>
              <a:buChar char="■"/>
            </a:pPr>
            <a:r>
              <a:rPr lang="en-GB" sz="7200" dirty="0">
                <a:latin typeface="+mn-lt"/>
              </a:rPr>
              <a:t>BREEZE-AD7 (NCT03733301)</a:t>
            </a:r>
            <a:r>
              <a:rPr lang="en-GB" sz="7200" baseline="30000" dirty="0">
                <a:latin typeface="+mn-lt"/>
              </a:rPr>
              <a:t>1,2</a:t>
            </a:r>
            <a:r>
              <a:rPr lang="en-GB" sz="7200" dirty="0">
                <a:latin typeface="+mn-lt"/>
              </a:rPr>
              <a:t> and BREEZE-AD4 (NCT03428100)</a:t>
            </a:r>
            <a:r>
              <a:rPr lang="en-GB" sz="7200" baseline="30000" dirty="0">
                <a:latin typeface="+mn-lt"/>
              </a:rPr>
              <a:t>3</a:t>
            </a:r>
            <a:r>
              <a:rPr lang="en-GB" sz="7200" dirty="0">
                <a:latin typeface="+mn-lt"/>
              </a:rPr>
              <a:t> are multicentre, randomised, </a:t>
            </a:r>
            <a:br>
              <a:rPr lang="en-GB" sz="7200" dirty="0">
                <a:latin typeface="+mn-lt"/>
              </a:rPr>
            </a:br>
            <a:r>
              <a:rPr lang="en-GB" sz="7200" dirty="0">
                <a:latin typeface="+mn-lt"/>
              </a:rPr>
              <a:t>double-blind, placebo-controlled, phase 3 studies evaluating the efficacy and safety of BARI in combination with </a:t>
            </a:r>
            <a:r>
              <a:rPr lang="en-IE" sz="7200" dirty="0">
                <a:latin typeface="+mn-lt"/>
                <a:ea typeface="Calibri" panose="020F0502020204030204" pitchFamily="34" charset="0"/>
                <a:cs typeface="Arial" panose="020B0604020202020204" pitchFamily="34" charset="0"/>
              </a:rPr>
              <a:t>topical corticosteroids (</a:t>
            </a:r>
            <a:r>
              <a:rPr lang="en-GB" sz="7200" dirty="0">
                <a:latin typeface="+mn-lt"/>
              </a:rPr>
              <a:t>TCS) in adults with moderate-to-severe AD</a:t>
            </a:r>
            <a:endParaRPr lang="en-GB" sz="7200" dirty="0">
              <a:latin typeface="+mn-l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0BD2CAD-7417-4AD4-AA83-81DA92D3EB9A}"/>
              </a:ext>
            </a:extLst>
          </p:cNvPr>
          <p:cNvSpPr txBox="1"/>
          <p:nvPr/>
        </p:nvSpPr>
        <p:spPr>
          <a:xfrm>
            <a:off x="2149515" y="30266627"/>
            <a:ext cx="25976180" cy="6817123"/>
          </a:xfrm>
          <a:prstGeom prst="rect">
            <a:avLst/>
          </a:prstGeom>
          <a:noFill/>
        </p:spPr>
        <p:txBody>
          <a:bodyPr wrap="square">
            <a:spAutoFit/>
          </a:bodyPr>
          <a:lstStyle/>
          <a:p>
            <a:pPr marL="0" lvl="1" defTabSz="8948822" eaLnBrk="0" hangingPunct="0">
              <a:lnSpc>
                <a:spcPct val="150000"/>
              </a:lnSpc>
              <a:spcBef>
                <a:spcPts val="2235"/>
              </a:spcBef>
              <a:buClr>
                <a:srgbClr val="D52B1E"/>
              </a:buClr>
            </a:pPr>
            <a:r>
              <a:rPr lang="en-US" sz="7200" b="1" dirty="0">
                <a:solidFill>
                  <a:srgbClr val="000000"/>
                </a:solidFill>
                <a:latin typeface="+mn-lt"/>
                <a:cs typeface="Arial" panose="020B0604020202020204" pitchFamily="34" charset="0"/>
              </a:rPr>
              <a:t>Objective</a:t>
            </a:r>
          </a:p>
          <a:p>
            <a:pPr marL="908255" lvl="1" indent="-908255" defTabSz="8948822" eaLnBrk="0" hangingPunct="0">
              <a:lnSpc>
                <a:spcPct val="150000"/>
              </a:lnSpc>
              <a:spcBef>
                <a:spcPts val="2235"/>
              </a:spcBef>
              <a:buClr>
                <a:srgbClr val="D52B1E"/>
              </a:buClr>
              <a:buFont typeface="Arial" panose="020B0604020202020204" pitchFamily="34" charset="0"/>
              <a:buChar char="■"/>
            </a:pPr>
            <a:r>
              <a:rPr lang="en-GB" sz="7200" dirty="0">
                <a:latin typeface="+mn-lt"/>
                <a:ea typeface="Calibri" panose="020F0502020204030204" pitchFamily="34" charset="0"/>
                <a:cs typeface="Arial" panose="020B0604020202020204" pitchFamily="34" charset="0"/>
              </a:rPr>
              <a:t>This analysis reports simultaneous improvements in clinical signs and Quality-of-Life (QoL), in addition to improvements in itch, to assess clinical benefit with BARI treatment</a:t>
            </a:r>
          </a:p>
        </p:txBody>
      </p:sp>
    </p:spTree>
    <p:extLst>
      <p:ext uri="{BB962C8B-B14F-4D97-AF65-F5344CB8AC3E}">
        <p14:creationId xmlns:p14="http://schemas.microsoft.com/office/powerpoint/2010/main" val="11552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a:t>METHODS</a:t>
            </a:r>
            <a:br>
              <a:rPr lang="en-US" sz="8800" dirty="0"/>
            </a:br>
            <a:r>
              <a:rPr lang="en-US" sz="8800" dirty="0"/>
              <a:t>Study Design, BREEZE-AD7 and BREEZE-AD4</a:t>
            </a:r>
          </a:p>
        </p:txBody>
      </p:sp>
      <p:sp>
        <p:nvSpPr>
          <p:cNvPr id="37" name="Text Placeholder 7">
            <a:extLst>
              <a:ext uri="{FF2B5EF4-FFF2-40B4-BE49-F238E27FC236}">
                <a16:creationId xmlns:a16="http://schemas.microsoft.com/office/drawing/2014/main" id="{EAAA53ED-63A6-4EF7-8ED4-CE84FF00E225}"/>
              </a:ext>
            </a:extLst>
          </p:cNvPr>
          <p:cNvSpPr txBox="1">
            <a:spLocks/>
          </p:cNvSpPr>
          <p:nvPr/>
        </p:nvSpPr>
        <p:spPr>
          <a:xfrm>
            <a:off x="3080494" y="22133034"/>
            <a:ext cx="24114222" cy="4657838"/>
          </a:xfrm>
          <a:prstGeom prst="rect">
            <a:avLst/>
          </a:prstGeom>
        </p:spPr>
        <p:txBody>
          <a:bodyPr vert="horz" wrap="square" lIns="0" tIns="153757" rIns="0" bIns="0" rtlCol="0" anchor="b">
            <a:spAutoFit/>
          </a:bodyPr>
          <a:lstStyle>
            <a:lvl1pPr marL="0" indent="0" algn="l" defTabSz="609585" rtl="0" eaLnBrk="1" latinLnBrk="0" hangingPunct="1">
              <a:spcBef>
                <a:spcPct val="20000"/>
              </a:spcBef>
              <a:buClr>
                <a:schemeClr val="accent6"/>
              </a:buClr>
              <a:buFont typeface="Arial" panose="020B0604020202020204" pitchFamily="34" charset="0"/>
              <a:buNone/>
              <a:defRPr sz="1600" kern="1200">
                <a:solidFill>
                  <a:schemeClr val="tx1"/>
                </a:solidFill>
                <a:latin typeface="Arial Narrow" panose="020B0606020202030204" pitchFamily="34" charset="0"/>
                <a:ea typeface="+mn-ea"/>
                <a:cs typeface="DIN-Regular"/>
              </a:defRPr>
            </a:lvl1pPr>
            <a:lvl2pPr marL="609585" indent="0" algn="l" defTabSz="609585" rtl="0" eaLnBrk="1" latinLnBrk="0" hangingPunct="1">
              <a:spcBef>
                <a:spcPct val="20000"/>
              </a:spcBef>
              <a:buClr>
                <a:schemeClr val="accent6"/>
              </a:buClr>
              <a:buFont typeface="Arial" panose="020B0604020202020204" pitchFamily="34" charset="0"/>
              <a:buNone/>
              <a:defRPr sz="1600" kern="1200">
                <a:solidFill>
                  <a:schemeClr val="tx1"/>
                </a:solidFill>
                <a:latin typeface="Arial Narrow" panose="020B0606020202030204" pitchFamily="34" charset="0"/>
                <a:ea typeface="+mn-ea"/>
                <a:cs typeface="DIN-Regular"/>
              </a:defRPr>
            </a:lvl2pPr>
            <a:lvl3pPr marL="1219170" indent="0" algn="l" defTabSz="609585" rtl="0" eaLnBrk="1" latinLnBrk="0" hangingPunct="1">
              <a:spcBef>
                <a:spcPct val="20000"/>
              </a:spcBef>
              <a:buClr>
                <a:schemeClr val="accent6"/>
              </a:buClr>
              <a:buFont typeface="Arial" panose="020B0604020202020204" pitchFamily="34" charset="0"/>
              <a:buNone/>
              <a:defRPr sz="1600" kern="1200">
                <a:solidFill>
                  <a:schemeClr val="tx1"/>
                </a:solidFill>
                <a:latin typeface="Arial Narrow" panose="020B0606020202030204" pitchFamily="34" charset="0"/>
                <a:ea typeface="+mn-ea"/>
                <a:cs typeface="DIN-Regular"/>
              </a:defRPr>
            </a:lvl3pPr>
            <a:lvl4pPr marL="1828754" indent="0" algn="l" defTabSz="609585" rtl="0" eaLnBrk="1" latinLnBrk="0" hangingPunct="1">
              <a:spcBef>
                <a:spcPct val="20000"/>
              </a:spcBef>
              <a:buClr>
                <a:schemeClr val="accent6"/>
              </a:buClr>
              <a:buFont typeface="Arial" panose="020B0604020202020204" pitchFamily="34" charset="0"/>
              <a:buNone/>
              <a:defRPr sz="1600" kern="1200">
                <a:solidFill>
                  <a:schemeClr val="tx1"/>
                </a:solidFill>
                <a:latin typeface="Arial Narrow" panose="020B0606020202030204" pitchFamily="34" charset="0"/>
                <a:ea typeface="+mn-ea"/>
                <a:cs typeface="DIN-Regular"/>
              </a:defRPr>
            </a:lvl4pPr>
            <a:lvl5pPr marL="2438339" indent="0" algn="l" defTabSz="609585" rtl="0" eaLnBrk="1" latinLnBrk="0" hangingPunct="1">
              <a:spcBef>
                <a:spcPct val="20000"/>
              </a:spcBef>
              <a:buClr>
                <a:schemeClr val="accent6"/>
              </a:buClr>
              <a:buFont typeface="Arial" panose="020B0604020202020204" pitchFamily="34" charset="0"/>
              <a:buNone/>
              <a:defRPr sz="1600" kern="1200">
                <a:solidFill>
                  <a:schemeClr val="tx1"/>
                </a:solidFill>
                <a:latin typeface="Arial Narrow" panose="020B0606020202030204" pitchFamily="34" charset="0"/>
                <a:ea typeface="+mn-ea"/>
                <a:cs typeface="DIN-Regular"/>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nSpc>
                <a:spcPct val="150000"/>
              </a:lnSpc>
              <a:spcBef>
                <a:spcPts val="0"/>
              </a:spcBef>
            </a:pPr>
            <a:r>
              <a:rPr lang="en-GB" sz="4000" baseline="30000" dirty="0">
                <a:latin typeface="+mn-lt"/>
              </a:rPr>
              <a:t>a</a:t>
            </a:r>
            <a:r>
              <a:rPr lang="en-GB" sz="4000" dirty="0">
                <a:latin typeface="+mn-lt"/>
              </a:rPr>
              <a:t> Patients in BREEZE-AD4 were followed for 52 weeks; </a:t>
            </a:r>
            <a:r>
              <a:rPr lang="en-GB" sz="4000" baseline="30000" dirty="0">
                <a:latin typeface="+mn-lt"/>
              </a:rPr>
              <a:t>b</a:t>
            </a:r>
            <a:r>
              <a:rPr lang="en-GB" sz="4000" dirty="0">
                <a:latin typeface="+mn-lt"/>
              </a:rPr>
              <a:t> All patients  washed out of AD treatments; </a:t>
            </a:r>
            <a:br>
              <a:rPr lang="en-GB" sz="4000" dirty="0">
                <a:latin typeface="+mn-lt"/>
              </a:rPr>
            </a:br>
            <a:r>
              <a:rPr lang="en-GB" sz="4000" baseline="30000" dirty="0">
                <a:latin typeface="+mn-lt"/>
              </a:rPr>
              <a:t>c</a:t>
            </a:r>
            <a:r>
              <a:rPr lang="en-GB" sz="4000" dirty="0">
                <a:latin typeface="+mn-lt"/>
              </a:rPr>
              <a:t> Proportion of patients achieving EASI 75  (BREEZE-AD4); </a:t>
            </a:r>
            <a:r>
              <a:rPr lang="en-GB" sz="4000" baseline="30000" dirty="0">
                <a:latin typeface="+mn-lt"/>
              </a:rPr>
              <a:t>d</a:t>
            </a:r>
            <a:r>
              <a:rPr lang="en-GB" sz="4000" dirty="0">
                <a:latin typeface="+mn-lt"/>
              </a:rPr>
              <a:t> Proportion of patients achieving vIGA-AD (0,1) with a ≥2-point improvement (BREEZE-AD7). Only BARI 2-mg and 4-mg are reported in the current analysis. AD = atopic dermatitis; BARI = </a:t>
            </a:r>
            <a:r>
              <a:rPr lang="en-GB" sz="4000" dirty="0" err="1">
                <a:latin typeface="+mn-lt"/>
              </a:rPr>
              <a:t>baricitinib</a:t>
            </a:r>
            <a:r>
              <a:rPr lang="en-GB" sz="4000" dirty="0">
                <a:latin typeface="+mn-lt"/>
              </a:rPr>
              <a:t>; PBO = placebo; TCS = topical corticosteroids; </a:t>
            </a:r>
            <a:r>
              <a:rPr lang="en-GB" sz="4000" dirty="0" err="1">
                <a:latin typeface="+mn-lt"/>
              </a:rPr>
              <a:t>vIGA</a:t>
            </a:r>
            <a:r>
              <a:rPr lang="en-GB" sz="4000" dirty="0">
                <a:latin typeface="+mn-lt"/>
              </a:rPr>
              <a:t>-AD =Validated Investigator’s Global Assessment for AD.</a:t>
            </a:r>
            <a:endParaRPr lang="en-GB" sz="4000" dirty="0">
              <a:solidFill>
                <a:srgbClr val="000000"/>
              </a:solidFill>
              <a:latin typeface="+mn-lt"/>
            </a:endParaRPr>
          </a:p>
        </p:txBody>
      </p:sp>
      <p:pic>
        <p:nvPicPr>
          <p:cNvPr id="38" name="Picture 37">
            <a:extLst>
              <a:ext uri="{FF2B5EF4-FFF2-40B4-BE49-F238E27FC236}">
                <a16:creationId xmlns:a16="http://schemas.microsoft.com/office/drawing/2014/main" id="{D466E194-EBE4-4FBF-B72F-C67C44969820}"/>
              </a:ext>
            </a:extLst>
          </p:cNvPr>
          <p:cNvPicPr>
            <a:picLocks noChangeAspect="1"/>
          </p:cNvPicPr>
          <p:nvPr/>
        </p:nvPicPr>
        <p:blipFill>
          <a:blip r:embed="rId3"/>
          <a:stretch>
            <a:fillRect/>
          </a:stretch>
        </p:blipFill>
        <p:spPr>
          <a:xfrm>
            <a:off x="4321738" y="5567135"/>
            <a:ext cx="21631735" cy="15944355"/>
          </a:xfrm>
          <a:prstGeom prst="rect">
            <a:avLst/>
          </a:prstGeom>
        </p:spPr>
      </p:pic>
    </p:spTree>
    <p:extLst>
      <p:ext uri="{BB962C8B-B14F-4D97-AF65-F5344CB8AC3E}">
        <p14:creationId xmlns:p14="http://schemas.microsoft.com/office/powerpoint/2010/main" val="2771993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1500" dirty="0">
                <a:solidFill>
                  <a:schemeClr val="bg1"/>
                </a:solidFill>
                <a:latin typeface="Arial" panose="020B0604020202020204" pitchFamily="34" charset="0"/>
                <a:cs typeface="Arial" panose="020B0604020202020204" pitchFamily="34" charset="0"/>
              </a:rPr>
              <a:t>Key Inclusion Criteria </a:t>
            </a:r>
          </a:p>
        </p:txBody>
      </p:sp>
      <p:sp>
        <p:nvSpPr>
          <p:cNvPr id="3" name="Content Placeholder 2">
            <a:extLst>
              <a:ext uri="{FF2B5EF4-FFF2-40B4-BE49-F238E27FC236}">
                <a16:creationId xmlns:a16="http://schemas.microsoft.com/office/drawing/2014/main" id="{76F3E136-7C76-403B-BBDA-5E0AD35DE357}"/>
              </a:ext>
            </a:extLst>
          </p:cNvPr>
          <p:cNvSpPr>
            <a:spLocks noGrp="1"/>
          </p:cNvSpPr>
          <p:nvPr>
            <p:ph idx="1"/>
          </p:nvPr>
        </p:nvSpPr>
        <p:spPr>
          <a:xfrm>
            <a:off x="1424715" y="6965086"/>
            <a:ext cx="26705117" cy="14652344"/>
          </a:xfrm>
        </p:spPr>
        <p:txBody>
          <a:bodyPr/>
          <a:lstStyle/>
          <a:p>
            <a:pPr marL="1135319" indent="-1135319" algn="just">
              <a:spcBef>
                <a:spcPts val="1490"/>
              </a:spcBef>
              <a:spcAft>
                <a:spcPts val="1490"/>
              </a:spcAft>
              <a:buFont typeface="Arial" panose="020B0604020202020204" pitchFamily="34" charset="0"/>
              <a:buChar char="■"/>
              <a:tabLst>
                <a:tab pos="1135319" algn="l"/>
              </a:tabLst>
            </a:pPr>
            <a:r>
              <a:rPr lang="en-IE" sz="7946" b="0" dirty="0">
                <a:ea typeface="Yu Mincho" panose="02020400000000000000" pitchFamily="18" charset="-128"/>
              </a:rPr>
              <a:t>≥18 years old and diagnosis of AD for ≥12 months</a:t>
            </a:r>
          </a:p>
          <a:p>
            <a:pPr marL="1135319" indent="-1135319" algn="just">
              <a:spcBef>
                <a:spcPts val="1490"/>
              </a:spcBef>
              <a:spcAft>
                <a:spcPts val="1490"/>
              </a:spcAft>
              <a:buFont typeface="Arial" panose="020B0604020202020204" pitchFamily="34" charset="0"/>
              <a:buChar char="■"/>
              <a:tabLst>
                <a:tab pos="1135319" algn="l"/>
              </a:tabLst>
            </a:pPr>
            <a:r>
              <a:rPr lang="en-IE" sz="7946" b="0" dirty="0">
                <a:ea typeface="Yu Mincho" panose="02020400000000000000" pitchFamily="18" charset="-128"/>
              </a:rPr>
              <a:t>Moderate-to-severe AD at screening and randomization, defined as:</a:t>
            </a:r>
          </a:p>
          <a:p>
            <a:pPr marL="2128723" lvl="1" indent="-1135319" algn="just">
              <a:spcBef>
                <a:spcPts val="1490"/>
              </a:spcBef>
              <a:spcAft>
                <a:spcPts val="1490"/>
              </a:spcAft>
              <a:buFont typeface="Arial" panose="020B0604020202020204" pitchFamily="34" charset="0"/>
              <a:buChar char="■"/>
              <a:tabLst>
                <a:tab pos="1135319" algn="l"/>
              </a:tabLst>
            </a:pPr>
            <a:r>
              <a:rPr lang="en-IE" sz="7450" dirty="0">
                <a:ea typeface="Yu Mincho" panose="02020400000000000000" pitchFamily="18" charset="-128"/>
              </a:rPr>
              <a:t>Validated Investigator’s Global Assessment </a:t>
            </a:r>
            <a:r>
              <a:rPr kumimoji="0" lang="en-IE" sz="8000" b="0" i="0" u="none" strike="noStrike" kern="1200" cap="none" spc="0" normalizeH="0" baseline="0" noProof="0" dirty="0">
                <a:ln>
                  <a:noFill/>
                </a:ln>
                <a:solidFill>
                  <a:srgbClr val="000000"/>
                </a:solidFill>
                <a:effectLst/>
                <a:uLnTx/>
                <a:uFillTx/>
                <a:latin typeface="+mn-lt"/>
                <a:ea typeface="Yu Mincho" panose="02020400000000000000" pitchFamily="18" charset="-128"/>
                <a:cs typeface="Arial" panose="020B0604020202020204" pitchFamily="34" charset="0"/>
              </a:rPr>
              <a:t>(</a:t>
            </a:r>
            <a:r>
              <a:rPr kumimoji="0" lang="en-IE" sz="8000" b="0" i="0" u="none" strike="noStrike" kern="1200" cap="none" spc="0" normalizeH="0" baseline="0" noProof="0" dirty="0" err="1">
                <a:ln>
                  <a:noFill/>
                </a:ln>
                <a:solidFill>
                  <a:srgbClr val="000000"/>
                </a:solidFill>
                <a:effectLst/>
                <a:uLnTx/>
                <a:uFillTx/>
                <a:latin typeface="+mn-lt"/>
                <a:ea typeface="Yu Mincho" panose="02020400000000000000" pitchFamily="18" charset="-128"/>
                <a:cs typeface="Arial" panose="020B0604020202020204" pitchFamily="34" charset="0"/>
              </a:rPr>
              <a:t>vIGA</a:t>
            </a:r>
            <a:r>
              <a:rPr kumimoji="0" lang="en-IE" sz="8000" b="0" i="0" u="none" strike="noStrike" kern="1200" cap="none" spc="0" normalizeH="0" baseline="0" noProof="0" dirty="0">
                <a:ln>
                  <a:noFill/>
                </a:ln>
                <a:solidFill>
                  <a:srgbClr val="000000"/>
                </a:solidFill>
                <a:effectLst/>
                <a:uLnTx/>
                <a:uFillTx/>
                <a:latin typeface="+mn-lt"/>
                <a:ea typeface="Yu Mincho" panose="02020400000000000000" pitchFamily="18" charset="-128"/>
                <a:cs typeface="Arial" panose="020B0604020202020204" pitchFamily="34" charset="0"/>
              </a:rPr>
              <a:t>) </a:t>
            </a:r>
            <a:r>
              <a:rPr lang="en-IE" sz="7450" dirty="0">
                <a:ea typeface="Yu Mincho" panose="02020400000000000000" pitchFamily="18" charset="-128"/>
              </a:rPr>
              <a:t>for AD™ ≥3</a:t>
            </a:r>
          </a:p>
          <a:p>
            <a:pPr marL="2128723" lvl="1" indent="-1135319" algn="just">
              <a:spcBef>
                <a:spcPts val="1490"/>
              </a:spcBef>
              <a:spcAft>
                <a:spcPts val="1490"/>
              </a:spcAft>
              <a:buFont typeface="Arial" panose="020B0604020202020204" pitchFamily="34" charset="0"/>
              <a:buChar char="■"/>
              <a:tabLst>
                <a:tab pos="1135319" algn="l"/>
              </a:tabLst>
            </a:pPr>
            <a:r>
              <a:rPr lang="en-IE" sz="7450" dirty="0">
                <a:ea typeface="Yu Mincho" panose="02020400000000000000" pitchFamily="18" charset="-128"/>
              </a:rPr>
              <a:t>EASI ≥16</a:t>
            </a:r>
          </a:p>
          <a:p>
            <a:pPr marL="2128723" lvl="1" indent="-1135319" algn="just">
              <a:spcBef>
                <a:spcPts val="1490"/>
              </a:spcBef>
              <a:spcAft>
                <a:spcPts val="1490"/>
              </a:spcAft>
              <a:buFont typeface="Arial" panose="020B0604020202020204" pitchFamily="34" charset="0"/>
              <a:buChar char="■"/>
              <a:tabLst>
                <a:tab pos="1135319" algn="l"/>
              </a:tabLst>
            </a:pPr>
            <a:r>
              <a:rPr lang="en-IE" sz="7450" dirty="0">
                <a:ea typeface="Yu Mincho" panose="02020400000000000000" pitchFamily="18" charset="-128"/>
              </a:rPr>
              <a:t>Body surface area ≥10%</a:t>
            </a:r>
          </a:p>
          <a:p>
            <a:pPr marL="1135319" indent="-1135319" algn="just">
              <a:spcBef>
                <a:spcPts val="1490"/>
              </a:spcBef>
              <a:spcAft>
                <a:spcPts val="1490"/>
              </a:spcAft>
              <a:buFont typeface="Arial" panose="020B0604020202020204" pitchFamily="34" charset="0"/>
              <a:buChar char="■"/>
              <a:tabLst>
                <a:tab pos="1135319" algn="l"/>
              </a:tabLst>
            </a:pPr>
            <a:r>
              <a:rPr lang="en-IE" sz="7946" b="0" dirty="0">
                <a:ea typeface="Yu Mincho" panose="02020400000000000000" pitchFamily="18" charset="-128"/>
              </a:rPr>
              <a:t>History of inadequate response to topical therapies</a:t>
            </a:r>
          </a:p>
          <a:p>
            <a:pPr marL="457200" marR="0" lvl="0" indent="-457200" defTabSz="1971811" rtl="0" eaLnBrk="0" fontAlgn="base" latinLnBrk="0" hangingPunct="0">
              <a:spcBef>
                <a:spcPts val="600"/>
              </a:spcBef>
              <a:spcAft>
                <a:spcPts val="0"/>
              </a:spcAft>
              <a:buClr>
                <a:srgbClr val="D52B1E"/>
              </a:buClr>
              <a:buSzTx/>
              <a:buFont typeface="Arial" panose="020B0604020202020204" pitchFamily="34" charset="0"/>
              <a:buChar char="■"/>
              <a:tabLst>
                <a:tab pos="457200" algn="l"/>
              </a:tabLst>
              <a:defRPr/>
            </a:pPr>
            <a:r>
              <a:rPr kumimoji="0" lang="en-IE" sz="8000" b="0" i="0" u="none" strike="noStrike" kern="1200" cap="none" spc="0" normalizeH="0" baseline="0" noProof="0" dirty="0">
                <a:ln>
                  <a:noFill/>
                </a:ln>
                <a:solidFill>
                  <a:srgbClr val="000000"/>
                </a:solidFill>
                <a:effectLst/>
                <a:uLnTx/>
                <a:uFillTx/>
                <a:latin typeface="+mn-lt"/>
                <a:ea typeface="Yu Mincho" panose="02020400000000000000" pitchFamily="18" charset="-128"/>
                <a:cs typeface="Arial" panose="020B0604020202020204" pitchFamily="34" charset="0"/>
              </a:rPr>
              <a:t>  Experienced cyclosporine failure, intolerance or contraindication (BREEZE-AD4 only)</a:t>
            </a:r>
          </a:p>
          <a:p>
            <a:pPr marL="421262" lvl="2" indent="0">
              <a:lnSpc>
                <a:spcPct val="90000"/>
              </a:lnSpc>
              <a:spcBef>
                <a:spcPts val="772"/>
              </a:spcBef>
              <a:buNone/>
            </a:pPr>
            <a:endParaRPr lang="en-US" sz="2607" baseline="30000" dirty="0">
              <a:solidFill>
                <a:srgbClr val="000000"/>
              </a:solidFill>
              <a:cs typeface="Arial" panose="020B0604020202020204" pitchFamily="34" charset="0"/>
            </a:endParaRPr>
          </a:p>
        </p:txBody>
      </p:sp>
    </p:spTree>
    <p:extLst>
      <p:ext uri="{BB962C8B-B14F-4D97-AF65-F5344CB8AC3E}">
        <p14:creationId xmlns:p14="http://schemas.microsoft.com/office/powerpoint/2010/main" val="328339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p:txBody>
          <a:bodyPr/>
          <a:lstStyle/>
          <a:p>
            <a:r>
              <a:rPr lang="en-AU" sz="16600" dirty="0"/>
              <a:t>Methods</a:t>
            </a:r>
            <a:endParaRPr lang="en-US" sz="11500" cap="all" dirty="0">
              <a:solidFill>
                <a:schemeClr val="bg1"/>
              </a:solidFill>
            </a:endParaRPr>
          </a:p>
        </p:txBody>
      </p:sp>
      <p:sp>
        <p:nvSpPr>
          <p:cNvPr id="8" name="Content Placeholder 8"/>
          <p:cNvSpPr>
            <a:spLocks noGrp="1"/>
          </p:cNvSpPr>
          <p:nvPr>
            <p:ph idx="1"/>
          </p:nvPr>
        </p:nvSpPr>
        <p:spPr>
          <a:xfrm>
            <a:off x="1866155" y="19736427"/>
            <a:ext cx="25806477" cy="9749592"/>
          </a:xfrm>
        </p:spPr>
        <p:txBody>
          <a:bodyPr/>
          <a:lstStyle/>
          <a:p>
            <a:pPr marL="0" indent="0" algn="just">
              <a:lnSpc>
                <a:spcPct val="106000"/>
              </a:lnSpc>
              <a:spcAft>
                <a:spcPts val="1987"/>
              </a:spcAft>
              <a:buNone/>
              <a:tabLst>
                <a:tab pos="1135319" algn="l"/>
              </a:tabLst>
            </a:pPr>
            <a:r>
              <a:rPr lang="en-GB" sz="8800" dirty="0">
                <a:ea typeface="Yu Mincho" panose="02020400000000000000" pitchFamily="18" charset="-128"/>
              </a:rPr>
              <a:t>Statistical Analysis</a:t>
            </a:r>
          </a:p>
          <a:p>
            <a:pPr algn="just">
              <a:lnSpc>
                <a:spcPct val="106000"/>
              </a:lnSpc>
              <a:spcAft>
                <a:spcPts val="1987"/>
              </a:spcAft>
              <a:tabLst>
                <a:tab pos="1135319" algn="l"/>
              </a:tabLst>
            </a:pPr>
            <a:r>
              <a:rPr lang="en-GB" sz="7200" b="0" dirty="0">
                <a:ea typeface="Yu Mincho" panose="02020400000000000000" pitchFamily="18" charset="-128"/>
              </a:rPr>
              <a:t>Logistic regression was applied with treatment, geographic region, baseline disease severity (IGA) as factors. </a:t>
            </a:r>
          </a:p>
          <a:p>
            <a:pPr algn="just">
              <a:lnSpc>
                <a:spcPct val="106000"/>
              </a:lnSpc>
              <a:spcAft>
                <a:spcPts val="1987"/>
              </a:spcAft>
              <a:tabLst>
                <a:tab pos="1135319" algn="l"/>
              </a:tabLst>
            </a:pPr>
            <a:r>
              <a:rPr lang="en-GB" sz="7200" b="0" dirty="0">
                <a:ea typeface="Yu Mincho" panose="02020400000000000000" pitchFamily="18" charset="-128"/>
              </a:rPr>
              <a:t>Patients who received rescue treatment or with missing data were considered non-responders.</a:t>
            </a:r>
            <a:endParaRPr lang="en-IE" sz="7200" b="0" dirty="0">
              <a:ea typeface="Calibri" panose="020F0502020204030204" pitchFamily="34" charset="0"/>
            </a:endParaRPr>
          </a:p>
          <a:p>
            <a:pPr marL="993404" lvl="1" indent="0">
              <a:buSzPct val="100000"/>
              <a:buNone/>
            </a:pPr>
            <a:endParaRPr lang="en-AU" sz="6600" dirty="0"/>
          </a:p>
        </p:txBody>
      </p:sp>
      <p:sp>
        <p:nvSpPr>
          <p:cNvPr id="4" name="Content Placeholder 2">
            <a:extLst>
              <a:ext uri="{FF2B5EF4-FFF2-40B4-BE49-F238E27FC236}">
                <a16:creationId xmlns:a16="http://schemas.microsoft.com/office/drawing/2014/main" id="{290D14CB-B62B-4481-8719-2C5BD3E0524A}"/>
              </a:ext>
            </a:extLst>
          </p:cNvPr>
          <p:cNvSpPr txBox="1">
            <a:spLocks/>
          </p:cNvSpPr>
          <p:nvPr/>
        </p:nvSpPr>
        <p:spPr>
          <a:xfrm>
            <a:off x="1866155" y="5396856"/>
            <a:ext cx="27568095" cy="15722253"/>
          </a:xfrm>
          <a:prstGeom prst="rect">
            <a:avLst/>
          </a:prstGeom>
        </p:spPr>
        <p:txBody>
          <a:bodyPr vert="horz" wrap="square" lIns="91440" tIns="45720" rIns="91440" bIns="45720" rtlCol="0">
            <a:spAutoFit/>
          </a:bodyPr>
          <a:lstStyle>
            <a:lvl1pPr marL="851489" indent="-851489" algn="l" defTabSz="1971811" rtl="0" eaLnBrk="0" fontAlgn="base" hangingPunct="0">
              <a:spcBef>
                <a:spcPts val="1605"/>
              </a:spcBef>
              <a:spcAft>
                <a:spcPct val="0"/>
              </a:spcAft>
              <a:buClr>
                <a:schemeClr val="accent1"/>
              </a:buClr>
              <a:buSzPct val="125000"/>
              <a:buFont typeface="Wingdings" panose="05000000000000000000" pitchFamily="2" charset="2"/>
              <a:buChar char="§"/>
              <a:defRPr lang="en-US" sz="5960" b="1" kern="1200">
                <a:solidFill>
                  <a:schemeClr val="tx1"/>
                </a:solidFill>
                <a:latin typeface="+mn-lt"/>
                <a:ea typeface="+mn-ea"/>
                <a:cs typeface="Arial" panose="020B0604020202020204" pitchFamily="34" charset="0"/>
              </a:defRPr>
            </a:lvl1pPr>
            <a:lvl2pPr marL="1844893" indent="-709574" algn="l" defTabSz="1971811" rtl="0" eaLnBrk="0" fontAlgn="base" hangingPunct="0">
              <a:spcBef>
                <a:spcPts val="1204"/>
              </a:spcBef>
              <a:spcAft>
                <a:spcPct val="0"/>
              </a:spcAft>
              <a:buClr>
                <a:schemeClr val="accent1"/>
              </a:buClr>
              <a:buSzPct val="125000"/>
              <a:buFont typeface="Arial" panose="020B0604020202020204" pitchFamily="34" charset="0"/>
              <a:buChar char="−"/>
              <a:defRPr lang="en-US" sz="5463" kern="1200">
                <a:solidFill>
                  <a:srgbClr val="000000"/>
                </a:solidFill>
                <a:latin typeface="+mn-lt"/>
                <a:cs typeface="Arial" panose="020B0604020202020204" pitchFamily="34" charset="0"/>
              </a:defRPr>
            </a:lvl2pPr>
            <a:lvl3pPr marL="2838298" indent="-567660" algn="l" defTabSz="1971811" rtl="0" eaLnBrk="0" fontAlgn="base" hangingPunct="0">
              <a:spcBef>
                <a:spcPts val="1204"/>
              </a:spcBef>
              <a:spcAft>
                <a:spcPct val="0"/>
              </a:spcAft>
              <a:buClr>
                <a:schemeClr val="accent1"/>
              </a:buClr>
              <a:buSzPct val="125000"/>
              <a:buFont typeface="Arial" panose="020B0604020202020204" pitchFamily="34" charset="0"/>
              <a:buChar char="•"/>
              <a:defRPr sz="4966">
                <a:solidFill>
                  <a:schemeClr val="tx1"/>
                </a:solidFill>
                <a:latin typeface="+mn-lt"/>
              </a:defRPr>
            </a:lvl3pPr>
            <a:lvl4pPr marL="3405957" indent="0" algn="l" defTabSz="1971811" rtl="0" eaLnBrk="0" fontAlgn="base" hangingPunct="0">
              <a:spcBef>
                <a:spcPts val="1204"/>
              </a:spcBef>
              <a:spcAft>
                <a:spcPct val="0"/>
              </a:spcAft>
              <a:buClr>
                <a:schemeClr val="accent1"/>
              </a:buClr>
              <a:buFont typeface="Arial" panose="020B0604020202020204" pitchFamily="34" charset="0"/>
              <a:buNone/>
              <a:defRPr sz="2675">
                <a:solidFill>
                  <a:schemeClr val="tx1"/>
                </a:solidFill>
                <a:latin typeface="+mn-lt"/>
              </a:defRPr>
            </a:lvl4pPr>
            <a:lvl5pPr marL="2201466" indent="-489215" algn="l" defTabSz="1971811" rtl="0" eaLnBrk="0" fontAlgn="base" hangingPunct="0">
              <a:spcBef>
                <a:spcPts val="1204"/>
              </a:spcBef>
              <a:spcAft>
                <a:spcPct val="0"/>
              </a:spcAft>
              <a:buClr>
                <a:schemeClr val="accent1"/>
              </a:buClr>
              <a:buFont typeface="Calibri" panose="020F0502020204030204" pitchFamily="34" charset="0"/>
              <a:buChar char="–"/>
              <a:defRPr sz="2675">
                <a:solidFill>
                  <a:schemeClr val="tx1"/>
                </a:solidFill>
                <a:latin typeface="+mn-lt"/>
              </a:defRPr>
            </a:lvl5pPr>
            <a:lvl6pPr marL="4744969" indent="-493221" algn="l" defTabSz="1971811" rtl="0" fontAlgn="base">
              <a:spcBef>
                <a:spcPct val="20000"/>
              </a:spcBef>
              <a:spcAft>
                <a:spcPct val="0"/>
              </a:spcAft>
              <a:buChar char="»"/>
              <a:defRPr sz="4323">
                <a:solidFill>
                  <a:schemeClr val="tx1"/>
                </a:solidFill>
                <a:latin typeface="+mn-lt"/>
              </a:defRPr>
            </a:lvl6pPr>
            <a:lvl7pPr marL="5053096" indent="-493221" algn="l" defTabSz="1971811" rtl="0" fontAlgn="base">
              <a:spcBef>
                <a:spcPct val="20000"/>
              </a:spcBef>
              <a:spcAft>
                <a:spcPct val="0"/>
              </a:spcAft>
              <a:buChar char="»"/>
              <a:defRPr sz="4323">
                <a:solidFill>
                  <a:schemeClr val="tx1"/>
                </a:solidFill>
                <a:latin typeface="+mn-lt"/>
              </a:defRPr>
            </a:lvl7pPr>
            <a:lvl8pPr marL="5361226" indent="-493221" algn="l" defTabSz="1971811" rtl="0" fontAlgn="base">
              <a:spcBef>
                <a:spcPct val="20000"/>
              </a:spcBef>
              <a:spcAft>
                <a:spcPct val="0"/>
              </a:spcAft>
              <a:buChar char="»"/>
              <a:defRPr sz="4323">
                <a:solidFill>
                  <a:schemeClr val="tx1"/>
                </a:solidFill>
                <a:latin typeface="+mn-lt"/>
              </a:defRPr>
            </a:lvl8pPr>
            <a:lvl9pPr marL="5669354" indent="-493221" algn="l" defTabSz="1971811" rtl="0" fontAlgn="base">
              <a:spcBef>
                <a:spcPct val="20000"/>
              </a:spcBef>
              <a:spcAft>
                <a:spcPct val="0"/>
              </a:spcAft>
              <a:buChar char="»"/>
              <a:defRPr sz="4323">
                <a:solidFill>
                  <a:schemeClr val="tx1"/>
                </a:solidFill>
                <a:latin typeface="+mn-lt"/>
              </a:defRPr>
            </a:lvl9pPr>
          </a:lstStyle>
          <a:p>
            <a:pPr marL="0" lvl="1" indent="0" defTabSz="8948822">
              <a:spcBef>
                <a:spcPts val="2235"/>
              </a:spcBef>
              <a:buClr>
                <a:srgbClr val="D52B1E"/>
              </a:buClr>
              <a:buNone/>
            </a:pPr>
            <a:r>
              <a:rPr lang="en-GB" sz="8800" b="1" dirty="0">
                <a:ea typeface="Calibri" panose="020F0502020204030204" pitchFamily="34" charset="0"/>
              </a:rPr>
              <a:t>Assessments</a:t>
            </a:r>
          </a:p>
          <a:p>
            <a:pPr marL="908255" lvl="1" indent="-908255" defTabSz="8948822">
              <a:spcBef>
                <a:spcPts val="2235"/>
              </a:spcBef>
              <a:buClr>
                <a:srgbClr val="D52B1E"/>
              </a:buClr>
              <a:buFont typeface="Arial" panose="020B0604020202020204" pitchFamily="34" charset="0"/>
              <a:buChar char="■"/>
            </a:pPr>
            <a:r>
              <a:rPr lang="en-GB" sz="7200" dirty="0">
                <a:ea typeface="Calibri" panose="020F0502020204030204" pitchFamily="34" charset="0"/>
              </a:rPr>
              <a:t>Reported here are the results of BARI 4-mg and 2-mg </a:t>
            </a:r>
            <a:r>
              <a:rPr lang="en-GB" sz="7200" dirty="0">
                <a:solidFill>
                  <a:schemeClr val="tx1"/>
                </a:solidFill>
                <a:ea typeface="Calibri" panose="020F0502020204030204" pitchFamily="34" charset="0"/>
              </a:rPr>
              <a:t>vs. PBO</a:t>
            </a:r>
          </a:p>
          <a:p>
            <a:pPr marL="908255" lvl="1" indent="-908255" defTabSz="8948822">
              <a:spcBef>
                <a:spcPts val="2235"/>
              </a:spcBef>
              <a:buClr>
                <a:srgbClr val="D52B1E"/>
              </a:buClr>
              <a:buFont typeface="Arial" panose="020B0604020202020204" pitchFamily="34" charset="0"/>
              <a:buChar char="■"/>
            </a:pPr>
            <a:r>
              <a:rPr lang="en-IE" sz="7200" dirty="0">
                <a:ea typeface="Calibri" panose="020F0502020204030204" pitchFamily="34" charset="0"/>
              </a:rPr>
              <a:t>Endpoints reported from baseline through Week 16 include the </a:t>
            </a:r>
            <a:r>
              <a:rPr lang="en-IE" sz="7200" kern="0" dirty="0">
                <a:ea typeface="Calibri" panose="020F0502020204030204" pitchFamily="34" charset="0"/>
              </a:rPr>
              <a:t>p</a:t>
            </a:r>
            <a:r>
              <a:rPr lang="en-IE" sz="7200" kern="0" dirty="0">
                <a:ea typeface="Calibri" panose="020F0502020204030204" pitchFamily="34" charset="0"/>
                <a:cs typeface="Arial" panose="020B0604020202020204" pitchFamily="34" charset="0"/>
              </a:rPr>
              <a:t>roportion of patients achieving</a:t>
            </a:r>
            <a:r>
              <a:rPr lang="en-IE" sz="7200" dirty="0">
                <a:ea typeface="Calibri" panose="020F0502020204030204" pitchFamily="34" charset="0"/>
              </a:rPr>
              <a:t>:</a:t>
            </a:r>
          </a:p>
          <a:p>
            <a:pPr marL="1901660" lvl="2" indent="-908255" defTabSz="8948822">
              <a:spcBef>
                <a:spcPts val="2235"/>
              </a:spcBef>
              <a:buClr>
                <a:srgbClr val="D52B1E"/>
              </a:buClr>
              <a:buFont typeface="Arial" panose="020B0604020202020204" pitchFamily="34" charset="0"/>
              <a:buChar char="■"/>
            </a:pPr>
            <a:r>
              <a:rPr lang="en-IE" sz="7200" kern="0" dirty="0">
                <a:ea typeface="Calibri" panose="020F0502020204030204" pitchFamily="34" charset="0"/>
                <a:cs typeface="Arial" panose="020B0604020202020204" pitchFamily="34" charset="0"/>
              </a:rPr>
              <a:t>50% improvement in EASI (EASI 50) and ≥4-point improvement DLQI</a:t>
            </a:r>
          </a:p>
          <a:p>
            <a:pPr marL="1901660" lvl="2" indent="-908255" defTabSz="8948822">
              <a:spcBef>
                <a:spcPts val="2235"/>
              </a:spcBef>
              <a:buClr>
                <a:srgbClr val="D52B1E"/>
              </a:buClr>
              <a:buFont typeface="Arial" panose="020B0604020202020204" pitchFamily="34" charset="0"/>
              <a:buChar char="■"/>
            </a:pPr>
            <a:r>
              <a:rPr lang="en-IE" sz="7200" kern="0" dirty="0">
                <a:ea typeface="Calibri" panose="020F0502020204030204" pitchFamily="34" charset="0"/>
                <a:cs typeface="Arial" panose="020B0604020202020204" pitchFamily="34" charset="0"/>
              </a:rPr>
              <a:t>EASI 50 and ≥4-point improvement in Itch NRS </a:t>
            </a:r>
          </a:p>
          <a:p>
            <a:pPr marL="1901660" lvl="2" indent="-908255" defTabSz="8948822">
              <a:spcBef>
                <a:spcPts val="2235"/>
              </a:spcBef>
              <a:buClr>
                <a:srgbClr val="D52B1E"/>
              </a:buClr>
              <a:buFont typeface="Arial" panose="020B0604020202020204" pitchFamily="34" charset="0"/>
              <a:buChar char="■"/>
            </a:pPr>
            <a:r>
              <a:rPr lang="en-IE" sz="7200" kern="0" dirty="0">
                <a:ea typeface="Calibri" panose="020F0502020204030204" pitchFamily="34" charset="0"/>
                <a:cs typeface="Arial" panose="020B0604020202020204" pitchFamily="34" charset="0"/>
              </a:rPr>
              <a:t>EASI 50 and ≥4-point improvement DLQI and ≥4-point improvement in Itch NRS </a:t>
            </a:r>
          </a:p>
          <a:p>
            <a:pPr marL="1901660" lvl="2" indent="-908255" defTabSz="8948822">
              <a:spcBef>
                <a:spcPts val="2235"/>
              </a:spcBef>
              <a:buClr>
                <a:srgbClr val="D52B1E"/>
              </a:buClr>
              <a:buFont typeface="Arial" panose="020B0604020202020204" pitchFamily="34" charset="0"/>
              <a:buChar char="■"/>
            </a:pPr>
            <a:endParaRPr lang="en-IE" sz="7200" kern="0" dirty="0">
              <a:ea typeface="Calibri" panose="020F0502020204030204" pitchFamily="34" charset="0"/>
              <a:cs typeface="Arial" panose="020B0604020202020204" pitchFamily="34" charset="0"/>
            </a:endParaRPr>
          </a:p>
          <a:p>
            <a:pPr marL="908255" lvl="1" indent="-908255" defTabSz="8948822">
              <a:spcBef>
                <a:spcPts val="2235"/>
              </a:spcBef>
              <a:buClr>
                <a:srgbClr val="D52B1E"/>
              </a:buClr>
              <a:buFont typeface="Arial" panose="020B0604020202020204" pitchFamily="34" charset="0"/>
              <a:buChar char="■"/>
            </a:pPr>
            <a:endParaRPr lang="en-GB" sz="7200" dirty="0">
              <a:ea typeface="Calibri" panose="020F0502020204030204" pitchFamily="34" charset="0"/>
            </a:endParaRPr>
          </a:p>
          <a:p>
            <a:endParaRPr lang="en-IE" sz="6600" dirty="0"/>
          </a:p>
        </p:txBody>
      </p:sp>
    </p:spTree>
    <p:extLst>
      <p:ext uri="{BB962C8B-B14F-4D97-AF65-F5344CB8AC3E}">
        <p14:creationId xmlns:p14="http://schemas.microsoft.com/office/powerpoint/2010/main" val="285488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398F-2584-4199-82D3-312825F76E19}"/>
              </a:ext>
            </a:extLst>
          </p:cNvPr>
          <p:cNvSpPr>
            <a:spLocks noGrp="1"/>
          </p:cNvSpPr>
          <p:nvPr>
            <p:ph type="title"/>
          </p:nvPr>
        </p:nvSpPr>
        <p:spPr/>
        <p:txBody>
          <a:bodyPr/>
          <a:lstStyle/>
          <a:p>
            <a:r>
              <a:rPr lang="en-IE" sz="9600" dirty="0"/>
              <a:t>Baseline characteristics and disease measures</a:t>
            </a:r>
          </a:p>
        </p:txBody>
      </p:sp>
      <p:graphicFrame>
        <p:nvGraphicFramePr>
          <p:cNvPr id="7" name="Content Placeholder 6">
            <a:extLst>
              <a:ext uri="{FF2B5EF4-FFF2-40B4-BE49-F238E27FC236}">
                <a16:creationId xmlns:a16="http://schemas.microsoft.com/office/drawing/2014/main" id="{F47706C4-B850-4C85-8926-89F844427E53}"/>
              </a:ext>
            </a:extLst>
          </p:cNvPr>
          <p:cNvGraphicFramePr>
            <a:graphicFrameLocks noGrp="1" noDrilldown="1" noMove="1" noResize="1"/>
          </p:cNvGraphicFramePr>
          <p:nvPr>
            <p:ph idx="1"/>
            <p:extLst>
              <p:ext uri="{D42A27DB-BD31-4B8C-83A1-F6EECF244321}">
                <p14:modId xmlns:p14="http://schemas.microsoft.com/office/powerpoint/2010/main" val="1732084862"/>
              </p:ext>
            </p:extLst>
          </p:nvPr>
        </p:nvGraphicFramePr>
        <p:xfrm>
          <a:off x="1742443" y="6806512"/>
          <a:ext cx="26734583" cy="15668334"/>
        </p:xfrm>
        <a:graphic>
          <a:graphicData uri="http://schemas.openxmlformats.org/drawingml/2006/table">
            <a:tbl>
              <a:tblPr/>
              <a:tblGrid>
                <a:gridCol w="8130623">
                  <a:extLst>
                    <a:ext uri="{9D8B030D-6E8A-4147-A177-3AD203B41FA5}">
                      <a16:colId xmlns:a16="http://schemas.microsoft.com/office/drawing/2014/main" val="2593743227"/>
                    </a:ext>
                  </a:extLst>
                </a:gridCol>
                <a:gridCol w="3100660">
                  <a:extLst>
                    <a:ext uri="{9D8B030D-6E8A-4147-A177-3AD203B41FA5}">
                      <a16:colId xmlns:a16="http://schemas.microsoft.com/office/drawing/2014/main" val="2826122192"/>
                    </a:ext>
                  </a:extLst>
                </a:gridCol>
                <a:gridCol w="3100660">
                  <a:extLst>
                    <a:ext uri="{9D8B030D-6E8A-4147-A177-3AD203B41FA5}">
                      <a16:colId xmlns:a16="http://schemas.microsoft.com/office/drawing/2014/main" val="2028888024"/>
                    </a:ext>
                  </a:extLst>
                </a:gridCol>
                <a:gridCol w="3100660">
                  <a:extLst>
                    <a:ext uri="{9D8B030D-6E8A-4147-A177-3AD203B41FA5}">
                      <a16:colId xmlns:a16="http://schemas.microsoft.com/office/drawing/2014/main" val="1260930684"/>
                    </a:ext>
                  </a:extLst>
                </a:gridCol>
                <a:gridCol w="3100660">
                  <a:extLst>
                    <a:ext uri="{9D8B030D-6E8A-4147-A177-3AD203B41FA5}">
                      <a16:colId xmlns:a16="http://schemas.microsoft.com/office/drawing/2014/main" val="35190180"/>
                    </a:ext>
                  </a:extLst>
                </a:gridCol>
                <a:gridCol w="3100660">
                  <a:extLst>
                    <a:ext uri="{9D8B030D-6E8A-4147-A177-3AD203B41FA5}">
                      <a16:colId xmlns:a16="http://schemas.microsoft.com/office/drawing/2014/main" val="2269887646"/>
                    </a:ext>
                  </a:extLst>
                </a:gridCol>
                <a:gridCol w="3100660">
                  <a:extLst>
                    <a:ext uri="{9D8B030D-6E8A-4147-A177-3AD203B41FA5}">
                      <a16:colId xmlns:a16="http://schemas.microsoft.com/office/drawing/2014/main" val="1789415230"/>
                    </a:ext>
                  </a:extLst>
                </a:gridCol>
              </a:tblGrid>
              <a:tr h="767574">
                <a:tc rowSpan="5">
                  <a:txBody>
                    <a:bodyPr/>
                    <a:lstStyle/>
                    <a:p>
                      <a:pPr algn="l" fontAlgn="b"/>
                      <a:r>
                        <a:rPr lang="en-IE" sz="5400" b="0" i="0" u="none" strike="noStrike" dirty="0">
                          <a:solidFill>
                            <a:srgbClr val="000000"/>
                          </a:solidFill>
                          <a:effectLst/>
                          <a:latin typeface="Arial" panose="020B0604020202020204" pitchFamily="34" charset="0"/>
                        </a:rPr>
                        <a:t> </a:t>
                      </a:r>
                    </a:p>
                  </a:txBody>
                  <a:tcPr marL="15768" marR="15768" marT="15768" marB="0" anchor="b">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7E7E7"/>
                    </a:solidFill>
                  </a:tcPr>
                </a:tc>
                <a:tc gridSpan="3">
                  <a:txBody>
                    <a:bodyPr/>
                    <a:lstStyle/>
                    <a:p>
                      <a:pPr algn="ctr" rtl="0" fontAlgn="ctr"/>
                      <a:r>
                        <a:rPr lang="en-IE" sz="4800" b="1" i="0" u="none" strike="noStrike">
                          <a:solidFill>
                            <a:srgbClr val="000000"/>
                          </a:solidFill>
                          <a:effectLst/>
                          <a:latin typeface="Arial" panose="020B0604020202020204" pitchFamily="34" charset="0"/>
                        </a:rPr>
                        <a:t>BREEZE-AD7</a:t>
                      </a:r>
                    </a:p>
                  </a:txBody>
                  <a:tcPr marL="15768" marR="15768" marT="15768" marB="0" anchor="ctr">
                    <a:lnL w="12700" cap="flat" cmpd="sng" algn="ctr">
                      <a:solidFill>
                        <a:srgbClr val="A6A6A6"/>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gridSpan="3">
                  <a:txBody>
                    <a:bodyPr/>
                    <a:lstStyle/>
                    <a:p>
                      <a:pPr algn="ctr" rtl="0" fontAlgn="ctr"/>
                      <a:r>
                        <a:rPr lang="en-IE" sz="4800" b="1" i="0" u="none" strike="noStrike">
                          <a:solidFill>
                            <a:srgbClr val="000000"/>
                          </a:solidFill>
                          <a:effectLst/>
                          <a:latin typeface="Arial" panose="020B0604020202020204" pitchFamily="34" charset="0"/>
                        </a:rPr>
                        <a:t>BREEZE-AD4</a:t>
                      </a:r>
                    </a:p>
                  </a:txBody>
                  <a:tcPr marL="15768" marR="15768" marT="15768" marB="0" anchor="ctr">
                    <a:lnL w="12700" cap="flat" cmpd="sng" algn="ctr">
                      <a:solidFill>
                        <a:srgbClr val="BFBFB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557467389"/>
                  </a:ext>
                </a:extLst>
              </a:tr>
              <a:tr h="767574">
                <a:tc vMerge="1">
                  <a:txBody>
                    <a:bodyPr/>
                    <a:lstStyle/>
                    <a:p>
                      <a:endParaRPr lang="en-IE"/>
                    </a:p>
                  </a:txBody>
                  <a:tcPr/>
                </a:tc>
                <a:tc>
                  <a:txBody>
                    <a:bodyPr/>
                    <a:lstStyle/>
                    <a:p>
                      <a:pPr algn="ctr" rtl="0" fontAlgn="ctr"/>
                      <a:r>
                        <a:rPr lang="en-IE" sz="4800" b="1" i="0" u="none" strike="noStrike">
                          <a:solidFill>
                            <a:srgbClr val="FFFFFF"/>
                          </a:solidFill>
                          <a:effectLst/>
                          <a:latin typeface="Arial" panose="020B0604020202020204" pitchFamily="34" charset="0"/>
                        </a:rPr>
                        <a:t>PBO</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a:noFill/>
                    </a:lnB>
                    <a:solidFill>
                      <a:srgbClr val="82786F"/>
                    </a:solidFill>
                  </a:tcPr>
                </a:tc>
                <a:tc>
                  <a:txBody>
                    <a:bodyPr/>
                    <a:lstStyle/>
                    <a:p>
                      <a:pPr algn="ctr" rtl="0" fontAlgn="ctr"/>
                      <a:r>
                        <a:rPr lang="en-IE" sz="4800" b="1" i="0" u="none" strike="noStrike">
                          <a:solidFill>
                            <a:srgbClr val="FFFFFF"/>
                          </a:solidFill>
                          <a:effectLst/>
                          <a:latin typeface="Arial" panose="020B0604020202020204" pitchFamily="34" charset="0"/>
                        </a:rPr>
                        <a:t>BARI</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a:noFill/>
                    </a:lnB>
                    <a:solidFill>
                      <a:srgbClr val="00A1DE"/>
                    </a:solidFill>
                  </a:tcPr>
                </a:tc>
                <a:tc>
                  <a:txBody>
                    <a:bodyPr/>
                    <a:lstStyle/>
                    <a:p>
                      <a:pPr algn="ctr" rtl="0" fontAlgn="ctr"/>
                      <a:r>
                        <a:rPr lang="en-IE" sz="4800" b="1" i="0" u="none" strike="noStrike">
                          <a:solidFill>
                            <a:srgbClr val="FFFFFF"/>
                          </a:solidFill>
                          <a:effectLst/>
                          <a:latin typeface="Arial" panose="020B0604020202020204" pitchFamily="34" charset="0"/>
                        </a:rPr>
                        <a:t>BARI</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a:noFill/>
                    </a:lnB>
                    <a:solidFill>
                      <a:srgbClr val="D52B1E"/>
                    </a:solidFill>
                  </a:tcPr>
                </a:tc>
                <a:tc>
                  <a:txBody>
                    <a:bodyPr/>
                    <a:lstStyle/>
                    <a:p>
                      <a:pPr algn="ctr" rtl="0" fontAlgn="ctr"/>
                      <a:r>
                        <a:rPr lang="en-IE" sz="4800" b="1" i="0" u="none" strike="noStrike">
                          <a:solidFill>
                            <a:srgbClr val="FFFFFF"/>
                          </a:solidFill>
                          <a:effectLst/>
                          <a:latin typeface="Arial" panose="020B0604020202020204" pitchFamily="34" charset="0"/>
                        </a:rPr>
                        <a:t>PBO</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a:noFill/>
                    </a:lnB>
                    <a:solidFill>
                      <a:srgbClr val="82786F"/>
                    </a:solidFill>
                  </a:tcPr>
                </a:tc>
                <a:tc>
                  <a:txBody>
                    <a:bodyPr/>
                    <a:lstStyle/>
                    <a:p>
                      <a:pPr algn="ctr" rtl="0" fontAlgn="ctr"/>
                      <a:r>
                        <a:rPr lang="en-IE" sz="4800" b="1" i="0" u="none" strike="noStrike">
                          <a:solidFill>
                            <a:srgbClr val="FFFFFF"/>
                          </a:solidFill>
                          <a:effectLst/>
                          <a:latin typeface="Arial" panose="020B0604020202020204" pitchFamily="34" charset="0"/>
                        </a:rPr>
                        <a:t>BARI</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a:noFill/>
                    </a:lnB>
                    <a:solidFill>
                      <a:srgbClr val="00A1DE"/>
                    </a:solidFill>
                  </a:tcPr>
                </a:tc>
                <a:tc>
                  <a:txBody>
                    <a:bodyPr/>
                    <a:lstStyle/>
                    <a:p>
                      <a:pPr algn="ctr" rtl="0" fontAlgn="ctr"/>
                      <a:r>
                        <a:rPr lang="en-IE" sz="4800" b="1" i="0" u="none" strike="noStrike">
                          <a:solidFill>
                            <a:srgbClr val="FFFFFF"/>
                          </a:solidFill>
                          <a:effectLst/>
                          <a:latin typeface="Arial" panose="020B0604020202020204" pitchFamily="34" charset="0"/>
                        </a:rPr>
                        <a:t>BARI</a:t>
                      </a:r>
                    </a:p>
                  </a:txBody>
                  <a:tcPr marL="15768" marR="15768" marT="15768" marB="0" anchor="ctr">
                    <a:lnL w="12700" cap="flat" cmpd="sng" algn="ctr">
                      <a:solidFill>
                        <a:srgbClr val="BFBFB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a:noFill/>
                    </a:lnB>
                    <a:solidFill>
                      <a:srgbClr val="D52B1E"/>
                    </a:solidFill>
                  </a:tcPr>
                </a:tc>
                <a:extLst>
                  <a:ext uri="{0D108BD9-81ED-4DB2-BD59-A6C34878D82A}">
                    <a16:rowId xmlns:a16="http://schemas.microsoft.com/office/drawing/2014/main" val="2486522333"/>
                  </a:ext>
                </a:extLst>
              </a:tr>
              <a:tr h="767574">
                <a:tc vMerge="1">
                  <a:txBody>
                    <a:bodyPr/>
                    <a:lstStyle/>
                    <a:p>
                      <a:endParaRPr lang="en-IE"/>
                    </a:p>
                  </a:txBody>
                  <a:tcPr/>
                </a:tc>
                <a:tc>
                  <a:txBody>
                    <a:bodyPr/>
                    <a:lstStyle/>
                    <a:p>
                      <a:pPr algn="ctr" rtl="0" fontAlgn="ctr"/>
                      <a:r>
                        <a:rPr lang="en-IE" sz="4800" b="1" i="0" u="none" strike="noStrike" dirty="0">
                          <a:solidFill>
                            <a:srgbClr val="FFFFFF"/>
                          </a:solidFill>
                          <a:effectLst/>
                          <a:latin typeface="Arial" panose="020B0604020202020204" pitchFamily="34" charset="0"/>
                        </a:rPr>
                        <a:t>+TCS</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82786F"/>
                    </a:solidFill>
                  </a:tcPr>
                </a:tc>
                <a:tc>
                  <a:txBody>
                    <a:bodyPr/>
                    <a:lstStyle/>
                    <a:p>
                      <a:pPr algn="ctr" rtl="0" fontAlgn="ctr"/>
                      <a:r>
                        <a:rPr lang="en-IE" sz="4800" b="1" i="0" u="none" strike="noStrike">
                          <a:solidFill>
                            <a:srgbClr val="FFFFFF"/>
                          </a:solidFill>
                          <a:effectLst/>
                          <a:latin typeface="Arial" panose="020B0604020202020204" pitchFamily="34" charset="0"/>
                        </a:rPr>
                        <a:t>2-mg</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00A1DE"/>
                    </a:solidFill>
                  </a:tcPr>
                </a:tc>
                <a:tc>
                  <a:txBody>
                    <a:bodyPr/>
                    <a:lstStyle/>
                    <a:p>
                      <a:pPr algn="ctr" rtl="0" fontAlgn="ctr"/>
                      <a:r>
                        <a:rPr lang="en-IE" sz="4800" b="1" i="0" u="none" strike="noStrike">
                          <a:solidFill>
                            <a:srgbClr val="FFFFFF"/>
                          </a:solidFill>
                          <a:effectLst/>
                          <a:latin typeface="Arial" panose="020B0604020202020204" pitchFamily="34" charset="0"/>
                        </a:rPr>
                        <a:t>4-mg</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52B1E"/>
                    </a:solidFill>
                  </a:tcPr>
                </a:tc>
                <a:tc>
                  <a:txBody>
                    <a:bodyPr/>
                    <a:lstStyle/>
                    <a:p>
                      <a:pPr algn="ctr" rtl="0" fontAlgn="ctr"/>
                      <a:r>
                        <a:rPr lang="en-IE" sz="4800" b="1" i="0" u="none" strike="noStrike">
                          <a:solidFill>
                            <a:srgbClr val="FFFFFF"/>
                          </a:solidFill>
                          <a:effectLst/>
                          <a:latin typeface="Arial" panose="020B0604020202020204" pitchFamily="34" charset="0"/>
                        </a:rPr>
                        <a:t>+TCS</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82786F"/>
                    </a:solidFill>
                  </a:tcPr>
                </a:tc>
                <a:tc>
                  <a:txBody>
                    <a:bodyPr/>
                    <a:lstStyle/>
                    <a:p>
                      <a:pPr algn="ctr" rtl="0" fontAlgn="ctr"/>
                      <a:r>
                        <a:rPr lang="en-IE" sz="4800" b="1" i="0" u="none" strike="noStrike">
                          <a:solidFill>
                            <a:srgbClr val="FFFFFF"/>
                          </a:solidFill>
                          <a:effectLst/>
                          <a:latin typeface="Arial" panose="020B0604020202020204" pitchFamily="34" charset="0"/>
                        </a:rPr>
                        <a:t>2-mg</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00A1DE"/>
                    </a:solidFill>
                  </a:tcPr>
                </a:tc>
                <a:tc>
                  <a:txBody>
                    <a:bodyPr/>
                    <a:lstStyle/>
                    <a:p>
                      <a:pPr algn="ctr" rtl="0" fontAlgn="ctr"/>
                      <a:r>
                        <a:rPr lang="en-IE" sz="4800" b="1" i="0" u="none" strike="noStrike">
                          <a:solidFill>
                            <a:srgbClr val="FFFFFF"/>
                          </a:solidFill>
                          <a:effectLst/>
                          <a:latin typeface="Arial" panose="020B0604020202020204" pitchFamily="34" charset="0"/>
                        </a:rPr>
                        <a:t>4-mg</a:t>
                      </a:r>
                    </a:p>
                  </a:txBody>
                  <a:tcPr marL="15768" marR="15768" marT="15768" marB="0" anchor="ctr">
                    <a:lnL w="12700" cap="flat" cmpd="sng" algn="ctr">
                      <a:solidFill>
                        <a:srgbClr val="BFBFBF"/>
                      </a:solidFill>
                      <a:prstDash val="solid"/>
                      <a:round/>
                      <a:headEnd type="none" w="med" len="med"/>
                      <a:tailEnd type="none" w="med" len="med"/>
                    </a:lnL>
                    <a:lnR>
                      <a:noFill/>
                    </a:lnR>
                    <a:lnT>
                      <a:noFill/>
                    </a:lnT>
                    <a:lnB>
                      <a:noFill/>
                    </a:lnB>
                    <a:solidFill>
                      <a:srgbClr val="D52B1E"/>
                    </a:solidFill>
                  </a:tcPr>
                </a:tc>
                <a:extLst>
                  <a:ext uri="{0D108BD9-81ED-4DB2-BD59-A6C34878D82A}">
                    <a16:rowId xmlns:a16="http://schemas.microsoft.com/office/drawing/2014/main" val="2122002603"/>
                  </a:ext>
                </a:extLst>
              </a:tr>
              <a:tr h="767574">
                <a:tc vMerge="1">
                  <a:txBody>
                    <a:bodyPr/>
                    <a:lstStyle/>
                    <a:p>
                      <a:endParaRPr lang="en-IE"/>
                    </a:p>
                  </a:txBody>
                  <a:tcPr/>
                </a:tc>
                <a:tc>
                  <a:txBody>
                    <a:bodyPr/>
                    <a:lstStyle/>
                    <a:p>
                      <a:pPr algn="ctr" rtl="0" fontAlgn="ctr"/>
                      <a:r>
                        <a:rPr lang="en-IE" sz="4800" b="1" i="0" u="none" strike="noStrike" dirty="0">
                          <a:solidFill>
                            <a:srgbClr val="FFFFFF"/>
                          </a:solidFill>
                          <a:effectLst/>
                          <a:latin typeface="Arial" panose="020B0604020202020204" pitchFamily="34" charset="0"/>
                        </a:rPr>
                        <a:t> </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82786F"/>
                    </a:solidFill>
                  </a:tcPr>
                </a:tc>
                <a:tc>
                  <a:txBody>
                    <a:bodyPr/>
                    <a:lstStyle/>
                    <a:p>
                      <a:pPr algn="ctr" rtl="0" fontAlgn="ctr"/>
                      <a:r>
                        <a:rPr lang="en-IE" sz="4800" b="1" i="0" u="none" strike="noStrike">
                          <a:solidFill>
                            <a:srgbClr val="FFFFFF"/>
                          </a:solidFill>
                          <a:effectLst/>
                          <a:latin typeface="Arial" panose="020B0604020202020204" pitchFamily="34" charset="0"/>
                        </a:rPr>
                        <a:t>+TCS</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00A1DE"/>
                    </a:solidFill>
                  </a:tcPr>
                </a:tc>
                <a:tc>
                  <a:txBody>
                    <a:bodyPr/>
                    <a:lstStyle/>
                    <a:p>
                      <a:pPr algn="ctr" rtl="0" fontAlgn="ctr"/>
                      <a:r>
                        <a:rPr lang="en-IE" sz="4800" b="1" i="0" u="none" strike="noStrike">
                          <a:solidFill>
                            <a:srgbClr val="FFFFFF"/>
                          </a:solidFill>
                          <a:effectLst/>
                          <a:latin typeface="Arial" panose="020B0604020202020204" pitchFamily="34" charset="0"/>
                        </a:rPr>
                        <a:t>+TCS</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52B1E"/>
                    </a:solidFill>
                  </a:tcPr>
                </a:tc>
                <a:tc>
                  <a:txBody>
                    <a:bodyPr/>
                    <a:lstStyle/>
                    <a:p>
                      <a:pPr algn="ctr" rtl="0" fontAlgn="ctr"/>
                      <a:r>
                        <a:rPr lang="en-IE" sz="4800" b="1" i="0" u="none" strike="noStrike">
                          <a:solidFill>
                            <a:srgbClr val="FFFFFF"/>
                          </a:solidFill>
                          <a:effectLst/>
                          <a:latin typeface="Arial" panose="020B0604020202020204" pitchFamily="34" charset="0"/>
                        </a:rPr>
                        <a:t> </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82786F"/>
                    </a:solidFill>
                  </a:tcPr>
                </a:tc>
                <a:tc>
                  <a:txBody>
                    <a:bodyPr/>
                    <a:lstStyle/>
                    <a:p>
                      <a:pPr algn="ctr" rtl="0" fontAlgn="ctr"/>
                      <a:r>
                        <a:rPr lang="en-IE" sz="4800" b="1" i="0" u="none" strike="noStrike">
                          <a:solidFill>
                            <a:srgbClr val="FFFFFF"/>
                          </a:solidFill>
                          <a:effectLst/>
                          <a:latin typeface="Arial" panose="020B0604020202020204" pitchFamily="34" charset="0"/>
                        </a:rPr>
                        <a:t>+TCS</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00A1DE"/>
                    </a:solidFill>
                  </a:tcPr>
                </a:tc>
                <a:tc>
                  <a:txBody>
                    <a:bodyPr/>
                    <a:lstStyle/>
                    <a:p>
                      <a:pPr algn="ctr" rtl="0" fontAlgn="ctr"/>
                      <a:r>
                        <a:rPr lang="en-IE" sz="4800" b="1" i="0" u="none" strike="noStrike">
                          <a:solidFill>
                            <a:srgbClr val="FFFFFF"/>
                          </a:solidFill>
                          <a:effectLst/>
                          <a:latin typeface="Arial" panose="020B0604020202020204" pitchFamily="34" charset="0"/>
                        </a:rPr>
                        <a:t>+TCS</a:t>
                      </a:r>
                    </a:p>
                  </a:txBody>
                  <a:tcPr marL="15768" marR="15768" marT="15768" marB="0" anchor="ctr">
                    <a:lnL w="12700" cap="flat" cmpd="sng" algn="ctr">
                      <a:solidFill>
                        <a:srgbClr val="BFBFBF"/>
                      </a:solidFill>
                      <a:prstDash val="solid"/>
                      <a:round/>
                      <a:headEnd type="none" w="med" len="med"/>
                      <a:tailEnd type="none" w="med" len="med"/>
                    </a:lnL>
                    <a:lnR>
                      <a:noFill/>
                    </a:lnR>
                    <a:lnT>
                      <a:noFill/>
                    </a:lnT>
                    <a:lnB>
                      <a:noFill/>
                    </a:lnB>
                    <a:solidFill>
                      <a:srgbClr val="D52B1E"/>
                    </a:solidFill>
                  </a:tcPr>
                </a:tc>
                <a:extLst>
                  <a:ext uri="{0D108BD9-81ED-4DB2-BD59-A6C34878D82A}">
                    <a16:rowId xmlns:a16="http://schemas.microsoft.com/office/drawing/2014/main" val="1190189263"/>
                  </a:ext>
                </a:extLst>
              </a:tr>
              <a:tr h="767574">
                <a:tc vMerge="1">
                  <a:txBody>
                    <a:bodyPr/>
                    <a:lstStyle/>
                    <a:p>
                      <a:endParaRPr lang="en-IE"/>
                    </a:p>
                  </a:txBody>
                  <a:tcPr/>
                </a:tc>
                <a:tc>
                  <a:txBody>
                    <a:bodyPr/>
                    <a:lstStyle/>
                    <a:p>
                      <a:pPr algn="ctr" rtl="0" fontAlgn="ctr"/>
                      <a:r>
                        <a:rPr lang="en-IE" sz="4800" b="1" i="0" u="none" strike="noStrike">
                          <a:solidFill>
                            <a:srgbClr val="FFFFFF"/>
                          </a:solidFill>
                          <a:effectLst/>
                          <a:latin typeface="Arial" panose="020B0604020202020204" pitchFamily="34" charset="0"/>
                        </a:rPr>
                        <a:t>(N=109)</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82786F"/>
                    </a:solidFill>
                  </a:tcPr>
                </a:tc>
                <a:tc>
                  <a:txBody>
                    <a:bodyPr/>
                    <a:lstStyle/>
                    <a:p>
                      <a:pPr algn="ctr" rtl="0" fontAlgn="ctr"/>
                      <a:r>
                        <a:rPr lang="en-IE" sz="4800" b="1" i="0" u="none" strike="noStrike">
                          <a:solidFill>
                            <a:srgbClr val="FFFFFF"/>
                          </a:solidFill>
                          <a:effectLst/>
                          <a:latin typeface="Arial" panose="020B0604020202020204" pitchFamily="34" charset="0"/>
                        </a:rPr>
                        <a:t>(N=109)</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00A1DE"/>
                    </a:solidFill>
                  </a:tcPr>
                </a:tc>
                <a:tc>
                  <a:txBody>
                    <a:bodyPr/>
                    <a:lstStyle/>
                    <a:p>
                      <a:pPr algn="ctr" rtl="0" fontAlgn="ctr"/>
                      <a:r>
                        <a:rPr lang="en-IE" sz="4800" b="1" i="0" u="none" strike="noStrike">
                          <a:solidFill>
                            <a:srgbClr val="FFFFFF"/>
                          </a:solidFill>
                          <a:effectLst/>
                          <a:latin typeface="Arial" panose="020B0604020202020204" pitchFamily="34" charset="0"/>
                        </a:rPr>
                        <a:t> (N=111)</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D52B1E"/>
                    </a:solidFill>
                  </a:tcPr>
                </a:tc>
                <a:tc>
                  <a:txBody>
                    <a:bodyPr/>
                    <a:lstStyle/>
                    <a:p>
                      <a:pPr algn="ctr" rtl="0" fontAlgn="ctr"/>
                      <a:r>
                        <a:rPr lang="en-IE" sz="4800" b="1" i="0" u="none" strike="noStrike">
                          <a:solidFill>
                            <a:srgbClr val="FFFFFF"/>
                          </a:solidFill>
                          <a:effectLst/>
                          <a:latin typeface="Arial" panose="020B0604020202020204" pitchFamily="34" charset="0"/>
                        </a:rPr>
                        <a:t>(N=93)</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82786F"/>
                    </a:solidFill>
                  </a:tcPr>
                </a:tc>
                <a:tc>
                  <a:txBody>
                    <a:bodyPr/>
                    <a:lstStyle/>
                    <a:p>
                      <a:pPr algn="ctr" rtl="0" fontAlgn="ctr"/>
                      <a:r>
                        <a:rPr lang="en-IE" sz="4800" b="1" i="0" u="none" strike="noStrike">
                          <a:solidFill>
                            <a:srgbClr val="FFFFFF"/>
                          </a:solidFill>
                          <a:effectLst/>
                          <a:latin typeface="Arial" panose="020B0604020202020204" pitchFamily="34" charset="0"/>
                        </a:rPr>
                        <a:t>(N=185)</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00A1DE"/>
                    </a:solidFill>
                  </a:tcPr>
                </a:tc>
                <a:tc>
                  <a:txBody>
                    <a:bodyPr/>
                    <a:lstStyle/>
                    <a:p>
                      <a:pPr algn="ctr" rtl="0" fontAlgn="ctr"/>
                      <a:r>
                        <a:rPr lang="en-IE" sz="4800" b="1" i="0" u="none" strike="noStrike">
                          <a:solidFill>
                            <a:srgbClr val="FFFFFF"/>
                          </a:solidFill>
                          <a:effectLst/>
                          <a:latin typeface="Arial" panose="020B0604020202020204" pitchFamily="34" charset="0"/>
                        </a:rPr>
                        <a:t>(N=92)</a:t>
                      </a:r>
                    </a:p>
                  </a:txBody>
                  <a:tcPr marL="15768" marR="15768" marT="15768" marB="0" anchor="ctr">
                    <a:lnL w="12700" cap="flat" cmpd="sng" algn="ctr">
                      <a:solidFill>
                        <a:srgbClr val="BFBFBF"/>
                      </a:solidFill>
                      <a:prstDash val="solid"/>
                      <a:round/>
                      <a:headEnd type="none" w="med" len="med"/>
                      <a:tailEnd type="none" w="med" len="med"/>
                    </a:lnL>
                    <a:lnR>
                      <a:noFill/>
                    </a:lnR>
                    <a:lnT>
                      <a:noFill/>
                    </a:lnT>
                    <a:lnB w="12700" cap="flat" cmpd="sng" algn="ctr">
                      <a:solidFill>
                        <a:srgbClr val="A6A6A6"/>
                      </a:solidFill>
                      <a:prstDash val="solid"/>
                      <a:round/>
                      <a:headEnd type="none" w="med" len="med"/>
                      <a:tailEnd type="none" w="med" len="med"/>
                    </a:lnB>
                    <a:solidFill>
                      <a:srgbClr val="D52B1E"/>
                    </a:solidFill>
                  </a:tcPr>
                </a:tc>
                <a:extLst>
                  <a:ext uri="{0D108BD9-81ED-4DB2-BD59-A6C34878D82A}">
                    <a16:rowId xmlns:a16="http://schemas.microsoft.com/office/drawing/2014/main" val="1271151079"/>
                  </a:ext>
                </a:extLst>
              </a:tr>
              <a:tr h="1478808">
                <a:tc>
                  <a:txBody>
                    <a:bodyPr/>
                    <a:lstStyle/>
                    <a:p>
                      <a:pPr algn="l" rtl="0" fontAlgn="ctr"/>
                      <a:r>
                        <a:rPr lang="en-IE" sz="4800" b="1" i="0" u="none" strike="noStrike" dirty="0">
                          <a:solidFill>
                            <a:srgbClr val="000000"/>
                          </a:solidFill>
                          <a:effectLst/>
                          <a:latin typeface="Arial" panose="020B0604020202020204" pitchFamily="34" charset="0"/>
                        </a:rPr>
                        <a:t>Age, years</a:t>
                      </a:r>
                    </a:p>
                  </a:txBody>
                  <a:tcPr marL="15768" marR="15768" marT="15768"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n-IE" sz="4800" b="0" i="0" u="none" strike="noStrike">
                          <a:solidFill>
                            <a:srgbClr val="000000"/>
                          </a:solidFill>
                          <a:effectLst/>
                          <a:latin typeface="Arial" panose="020B0604020202020204" pitchFamily="34" charset="0"/>
                        </a:rPr>
                        <a:t>33.7 (13.2)</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4800" b="0" i="0" u="none" strike="noStrike">
                          <a:solidFill>
                            <a:srgbClr val="000000"/>
                          </a:solidFill>
                          <a:effectLst/>
                          <a:latin typeface="Arial" panose="020B0604020202020204" pitchFamily="34" charset="0"/>
                        </a:rPr>
                        <a:t>33.8 (12.8)</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ECF7"/>
                    </a:solidFill>
                  </a:tcPr>
                </a:tc>
                <a:tc>
                  <a:txBody>
                    <a:bodyPr/>
                    <a:lstStyle/>
                    <a:p>
                      <a:pPr algn="ctr" rtl="0" fontAlgn="ctr"/>
                      <a:r>
                        <a:rPr lang="en-IE" sz="4800" b="0" i="0" u="none" strike="noStrike">
                          <a:solidFill>
                            <a:srgbClr val="000000"/>
                          </a:solidFill>
                          <a:effectLst/>
                          <a:latin typeface="Arial" panose="020B0604020202020204" pitchFamily="34" charset="0"/>
                        </a:rPr>
                        <a:t>33.9 (11.4)</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tc>
                  <a:txBody>
                    <a:bodyPr/>
                    <a:lstStyle/>
                    <a:p>
                      <a:pPr algn="ctr" rtl="0" fontAlgn="ctr"/>
                      <a:r>
                        <a:rPr lang="en-IE" sz="4800" b="0" i="0" u="none" strike="noStrike">
                          <a:solidFill>
                            <a:srgbClr val="000000"/>
                          </a:solidFill>
                          <a:effectLst/>
                          <a:latin typeface="Arial" panose="020B0604020202020204" pitchFamily="34" charset="0"/>
                        </a:rPr>
                        <a:t>38.7 (13.6)</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4800" b="0" i="0" u="none" strike="noStrike">
                          <a:solidFill>
                            <a:srgbClr val="000000"/>
                          </a:solidFill>
                          <a:effectLst/>
                          <a:latin typeface="Arial" panose="020B0604020202020204" pitchFamily="34" charset="0"/>
                        </a:rPr>
                        <a:t>37.3 (13.6)</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CF7"/>
                    </a:solidFill>
                  </a:tcPr>
                </a:tc>
                <a:tc>
                  <a:txBody>
                    <a:bodyPr/>
                    <a:lstStyle/>
                    <a:p>
                      <a:pPr algn="ctr" rtl="0" fontAlgn="ctr"/>
                      <a:r>
                        <a:rPr lang="en-IE" sz="4800" b="0" i="0" u="none" strike="noStrike">
                          <a:solidFill>
                            <a:srgbClr val="000000"/>
                          </a:solidFill>
                          <a:effectLst/>
                          <a:latin typeface="Arial" panose="020B0604020202020204" pitchFamily="34" charset="0"/>
                        </a:rPr>
                        <a:t>38.7 (13.3)</a:t>
                      </a:r>
                    </a:p>
                  </a:txBody>
                  <a:tcPr marL="15768" marR="15768" marT="15768" marB="0" anchor="ctr">
                    <a:lnL w="12700" cap="flat" cmpd="sng" algn="ctr">
                      <a:solidFill>
                        <a:srgbClr val="BFBFB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extLst>
                  <a:ext uri="{0D108BD9-81ED-4DB2-BD59-A6C34878D82A}">
                    <a16:rowId xmlns:a16="http://schemas.microsoft.com/office/drawing/2014/main" val="3500447539"/>
                  </a:ext>
                </a:extLst>
              </a:tr>
              <a:tr h="1478808">
                <a:tc>
                  <a:txBody>
                    <a:bodyPr/>
                    <a:lstStyle/>
                    <a:p>
                      <a:pPr algn="l" rtl="0" fontAlgn="ctr"/>
                      <a:r>
                        <a:rPr lang="en-IE" sz="4800" b="1" i="0" u="none" strike="noStrike" dirty="0">
                          <a:solidFill>
                            <a:srgbClr val="000000"/>
                          </a:solidFill>
                          <a:effectLst/>
                          <a:latin typeface="Arial" panose="020B0604020202020204" pitchFamily="34" charset="0"/>
                        </a:rPr>
                        <a:t>Female, n (%)</a:t>
                      </a:r>
                    </a:p>
                  </a:txBody>
                  <a:tcPr marL="15768" marR="15768" marT="15768"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n-IE" sz="4800" b="0" i="0" u="none" strike="noStrike">
                          <a:solidFill>
                            <a:srgbClr val="000000"/>
                          </a:solidFill>
                          <a:effectLst/>
                          <a:latin typeface="Arial" panose="020B0604020202020204" pitchFamily="34" charset="0"/>
                        </a:rPr>
                        <a:t>38 (34.9)</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4800" b="0" i="0" u="none" strike="noStrike">
                          <a:solidFill>
                            <a:srgbClr val="000000"/>
                          </a:solidFill>
                          <a:effectLst/>
                          <a:latin typeface="Arial" panose="020B0604020202020204" pitchFamily="34" charset="0"/>
                        </a:rPr>
                        <a:t>39 (35.8)</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ECF7"/>
                    </a:solidFill>
                  </a:tcPr>
                </a:tc>
                <a:tc>
                  <a:txBody>
                    <a:bodyPr/>
                    <a:lstStyle/>
                    <a:p>
                      <a:pPr algn="ctr" rtl="0" fontAlgn="ctr"/>
                      <a:r>
                        <a:rPr lang="en-IE" sz="4800" b="0" i="0" u="none" strike="noStrike">
                          <a:solidFill>
                            <a:srgbClr val="000000"/>
                          </a:solidFill>
                          <a:effectLst/>
                          <a:latin typeface="Arial" panose="020B0604020202020204" pitchFamily="34" charset="0"/>
                        </a:rPr>
                        <a:t>36 (32.4)</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tc>
                  <a:txBody>
                    <a:bodyPr/>
                    <a:lstStyle/>
                    <a:p>
                      <a:pPr algn="ctr" rtl="0" fontAlgn="ctr"/>
                      <a:r>
                        <a:rPr lang="en-IE" sz="4800" b="0" i="0" u="none" strike="noStrike">
                          <a:solidFill>
                            <a:srgbClr val="000000"/>
                          </a:solidFill>
                          <a:effectLst/>
                          <a:latin typeface="Arial" panose="020B0604020202020204" pitchFamily="34" charset="0"/>
                        </a:rPr>
                        <a:t>44 (47.3)</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4800" b="0" i="0" u="none" strike="noStrike">
                          <a:solidFill>
                            <a:srgbClr val="000000"/>
                          </a:solidFill>
                          <a:effectLst/>
                          <a:latin typeface="Arial" panose="020B0604020202020204" pitchFamily="34" charset="0"/>
                        </a:rPr>
                        <a:t>52 (28.1)</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CF7"/>
                    </a:solidFill>
                  </a:tcPr>
                </a:tc>
                <a:tc>
                  <a:txBody>
                    <a:bodyPr/>
                    <a:lstStyle/>
                    <a:p>
                      <a:pPr algn="ctr" rtl="0" fontAlgn="ctr"/>
                      <a:r>
                        <a:rPr lang="en-IE" sz="4800" b="0" i="0" u="none" strike="noStrike">
                          <a:solidFill>
                            <a:srgbClr val="000000"/>
                          </a:solidFill>
                          <a:effectLst/>
                          <a:latin typeface="Arial" panose="020B0604020202020204" pitchFamily="34" charset="0"/>
                        </a:rPr>
                        <a:t>35 (38.0)</a:t>
                      </a:r>
                    </a:p>
                  </a:txBody>
                  <a:tcPr marL="15768" marR="15768" marT="15768"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extLst>
                  <a:ext uri="{0D108BD9-81ED-4DB2-BD59-A6C34878D82A}">
                    <a16:rowId xmlns:a16="http://schemas.microsoft.com/office/drawing/2014/main" val="510045258"/>
                  </a:ext>
                </a:extLst>
              </a:tr>
              <a:tr h="1478808">
                <a:tc>
                  <a:txBody>
                    <a:bodyPr/>
                    <a:lstStyle/>
                    <a:p>
                      <a:pPr algn="l" rtl="0" fontAlgn="ctr"/>
                      <a:r>
                        <a:rPr lang="en-IE" sz="4800" b="1" i="0" u="none" strike="noStrike" dirty="0">
                          <a:solidFill>
                            <a:srgbClr val="000000"/>
                          </a:solidFill>
                          <a:effectLst/>
                          <a:latin typeface="Arial" panose="020B0604020202020204" pitchFamily="34" charset="0"/>
                        </a:rPr>
                        <a:t>Time since</a:t>
                      </a:r>
                      <a:r>
                        <a:rPr lang="en-IE" sz="4800" b="1" i="0" u="none" strike="noStrike" dirty="0">
                          <a:solidFill>
                            <a:schemeClr val="tx1"/>
                          </a:solidFill>
                          <a:effectLst/>
                          <a:latin typeface="Arial" panose="020B0604020202020204" pitchFamily="34" charset="0"/>
                        </a:rPr>
                        <a:t> AD </a:t>
                      </a:r>
                      <a:r>
                        <a:rPr lang="en-IE" sz="4800" b="1" i="0" u="none" strike="noStrike" dirty="0">
                          <a:solidFill>
                            <a:srgbClr val="000000"/>
                          </a:solidFill>
                          <a:effectLst/>
                          <a:latin typeface="Arial" panose="020B0604020202020204" pitchFamily="34" charset="0"/>
                        </a:rPr>
                        <a:t>diagnosis, years </a:t>
                      </a:r>
                    </a:p>
                  </a:txBody>
                  <a:tcPr marL="15768" marR="15768" marT="15768"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n-IE" sz="4800" b="0" i="0" u="none" strike="noStrike" dirty="0">
                          <a:solidFill>
                            <a:srgbClr val="000000"/>
                          </a:solidFill>
                          <a:effectLst/>
                          <a:latin typeface="Arial" panose="020B0604020202020204" pitchFamily="34" charset="0"/>
                        </a:rPr>
                        <a:t>22.0 (12.2)</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4800" b="0" i="0" u="none" strike="noStrike" dirty="0">
                          <a:solidFill>
                            <a:srgbClr val="000000"/>
                          </a:solidFill>
                          <a:effectLst/>
                          <a:latin typeface="Arial" panose="020B0604020202020204" pitchFamily="34" charset="0"/>
                        </a:rPr>
                        <a:t>24.6 (14.8)</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ECF7"/>
                    </a:solidFill>
                  </a:tcPr>
                </a:tc>
                <a:tc>
                  <a:txBody>
                    <a:bodyPr/>
                    <a:lstStyle/>
                    <a:p>
                      <a:pPr algn="ctr" rtl="0" fontAlgn="ctr"/>
                      <a:r>
                        <a:rPr lang="en-IE" sz="4800" b="0" i="0" u="none" strike="noStrike">
                          <a:solidFill>
                            <a:srgbClr val="000000"/>
                          </a:solidFill>
                          <a:effectLst/>
                          <a:latin typeface="Arial" panose="020B0604020202020204" pitchFamily="34" charset="0"/>
                        </a:rPr>
                        <a:t>25.5 (13.2)</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tc>
                  <a:txBody>
                    <a:bodyPr/>
                    <a:lstStyle/>
                    <a:p>
                      <a:pPr algn="ctr" rtl="0" fontAlgn="ctr"/>
                      <a:r>
                        <a:rPr lang="en-IE" sz="4800" b="0" i="0" u="none" strike="noStrike" dirty="0">
                          <a:solidFill>
                            <a:srgbClr val="000000"/>
                          </a:solidFill>
                          <a:effectLst/>
                          <a:latin typeface="Arial" panose="020B0604020202020204" pitchFamily="34" charset="0"/>
                        </a:rPr>
                        <a:t>27.2 (15.6)</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4800" b="0" i="0" u="none" strike="noStrike">
                          <a:solidFill>
                            <a:srgbClr val="000000"/>
                          </a:solidFill>
                          <a:effectLst/>
                          <a:latin typeface="Arial" panose="020B0604020202020204" pitchFamily="34" charset="0"/>
                        </a:rPr>
                        <a:t>25.3 (13.7)</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CF7"/>
                    </a:solidFill>
                  </a:tcPr>
                </a:tc>
                <a:tc>
                  <a:txBody>
                    <a:bodyPr/>
                    <a:lstStyle/>
                    <a:p>
                      <a:pPr algn="ctr" rtl="0" fontAlgn="ctr"/>
                      <a:r>
                        <a:rPr lang="en-IE" sz="4800" b="0" i="0" u="none" strike="noStrike">
                          <a:solidFill>
                            <a:srgbClr val="000000"/>
                          </a:solidFill>
                          <a:effectLst/>
                          <a:latin typeface="Arial" panose="020B0604020202020204" pitchFamily="34" charset="0"/>
                        </a:rPr>
                        <a:t>26.1 (15.0)</a:t>
                      </a:r>
                    </a:p>
                  </a:txBody>
                  <a:tcPr marL="15768" marR="15768" marT="15768"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extLst>
                  <a:ext uri="{0D108BD9-81ED-4DB2-BD59-A6C34878D82A}">
                    <a16:rowId xmlns:a16="http://schemas.microsoft.com/office/drawing/2014/main" val="476583223"/>
                  </a:ext>
                </a:extLst>
              </a:tr>
              <a:tr h="1478808">
                <a:tc>
                  <a:txBody>
                    <a:bodyPr/>
                    <a:lstStyle/>
                    <a:p>
                      <a:pPr algn="l" rtl="0" fontAlgn="ctr"/>
                      <a:r>
                        <a:rPr lang="en-IE" sz="4800" b="1" i="0" u="none" strike="noStrike" dirty="0">
                          <a:solidFill>
                            <a:srgbClr val="000000"/>
                          </a:solidFill>
                          <a:effectLst/>
                          <a:latin typeface="Arial" panose="020B0604020202020204" pitchFamily="34" charset="0"/>
                        </a:rPr>
                        <a:t>EASI score</a:t>
                      </a:r>
                    </a:p>
                  </a:txBody>
                  <a:tcPr marL="15768" marR="15768" marT="15768"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n-IE" sz="4800" b="0" i="0" u="none" strike="noStrike" dirty="0">
                          <a:solidFill>
                            <a:srgbClr val="000000"/>
                          </a:solidFill>
                          <a:effectLst/>
                          <a:latin typeface="Arial" panose="020B0604020202020204" pitchFamily="34" charset="0"/>
                        </a:rPr>
                        <a:t>28.5 (12.3)</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4800" b="0" i="0" u="none" strike="noStrike" dirty="0">
                          <a:solidFill>
                            <a:srgbClr val="000000"/>
                          </a:solidFill>
                          <a:effectLst/>
                          <a:latin typeface="Arial" panose="020B0604020202020204" pitchFamily="34" charset="0"/>
                        </a:rPr>
                        <a:t>29.3 (11.9)</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ECF7"/>
                    </a:solidFill>
                  </a:tcPr>
                </a:tc>
                <a:tc>
                  <a:txBody>
                    <a:bodyPr/>
                    <a:lstStyle/>
                    <a:p>
                      <a:pPr algn="ctr" rtl="0" fontAlgn="ctr"/>
                      <a:r>
                        <a:rPr lang="en-IE" sz="4800" b="0" i="0" u="none" strike="noStrike" dirty="0">
                          <a:solidFill>
                            <a:srgbClr val="000000"/>
                          </a:solidFill>
                          <a:effectLst/>
                          <a:latin typeface="Arial" panose="020B0604020202020204" pitchFamily="34" charset="0"/>
                        </a:rPr>
                        <a:t>30.9 (12.6)</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tc>
                  <a:txBody>
                    <a:bodyPr/>
                    <a:lstStyle/>
                    <a:p>
                      <a:pPr algn="ctr" rtl="0" fontAlgn="ctr"/>
                      <a:r>
                        <a:rPr lang="en-IE" sz="4800" b="0" i="0" u="none" strike="noStrike" dirty="0">
                          <a:solidFill>
                            <a:srgbClr val="000000"/>
                          </a:solidFill>
                          <a:effectLst/>
                          <a:latin typeface="Arial" panose="020B0604020202020204" pitchFamily="34" charset="0"/>
                        </a:rPr>
                        <a:t>30.9 (11.6)</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4800" b="0" i="0" u="none" strike="noStrike" dirty="0">
                          <a:solidFill>
                            <a:srgbClr val="000000"/>
                          </a:solidFill>
                          <a:effectLst/>
                          <a:latin typeface="Arial" panose="020B0604020202020204" pitchFamily="34" charset="0"/>
                        </a:rPr>
                        <a:t>30.6 (12.4)</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CF7"/>
                    </a:solidFill>
                  </a:tcPr>
                </a:tc>
                <a:tc>
                  <a:txBody>
                    <a:bodyPr/>
                    <a:lstStyle/>
                    <a:p>
                      <a:pPr algn="ctr" rtl="0" fontAlgn="ctr"/>
                      <a:r>
                        <a:rPr lang="en-IE" sz="4800" b="0" i="0" u="none" strike="noStrike" dirty="0">
                          <a:solidFill>
                            <a:srgbClr val="000000"/>
                          </a:solidFill>
                          <a:effectLst/>
                          <a:latin typeface="Arial" panose="020B0604020202020204" pitchFamily="34" charset="0"/>
                        </a:rPr>
                        <a:t>32.7 (13.7)</a:t>
                      </a:r>
                    </a:p>
                  </a:txBody>
                  <a:tcPr marL="15768" marR="15768" marT="15768"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extLst>
                  <a:ext uri="{0D108BD9-81ED-4DB2-BD59-A6C34878D82A}">
                    <a16:rowId xmlns:a16="http://schemas.microsoft.com/office/drawing/2014/main" val="3501791313"/>
                  </a:ext>
                </a:extLst>
              </a:tr>
              <a:tr h="1478808">
                <a:tc>
                  <a:txBody>
                    <a:bodyPr/>
                    <a:lstStyle/>
                    <a:p>
                      <a:pPr algn="l" rtl="0" fontAlgn="ctr"/>
                      <a:r>
                        <a:rPr lang="en-IE" sz="4800" b="1" i="0" u="none" strike="noStrike" dirty="0" err="1">
                          <a:solidFill>
                            <a:srgbClr val="000000"/>
                          </a:solidFill>
                          <a:effectLst/>
                          <a:latin typeface="Arial" panose="020B0604020202020204" pitchFamily="34" charset="0"/>
                        </a:rPr>
                        <a:t>vIGA</a:t>
                      </a:r>
                      <a:r>
                        <a:rPr lang="en-IE" sz="4800" b="1" i="0" u="none" strike="noStrike" dirty="0">
                          <a:solidFill>
                            <a:srgbClr val="000000"/>
                          </a:solidFill>
                          <a:effectLst/>
                          <a:latin typeface="Arial" panose="020B0604020202020204" pitchFamily="34" charset="0"/>
                        </a:rPr>
                        <a:t>-AD of 3, n (%)</a:t>
                      </a:r>
                    </a:p>
                  </a:txBody>
                  <a:tcPr marL="15768" marR="15768" marT="15768"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n-US" sz="4800" b="0" i="0" u="none" strike="noStrike">
                          <a:solidFill>
                            <a:srgbClr val="000000"/>
                          </a:solidFill>
                          <a:effectLst/>
                          <a:latin typeface="Arial" panose="020B0604020202020204" pitchFamily="34" charset="0"/>
                        </a:rPr>
                        <a:t>60 (55.6)</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US" sz="4800" b="0" i="0" u="none" strike="noStrike">
                          <a:solidFill>
                            <a:srgbClr val="000000"/>
                          </a:solidFill>
                          <a:effectLst/>
                          <a:latin typeface="Arial" panose="020B0604020202020204" pitchFamily="34" charset="0"/>
                        </a:rPr>
                        <a:t>59 (54.1)</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ECF7"/>
                    </a:solidFill>
                  </a:tcPr>
                </a:tc>
                <a:tc>
                  <a:txBody>
                    <a:bodyPr/>
                    <a:lstStyle/>
                    <a:p>
                      <a:pPr algn="ctr" rtl="0" fontAlgn="ctr"/>
                      <a:r>
                        <a:rPr lang="en-US" sz="4800" b="0" i="0" u="none" strike="noStrike" dirty="0">
                          <a:solidFill>
                            <a:srgbClr val="000000"/>
                          </a:solidFill>
                          <a:effectLst/>
                          <a:latin typeface="Arial" panose="020B0604020202020204" pitchFamily="34" charset="0"/>
                        </a:rPr>
                        <a:t>61 (55.0)</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tc>
                  <a:txBody>
                    <a:bodyPr/>
                    <a:lstStyle/>
                    <a:p>
                      <a:pPr algn="ctr" rtl="0" fontAlgn="ctr"/>
                      <a:r>
                        <a:rPr lang="en-US" sz="4800" b="0" i="0" u="none" strike="noStrike">
                          <a:solidFill>
                            <a:srgbClr val="000000"/>
                          </a:solidFill>
                          <a:effectLst/>
                          <a:latin typeface="Arial" panose="020B0604020202020204" pitchFamily="34" charset="0"/>
                        </a:rPr>
                        <a:t>43 (46.2)</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US" sz="4800" b="0" i="0" u="none" strike="noStrike">
                          <a:solidFill>
                            <a:srgbClr val="000000"/>
                          </a:solidFill>
                          <a:effectLst/>
                          <a:latin typeface="Arial" panose="020B0604020202020204" pitchFamily="34" charset="0"/>
                        </a:rPr>
                        <a:t>91 (49.5)      </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CF7"/>
                    </a:solidFill>
                  </a:tcPr>
                </a:tc>
                <a:tc>
                  <a:txBody>
                    <a:bodyPr/>
                    <a:lstStyle/>
                    <a:p>
                      <a:pPr algn="ctr" rtl="0" fontAlgn="ctr"/>
                      <a:r>
                        <a:rPr lang="en-US" sz="4800" b="0" i="0" u="none" strike="noStrike">
                          <a:solidFill>
                            <a:srgbClr val="000000"/>
                          </a:solidFill>
                          <a:effectLst/>
                          <a:latin typeface="Arial" panose="020B0604020202020204" pitchFamily="34" charset="0"/>
                        </a:rPr>
                        <a:t>45 (48.9)</a:t>
                      </a:r>
                    </a:p>
                  </a:txBody>
                  <a:tcPr marL="15768" marR="15768" marT="15768"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extLst>
                  <a:ext uri="{0D108BD9-81ED-4DB2-BD59-A6C34878D82A}">
                    <a16:rowId xmlns:a16="http://schemas.microsoft.com/office/drawing/2014/main" val="2855455212"/>
                  </a:ext>
                </a:extLst>
              </a:tr>
              <a:tr h="1478808">
                <a:tc>
                  <a:txBody>
                    <a:bodyPr/>
                    <a:lstStyle/>
                    <a:p>
                      <a:pPr algn="l" rtl="0" fontAlgn="ctr"/>
                      <a:r>
                        <a:rPr lang="en-IE" sz="4800" b="1" i="0" u="none" strike="noStrike" dirty="0" err="1">
                          <a:solidFill>
                            <a:srgbClr val="000000"/>
                          </a:solidFill>
                          <a:effectLst/>
                          <a:latin typeface="Arial" panose="020B0604020202020204" pitchFamily="34" charset="0"/>
                        </a:rPr>
                        <a:t>vIGA</a:t>
                      </a:r>
                      <a:r>
                        <a:rPr lang="en-IE" sz="4800" b="1" i="0" u="none" strike="noStrike" dirty="0">
                          <a:solidFill>
                            <a:srgbClr val="000000"/>
                          </a:solidFill>
                          <a:effectLst/>
                          <a:latin typeface="Arial" panose="020B0604020202020204" pitchFamily="34" charset="0"/>
                        </a:rPr>
                        <a:t>-AD of 4, n (%)</a:t>
                      </a:r>
                    </a:p>
                  </a:txBody>
                  <a:tcPr marL="15768" marR="15768" marT="15768"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n-US" sz="4800" b="0" i="0" u="none" strike="noStrike">
                          <a:solidFill>
                            <a:srgbClr val="000000"/>
                          </a:solidFill>
                          <a:effectLst/>
                          <a:latin typeface="Arial" panose="020B0604020202020204" pitchFamily="34" charset="0"/>
                        </a:rPr>
                        <a:t>48 (44.4)</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US" sz="4800" b="0" i="0" u="none" strike="noStrike">
                          <a:solidFill>
                            <a:srgbClr val="000000"/>
                          </a:solidFill>
                          <a:effectLst/>
                          <a:latin typeface="Arial" panose="020B0604020202020204" pitchFamily="34" charset="0"/>
                        </a:rPr>
                        <a:t>50 (45.9)</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ECF7"/>
                    </a:solidFill>
                  </a:tcPr>
                </a:tc>
                <a:tc>
                  <a:txBody>
                    <a:bodyPr/>
                    <a:lstStyle/>
                    <a:p>
                      <a:pPr algn="ctr" rtl="0" fontAlgn="ctr"/>
                      <a:r>
                        <a:rPr lang="en-US" sz="4800" b="0" i="0" u="none" strike="noStrike">
                          <a:solidFill>
                            <a:srgbClr val="000000"/>
                          </a:solidFill>
                          <a:effectLst/>
                          <a:latin typeface="Arial" panose="020B0604020202020204" pitchFamily="34" charset="0"/>
                        </a:rPr>
                        <a:t>50 (45.0)</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tc>
                  <a:txBody>
                    <a:bodyPr/>
                    <a:lstStyle/>
                    <a:p>
                      <a:pPr algn="ctr" rtl="0" fontAlgn="ctr"/>
                      <a:r>
                        <a:rPr lang="en-US" sz="4800" b="0" i="0" u="none" strike="noStrike">
                          <a:solidFill>
                            <a:srgbClr val="000000"/>
                          </a:solidFill>
                          <a:effectLst/>
                          <a:latin typeface="Arial" panose="020B0604020202020204" pitchFamily="34" charset="0"/>
                        </a:rPr>
                        <a:t>50 (53.8)      </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US" sz="4800" b="0" i="0" u="none" strike="noStrike">
                          <a:solidFill>
                            <a:srgbClr val="000000"/>
                          </a:solidFill>
                          <a:effectLst/>
                          <a:latin typeface="Arial" panose="020B0604020202020204" pitchFamily="34" charset="0"/>
                        </a:rPr>
                        <a:t>93 (50.5)      </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CF7"/>
                    </a:solidFill>
                  </a:tcPr>
                </a:tc>
                <a:tc>
                  <a:txBody>
                    <a:bodyPr/>
                    <a:lstStyle/>
                    <a:p>
                      <a:pPr algn="ctr" rtl="0" fontAlgn="ctr"/>
                      <a:r>
                        <a:rPr lang="en-US" sz="4800" b="0" i="0" u="none" strike="noStrike">
                          <a:solidFill>
                            <a:srgbClr val="000000"/>
                          </a:solidFill>
                          <a:effectLst/>
                          <a:latin typeface="Arial" panose="020B0604020202020204" pitchFamily="34" charset="0"/>
                        </a:rPr>
                        <a:t>47 (51.1)</a:t>
                      </a:r>
                    </a:p>
                  </a:txBody>
                  <a:tcPr marL="15768" marR="15768" marT="15768"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extLst>
                  <a:ext uri="{0D108BD9-81ED-4DB2-BD59-A6C34878D82A}">
                    <a16:rowId xmlns:a16="http://schemas.microsoft.com/office/drawing/2014/main" val="376898619"/>
                  </a:ext>
                </a:extLst>
              </a:tr>
              <a:tr h="1478808">
                <a:tc>
                  <a:txBody>
                    <a:bodyPr/>
                    <a:lstStyle/>
                    <a:p>
                      <a:pPr algn="l" rtl="0" fontAlgn="ctr"/>
                      <a:r>
                        <a:rPr lang="en-IE" sz="4800" b="1" i="0" u="none" strike="noStrike">
                          <a:solidFill>
                            <a:srgbClr val="000000"/>
                          </a:solidFill>
                          <a:effectLst/>
                          <a:latin typeface="Arial" panose="020B0604020202020204" pitchFamily="34" charset="0"/>
                        </a:rPr>
                        <a:t>DLQI</a:t>
                      </a:r>
                    </a:p>
                  </a:txBody>
                  <a:tcPr marL="15768" marR="15768" marT="15768"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n-IE" sz="4800" b="0" i="0" u="none" strike="noStrike">
                          <a:solidFill>
                            <a:srgbClr val="000000"/>
                          </a:solidFill>
                          <a:effectLst/>
                          <a:latin typeface="Arial" panose="020B0604020202020204" pitchFamily="34" charset="0"/>
                        </a:rPr>
                        <a:t>15.0 (7.9)</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4800" b="0" i="0" u="none" strike="noStrike">
                          <a:solidFill>
                            <a:srgbClr val="000000"/>
                          </a:solidFill>
                          <a:effectLst/>
                          <a:latin typeface="Arial" panose="020B0604020202020204" pitchFamily="34" charset="0"/>
                        </a:rPr>
                        <a:t>15.0 (7.7)</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ECF7"/>
                    </a:solidFill>
                  </a:tcPr>
                </a:tc>
                <a:tc>
                  <a:txBody>
                    <a:bodyPr/>
                    <a:lstStyle/>
                    <a:p>
                      <a:pPr algn="ctr" rtl="0" fontAlgn="ctr"/>
                      <a:r>
                        <a:rPr lang="en-IE" sz="4800" b="0" i="0" u="none" strike="noStrike">
                          <a:solidFill>
                            <a:srgbClr val="000000"/>
                          </a:solidFill>
                          <a:effectLst/>
                          <a:latin typeface="Arial" panose="020B0604020202020204" pitchFamily="34" charset="0"/>
                        </a:rPr>
                        <a:t>14.7 (7.9)</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tc>
                  <a:txBody>
                    <a:bodyPr/>
                    <a:lstStyle/>
                    <a:p>
                      <a:pPr algn="ctr" rtl="0" fontAlgn="ctr"/>
                      <a:r>
                        <a:rPr lang="en-IE" sz="4800" b="0" i="0" u="none" strike="noStrike">
                          <a:solidFill>
                            <a:srgbClr val="000000"/>
                          </a:solidFill>
                          <a:effectLst/>
                          <a:latin typeface="Arial" panose="020B0604020202020204" pitchFamily="34" charset="0"/>
                        </a:rPr>
                        <a:t>14.5 (6.9)</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4800" b="0" i="0" u="none" strike="noStrike" dirty="0">
                          <a:solidFill>
                            <a:srgbClr val="000000"/>
                          </a:solidFill>
                          <a:effectLst/>
                          <a:latin typeface="Arial" panose="020B0604020202020204" pitchFamily="34" charset="0"/>
                        </a:rPr>
                        <a:t>13.6 (7.4)</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CF7"/>
                    </a:solidFill>
                  </a:tcPr>
                </a:tc>
                <a:tc>
                  <a:txBody>
                    <a:bodyPr/>
                    <a:lstStyle/>
                    <a:p>
                      <a:pPr algn="ctr" rtl="0" fontAlgn="ctr"/>
                      <a:r>
                        <a:rPr lang="en-IE" sz="4800" b="0" i="0" u="none" strike="noStrike">
                          <a:solidFill>
                            <a:srgbClr val="000000"/>
                          </a:solidFill>
                          <a:effectLst/>
                          <a:latin typeface="Arial" panose="020B0604020202020204" pitchFamily="34" charset="0"/>
                        </a:rPr>
                        <a:t>14.0 (8.1)</a:t>
                      </a:r>
                    </a:p>
                  </a:txBody>
                  <a:tcPr marL="15768" marR="15768" marT="15768"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extLst>
                  <a:ext uri="{0D108BD9-81ED-4DB2-BD59-A6C34878D82A}">
                    <a16:rowId xmlns:a16="http://schemas.microsoft.com/office/drawing/2014/main" val="629310469"/>
                  </a:ext>
                </a:extLst>
              </a:tr>
              <a:tr h="1478808">
                <a:tc>
                  <a:txBody>
                    <a:bodyPr/>
                    <a:lstStyle/>
                    <a:p>
                      <a:pPr algn="l" rtl="0" fontAlgn="ctr"/>
                      <a:r>
                        <a:rPr lang="en-IE" sz="4800" b="1" i="0" u="none" strike="noStrike" dirty="0">
                          <a:solidFill>
                            <a:srgbClr val="000000"/>
                          </a:solidFill>
                          <a:effectLst/>
                          <a:latin typeface="Arial" panose="020B0604020202020204" pitchFamily="34" charset="0"/>
                        </a:rPr>
                        <a:t>Itch NRS</a:t>
                      </a:r>
                    </a:p>
                  </a:txBody>
                  <a:tcPr marL="15768" marR="15768" marT="15768"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n-IE" sz="4800" b="0" i="0" u="none" strike="noStrike">
                          <a:solidFill>
                            <a:srgbClr val="000000"/>
                          </a:solidFill>
                          <a:effectLst/>
                          <a:latin typeface="Arial" panose="020B0604020202020204" pitchFamily="34" charset="0"/>
                        </a:rPr>
                        <a:t>7.4 (1.7)</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4800" b="0" i="0" u="none" strike="noStrike">
                          <a:solidFill>
                            <a:srgbClr val="000000"/>
                          </a:solidFill>
                          <a:effectLst/>
                          <a:latin typeface="Arial" panose="020B0604020202020204" pitchFamily="34" charset="0"/>
                        </a:rPr>
                        <a:t>7.0 (2.1)</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ECF7"/>
                    </a:solidFill>
                  </a:tcPr>
                </a:tc>
                <a:tc>
                  <a:txBody>
                    <a:bodyPr/>
                    <a:lstStyle/>
                    <a:p>
                      <a:pPr algn="ctr" rtl="0" fontAlgn="ctr"/>
                      <a:r>
                        <a:rPr lang="en-IE" sz="4800" b="0" i="0" u="none" strike="noStrike">
                          <a:solidFill>
                            <a:srgbClr val="000000"/>
                          </a:solidFill>
                          <a:effectLst/>
                          <a:latin typeface="Arial" panose="020B0604020202020204" pitchFamily="34" charset="0"/>
                        </a:rPr>
                        <a:t>7.0 (2.0)</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tc>
                  <a:txBody>
                    <a:bodyPr/>
                    <a:lstStyle/>
                    <a:p>
                      <a:pPr algn="ctr" rtl="0" fontAlgn="ctr"/>
                      <a:r>
                        <a:rPr lang="en-IE" sz="4800" b="0" i="0" u="none" strike="noStrike">
                          <a:solidFill>
                            <a:srgbClr val="000000"/>
                          </a:solidFill>
                          <a:effectLst/>
                          <a:latin typeface="Arial" panose="020B0604020202020204" pitchFamily="34" charset="0"/>
                        </a:rPr>
                        <a:t>7.1 (1.9)</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7E6"/>
                    </a:solidFill>
                  </a:tcPr>
                </a:tc>
                <a:tc>
                  <a:txBody>
                    <a:bodyPr/>
                    <a:lstStyle/>
                    <a:p>
                      <a:pPr algn="ctr" rtl="0" fontAlgn="ctr"/>
                      <a:r>
                        <a:rPr lang="en-IE" sz="4800" b="0" i="0" u="none" strike="noStrike">
                          <a:solidFill>
                            <a:srgbClr val="000000"/>
                          </a:solidFill>
                          <a:effectLst/>
                          <a:latin typeface="Arial" panose="020B0604020202020204" pitchFamily="34" charset="0"/>
                        </a:rPr>
                        <a:t>6.7 (1.9)</a:t>
                      </a:r>
                    </a:p>
                  </a:txBody>
                  <a:tcPr marL="15768" marR="15768" marT="1576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CF7"/>
                    </a:solidFill>
                  </a:tcPr>
                </a:tc>
                <a:tc>
                  <a:txBody>
                    <a:bodyPr/>
                    <a:lstStyle/>
                    <a:p>
                      <a:pPr algn="ctr" rtl="0" fontAlgn="ctr"/>
                      <a:r>
                        <a:rPr lang="en-IE" sz="4800" b="0" i="0" u="none" strike="noStrike" dirty="0">
                          <a:solidFill>
                            <a:srgbClr val="000000"/>
                          </a:solidFill>
                          <a:effectLst/>
                          <a:latin typeface="Arial" panose="020B0604020202020204" pitchFamily="34" charset="0"/>
                        </a:rPr>
                        <a:t>6.7 (2.3)</a:t>
                      </a:r>
                    </a:p>
                  </a:txBody>
                  <a:tcPr marL="15768" marR="15768" marT="15768"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E1E1"/>
                    </a:solidFill>
                  </a:tcPr>
                </a:tc>
                <a:extLst>
                  <a:ext uri="{0D108BD9-81ED-4DB2-BD59-A6C34878D82A}">
                    <a16:rowId xmlns:a16="http://schemas.microsoft.com/office/drawing/2014/main" val="4011186940"/>
                  </a:ext>
                </a:extLst>
              </a:tr>
            </a:tbl>
          </a:graphicData>
        </a:graphic>
      </p:graphicFrame>
      <p:sp>
        <p:nvSpPr>
          <p:cNvPr id="8" name="TextBox 7">
            <a:extLst>
              <a:ext uri="{FF2B5EF4-FFF2-40B4-BE49-F238E27FC236}">
                <a16:creationId xmlns:a16="http://schemas.microsoft.com/office/drawing/2014/main" id="{BC1C5BEA-B41E-4597-9776-EE36A154E5FE}"/>
              </a:ext>
            </a:extLst>
          </p:cNvPr>
          <p:cNvSpPr txBox="1"/>
          <p:nvPr/>
        </p:nvSpPr>
        <p:spPr>
          <a:xfrm>
            <a:off x="1742442" y="23089781"/>
            <a:ext cx="26734583" cy="4594912"/>
          </a:xfrm>
          <a:prstGeom prst="rect">
            <a:avLst/>
          </a:prstGeom>
          <a:noFill/>
        </p:spPr>
        <p:txBody>
          <a:bodyPr wrap="square" rtlCol="0">
            <a:spAutoFit/>
          </a:bodyPr>
          <a:lstStyle/>
          <a:p>
            <a:pPr>
              <a:lnSpc>
                <a:spcPct val="150000"/>
              </a:lnSpc>
            </a:pPr>
            <a:r>
              <a:rPr lang="en-IE" sz="4000" b="1" dirty="0">
                <a:latin typeface="+mn-lt"/>
              </a:rPr>
              <a:t>Table 1: </a:t>
            </a:r>
            <a:r>
              <a:rPr lang="en-IE" sz="4000" dirty="0">
                <a:latin typeface="+mn-lt"/>
              </a:rPr>
              <a:t>Baseline characteristics and disease measures for patients enrolled in BREEZE-AD7 and BREEZE-AD4</a:t>
            </a:r>
            <a:r>
              <a:rPr lang="en-IE" sz="4000" dirty="0">
                <a:solidFill>
                  <a:srgbClr val="000000"/>
                </a:solidFill>
                <a:latin typeface="+mn-lt"/>
              </a:rPr>
              <a:t>. Data are mean (standard deviation) of available data, unless stated otherwise. AD = atopic dermatitis; BARI = </a:t>
            </a:r>
            <a:r>
              <a:rPr lang="en-IE" sz="4000" dirty="0" err="1">
                <a:solidFill>
                  <a:srgbClr val="000000"/>
                </a:solidFill>
                <a:latin typeface="+mn-lt"/>
              </a:rPr>
              <a:t>baricitinib</a:t>
            </a:r>
            <a:r>
              <a:rPr lang="en-IE" sz="4000" dirty="0">
                <a:solidFill>
                  <a:srgbClr val="000000"/>
                </a:solidFill>
                <a:latin typeface="+mn-lt"/>
              </a:rPr>
              <a:t>; DLQI = Dermatology Life Quality Index; EASI = Eczema Area and Severity Index; Itch NRS = Itch Numeric Rating Scale; PBO = placebo; TCS = topical corticosteroids; </a:t>
            </a:r>
            <a:r>
              <a:rPr lang="en-IE" sz="4000" b="0" u="none" strike="noStrike" baseline="0" dirty="0" err="1">
                <a:latin typeface="+mn-lt"/>
              </a:rPr>
              <a:t>vIGA</a:t>
            </a:r>
            <a:r>
              <a:rPr lang="en-IE" sz="4000" b="0" u="none" strike="noStrike" baseline="0" dirty="0">
                <a:latin typeface="+mn-lt"/>
              </a:rPr>
              <a:t>-AD = Validated Investigator's Global Assessment for Atopic Dermatitis.</a:t>
            </a:r>
            <a:endParaRPr lang="en-IE" sz="4000" dirty="0">
              <a:solidFill>
                <a:srgbClr val="000000"/>
              </a:solidFill>
              <a:latin typeface="+mn-lt"/>
            </a:endParaRPr>
          </a:p>
        </p:txBody>
      </p:sp>
    </p:spTree>
    <p:extLst>
      <p:ext uri="{BB962C8B-B14F-4D97-AF65-F5344CB8AC3E}">
        <p14:creationId xmlns:p14="http://schemas.microsoft.com/office/powerpoint/2010/main" val="551321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F6C4-8369-4594-9069-D6D6EBAB99ED}"/>
              </a:ext>
            </a:extLst>
          </p:cNvPr>
          <p:cNvSpPr>
            <a:spLocks noGrp="1"/>
          </p:cNvSpPr>
          <p:nvPr>
            <p:ph type="title"/>
          </p:nvPr>
        </p:nvSpPr>
        <p:spPr>
          <a:xfrm>
            <a:off x="518592" y="12591444"/>
            <a:ext cx="30234124" cy="13396767"/>
          </a:xfrm>
        </p:spPr>
        <p:txBody>
          <a:bodyPr/>
          <a:lstStyle/>
          <a:p>
            <a:r>
              <a:rPr lang="en-IE" dirty="0"/>
              <a:t>Key Results</a:t>
            </a:r>
          </a:p>
        </p:txBody>
      </p:sp>
      <p:sp>
        <p:nvSpPr>
          <p:cNvPr id="5" name="TextBox 4">
            <a:extLst>
              <a:ext uri="{FF2B5EF4-FFF2-40B4-BE49-F238E27FC236}">
                <a16:creationId xmlns:a16="http://schemas.microsoft.com/office/drawing/2014/main" id="{C0F776CA-184C-4654-8971-51FDEBA29E22}"/>
              </a:ext>
            </a:extLst>
          </p:cNvPr>
          <p:cNvSpPr txBox="1"/>
          <p:nvPr/>
        </p:nvSpPr>
        <p:spPr>
          <a:xfrm>
            <a:off x="3922759" y="9193500"/>
            <a:ext cx="21528041" cy="2800767"/>
          </a:xfrm>
          <a:prstGeom prst="rect">
            <a:avLst/>
          </a:prstGeom>
          <a:noFill/>
        </p:spPr>
        <p:txBody>
          <a:bodyPr wrap="square" rtlCol="0">
            <a:spAutoFit/>
          </a:bodyPr>
          <a:lstStyle/>
          <a:p>
            <a:pPr algn="ctr"/>
            <a:r>
              <a:rPr lang="en-IE" sz="8800" b="1" dirty="0">
                <a:latin typeface="+mn-lt"/>
              </a:rPr>
              <a:t>EASI 50 </a:t>
            </a:r>
            <a:r>
              <a:rPr lang="en-IE" sz="8800" b="1" i="1" dirty="0">
                <a:latin typeface="+mn-lt"/>
              </a:rPr>
              <a:t>and</a:t>
            </a:r>
            <a:r>
              <a:rPr lang="en-IE" sz="8800" b="1" dirty="0">
                <a:latin typeface="+mn-lt"/>
              </a:rPr>
              <a:t> </a:t>
            </a:r>
            <a:r>
              <a:rPr lang="en-GB" sz="8800" b="1" dirty="0">
                <a:latin typeface="+mn-lt"/>
                <a:ea typeface="Yu Mincho" panose="02020400000000000000" pitchFamily="18" charset="-128"/>
                <a:cs typeface="Arial" panose="020B0604020202020204" pitchFamily="34" charset="0"/>
              </a:rPr>
              <a:t>DLQI </a:t>
            </a:r>
            <a:r>
              <a:rPr lang="en-GB" sz="8800" b="1" dirty="0">
                <a:latin typeface="+mn-lt"/>
                <a:ea typeface="Yu Mincho" panose="02020400000000000000" pitchFamily="18" charset="-128"/>
              </a:rPr>
              <a:t>≥</a:t>
            </a:r>
            <a:r>
              <a:rPr lang="en-GB" sz="8800" b="1" dirty="0">
                <a:latin typeface="+mn-lt"/>
                <a:ea typeface="Yu Mincho" panose="02020400000000000000" pitchFamily="18" charset="-128"/>
                <a:cs typeface="Arial" panose="020B0604020202020204" pitchFamily="34" charset="0"/>
              </a:rPr>
              <a:t>4-point improvement from baseline</a:t>
            </a:r>
            <a:endParaRPr lang="en-IE" sz="8800" dirty="0">
              <a:latin typeface="+mn-lt"/>
            </a:endParaRPr>
          </a:p>
        </p:txBody>
      </p:sp>
      <p:sp>
        <p:nvSpPr>
          <p:cNvPr id="8" name="TextBox 7">
            <a:extLst>
              <a:ext uri="{FF2B5EF4-FFF2-40B4-BE49-F238E27FC236}">
                <a16:creationId xmlns:a16="http://schemas.microsoft.com/office/drawing/2014/main" id="{9A03CE2B-1241-411A-B710-DFE0F1687CD1}"/>
              </a:ext>
            </a:extLst>
          </p:cNvPr>
          <p:cNvSpPr txBox="1"/>
          <p:nvPr/>
        </p:nvSpPr>
        <p:spPr>
          <a:xfrm>
            <a:off x="2583224" y="25624878"/>
            <a:ext cx="25213928" cy="6093976"/>
          </a:xfrm>
          <a:prstGeom prst="rect">
            <a:avLst/>
          </a:prstGeom>
          <a:noFill/>
        </p:spPr>
        <p:txBody>
          <a:bodyPr wrap="square" rtlCol="0">
            <a:spAutoFit/>
          </a:bodyPr>
          <a:lstStyle/>
          <a:p>
            <a:pPr>
              <a:lnSpc>
                <a:spcPct val="150000"/>
              </a:lnSpc>
            </a:pPr>
            <a:r>
              <a:rPr lang="en-IE" sz="4400" b="1" dirty="0">
                <a:latin typeface="+mn-lt"/>
              </a:rPr>
              <a:t>Figure 1: </a:t>
            </a:r>
            <a:r>
              <a:rPr lang="en-IE" sz="4400" dirty="0">
                <a:latin typeface="+mn-lt"/>
              </a:rPr>
              <a:t>Proportion of patients achieving EASI 50 and DLQI </a:t>
            </a:r>
            <a:r>
              <a:rPr lang="en-IE" sz="4400" dirty="0">
                <a:latin typeface="+mn-lt"/>
                <a:ea typeface="Yu Mincho" panose="02020400000000000000" pitchFamily="18" charset="-128"/>
                <a:cs typeface="Arial" panose="020B0604020202020204" pitchFamily="34" charset="0"/>
              </a:rPr>
              <a:t>≥ </a:t>
            </a:r>
            <a:r>
              <a:rPr lang="en-IE" sz="4400" dirty="0">
                <a:latin typeface="+mn-lt"/>
              </a:rPr>
              <a:t>4-point improvement </a:t>
            </a:r>
            <a:r>
              <a:rPr lang="en-GB" sz="4400" dirty="0">
                <a:latin typeface="+mn-lt"/>
                <a:ea typeface="Yu Mincho" panose="02020400000000000000" pitchFamily="18" charset="-128"/>
                <a:cs typeface="Arial" panose="020B0604020202020204" pitchFamily="34" charset="0"/>
              </a:rPr>
              <a:t>from week 0 through week 16 in BREEZE-AD7 </a:t>
            </a:r>
            <a:r>
              <a:rPr lang="en-GB" sz="4400" b="1" dirty="0">
                <a:latin typeface="+mn-lt"/>
                <a:ea typeface="Yu Mincho" panose="02020400000000000000" pitchFamily="18" charset="-128"/>
                <a:cs typeface="Arial" panose="020B0604020202020204" pitchFamily="34" charset="0"/>
              </a:rPr>
              <a:t>(A) </a:t>
            </a:r>
            <a:r>
              <a:rPr lang="en-GB" sz="4400" dirty="0">
                <a:latin typeface="+mn-lt"/>
                <a:ea typeface="Yu Mincho" panose="02020400000000000000" pitchFamily="18" charset="-128"/>
                <a:cs typeface="Arial" panose="020B0604020202020204" pitchFamily="34" charset="0"/>
              </a:rPr>
              <a:t>and BREEZE-AD4 </a:t>
            </a:r>
            <a:r>
              <a:rPr lang="en-GB" sz="4400" b="1" dirty="0">
                <a:latin typeface="+mn-lt"/>
                <a:ea typeface="Yu Mincho" panose="02020400000000000000" pitchFamily="18" charset="-128"/>
                <a:cs typeface="Arial" panose="020B0604020202020204" pitchFamily="34" charset="0"/>
              </a:rPr>
              <a:t>(B)</a:t>
            </a:r>
            <a:r>
              <a:rPr lang="en-GB" sz="4400" dirty="0">
                <a:latin typeface="+mn-lt"/>
                <a:ea typeface="Yu Mincho" panose="02020400000000000000" pitchFamily="18" charset="-128"/>
                <a:cs typeface="Arial" panose="020B0604020202020204" pitchFamily="34" charset="0"/>
              </a:rPr>
              <a:t>,</a:t>
            </a:r>
            <a:r>
              <a:rPr lang="en-GB" sz="4400" b="1" dirty="0">
                <a:latin typeface="+mn-lt"/>
                <a:ea typeface="Yu Mincho" panose="02020400000000000000" pitchFamily="18" charset="-128"/>
                <a:cs typeface="Arial" panose="020B0604020202020204" pitchFamily="34" charset="0"/>
              </a:rPr>
              <a:t> </a:t>
            </a:r>
            <a:r>
              <a:rPr lang="en-GB" sz="4400" dirty="0">
                <a:latin typeface="+mn-lt"/>
                <a:ea typeface="Yu Mincho" panose="02020400000000000000" pitchFamily="18" charset="-128"/>
                <a:cs typeface="Arial" panose="020B0604020202020204" pitchFamily="34" charset="0"/>
              </a:rPr>
              <a:t>for </a:t>
            </a:r>
            <a:r>
              <a:rPr lang="en-IE" sz="4400" dirty="0">
                <a:latin typeface="+mn-lt"/>
                <a:ea typeface="Yu Mincho" panose="02020400000000000000" pitchFamily="18" charset="-128"/>
                <a:cs typeface="Arial" panose="020B0604020202020204" pitchFamily="34" charset="0"/>
              </a:rPr>
              <a:t>patients with baseline DLQI ≥4</a:t>
            </a:r>
            <a:r>
              <a:rPr lang="en-IE" sz="4400" dirty="0">
                <a:solidFill>
                  <a:srgbClr val="000000"/>
                </a:solidFill>
                <a:latin typeface="+mn-lt"/>
              </a:rPr>
              <a:t>. * p≤0.05, ** p≤0.01, *** p≤0.001 vs. PBO from logistic regression analysis. </a:t>
            </a:r>
            <a:r>
              <a:rPr lang="en-IE" sz="4400" dirty="0">
                <a:latin typeface="+mn-lt"/>
                <a:ea typeface="Yu Mincho" panose="02020400000000000000" pitchFamily="18" charset="-128"/>
                <a:cs typeface="Arial" panose="020B0604020202020204" pitchFamily="34" charset="0"/>
              </a:rPr>
              <a:t>BARI = </a:t>
            </a:r>
            <a:r>
              <a:rPr lang="en-IE" sz="4400" dirty="0" err="1">
                <a:latin typeface="+mn-lt"/>
                <a:ea typeface="Yu Mincho" panose="02020400000000000000" pitchFamily="18" charset="-128"/>
                <a:cs typeface="Arial" panose="020B0604020202020204" pitchFamily="34" charset="0"/>
              </a:rPr>
              <a:t>baricitinib</a:t>
            </a:r>
            <a:r>
              <a:rPr lang="en-IE" sz="4400" dirty="0">
                <a:latin typeface="+mn-lt"/>
                <a:ea typeface="Yu Mincho" panose="02020400000000000000" pitchFamily="18" charset="-128"/>
                <a:cs typeface="Arial" panose="020B0604020202020204" pitchFamily="34" charset="0"/>
              </a:rPr>
              <a:t>; DLQI = Dermatology Life Quality Index; EASI = Eczema Area and Severity Index; PBO = placebo; TCS = topical corticosteroids.</a:t>
            </a:r>
            <a:endParaRPr lang="en-IE" sz="4400" dirty="0">
              <a:latin typeface="+mn-lt"/>
            </a:endParaRPr>
          </a:p>
          <a:p>
            <a:r>
              <a:rPr lang="en-IE" sz="6000" dirty="0">
                <a:latin typeface="+mn-lt"/>
              </a:rPr>
              <a:t>  </a:t>
            </a:r>
          </a:p>
        </p:txBody>
      </p:sp>
      <p:sp>
        <p:nvSpPr>
          <p:cNvPr id="10" name="Title 1">
            <a:extLst>
              <a:ext uri="{FF2B5EF4-FFF2-40B4-BE49-F238E27FC236}">
                <a16:creationId xmlns:a16="http://schemas.microsoft.com/office/drawing/2014/main" id="{815D4FE2-E51F-4A5F-9D91-3E73E04E300F}"/>
              </a:ext>
            </a:extLst>
          </p:cNvPr>
          <p:cNvSpPr txBox="1">
            <a:spLocks/>
          </p:cNvSpPr>
          <p:nvPr/>
        </p:nvSpPr>
        <p:spPr bwMode="auto">
          <a:xfrm>
            <a:off x="840985" y="419421"/>
            <a:ext cx="28593266" cy="2967250"/>
          </a:xfrm>
          <a:prstGeom prst="rect">
            <a:avLst/>
          </a:prstGeom>
          <a:noFill/>
          <a:ln w="9525">
            <a:noFill/>
            <a:miter lim="800000"/>
            <a:headEnd/>
            <a:tailEnd/>
          </a:ln>
        </p:spPr>
        <p:txBody>
          <a:bodyPr vert="horz" wrap="square" lIns="360414" tIns="180207" rIns="360414" bIns="180207" numCol="1" anchor="ctr" anchorCtr="0" compatLnSpc="1">
            <a:prstTxWarp prst="textNoShape">
              <a:avLst/>
            </a:prstTxWarp>
          </a:bodyPr>
          <a:lstStyle>
            <a:lvl1pPr algn="ctr" defTabSz="1971811" rtl="0" eaLnBrk="0" fontAlgn="base" hangingPunct="0">
              <a:lnSpc>
                <a:spcPct val="95000"/>
              </a:lnSpc>
              <a:spcBef>
                <a:spcPct val="0"/>
              </a:spcBef>
              <a:spcAft>
                <a:spcPct val="0"/>
              </a:spcAft>
              <a:defRPr sz="7222" b="1" baseline="0">
                <a:solidFill>
                  <a:schemeClr val="bg1"/>
                </a:solidFill>
                <a:effectLst/>
                <a:latin typeface="+mj-lt"/>
                <a:ea typeface="+mj-ea"/>
                <a:cs typeface="+mj-cs"/>
              </a:defRPr>
            </a:lvl1pPr>
            <a:lvl2pPr algn="ctr" defTabSz="1971811" rtl="0" eaLnBrk="0" fontAlgn="base" hangingPunct="0">
              <a:spcBef>
                <a:spcPct val="0"/>
              </a:spcBef>
              <a:spcAft>
                <a:spcPct val="0"/>
              </a:spcAft>
              <a:defRPr sz="9520">
                <a:solidFill>
                  <a:schemeClr val="tx2"/>
                </a:solidFill>
                <a:latin typeface="Times New Roman" pitchFamily="18" charset="0"/>
              </a:defRPr>
            </a:lvl2pPr>
            <a:lvl3pPr algn="ctr" defTabSz="1971811" rtl="0" eaLnBrk="0" fontAlgn="base" hangingPunct="0">
              <a:spcBef>
                <a:spcPct val="0"/>
              </a:spcBef>
              <a:spcAft>
                <a:spcPct val="0"/>
              </a:spcAft>
              <a:defRPr sz="9520">
                <a:solidFill>
                  <a:schemeClr val="tx2"/>
                </a:solidFill>
                <a:latin typeface="Times New Roman" pitchFamily="18" charset="0"/>
              </a:defRPr>
            </a:lvl3pPr>
            <a:lvl4pPr algn="ctr" defTabSz="1971811" rtl="0" eaLnBrk="0" fontAlgn="base" hangingPunct="0">
              <a:spcBef>
                <a:spcPct val="0"/>
              </a:spcBef>
              <a:spcAft>
                <a:spcPct val="0"/>
              </a:spcAft>
              <a:defRPr sz="9520">
                <a:solidFill>
                  <a:schemeClr val="tx2"/>
                </a:solidFill>
                <a:latin typeface="Times New Roman" pitchFamily="18" charset="0"/>
              </a:defRPr>
            </a:lvl4pPr>
            <a:lvl5pPr algn="ctr" defTabSz="1971811" rtl="0" eaLnBrk="0" fontAlgn="base" hangingPunct="0">
              <a:spcBef>
                <a:spcPct val="0"/>
              </a:spcBef>
              <a:spcAft>
                <a:spcPct val="0"/>
              </a:spcAft>
              <a:defRPr sz="9520">
                <a:solidFill>
                  <a:schemeClr val="tx2"/>
                </a:solidFill>
                <a:latin typeface="Times New Roman" pitchFamily="18" charset="0"/>
              </a:defRPr>
            </a:lvl5pPr>
            <a:lvl6pPr marL="308129" algn="ctr" defTabSz="1971811" rtl="0" fontAlgn="base">
              <a:spcBef>
                <a:spcPct val="0"/>
              </a:spcBef>
              <a:spcAft>
                <a:spcPct val="0"/>
              </a:spcAft>
              <a:defRPr sz="9520">
                <a:solidFill>
                  <a:schemeClr val="tx2"/>
                </a:solidFill>
                <a:latin typeface="Times New Roman" pitchFamily="18" charset="0"/>
              </a:defRPr>
            </a:lvl6pPr>
            <a:lvl7pPr marL="616257" algn="ctr" defTabSz="1971811" rtl="0" fontAlgn="base">
              <a:spcBef>
                <a:spcPct val="0"/>
              </a:spcBef>
              <a:spcAft>
                <a:spcPct val="0"/>
              </a:spcAft>
              <a:defRPr sz="9520">
                <a:solidFill>
                  <a:schemeClr val="tx2"/>
                </a:solidFill>
                <a:latin typeface="Times New Roman" pitchFamily="18" charset="0"/>
              </a:defRPr>
            </a:lvl7pPr>
            <a:lvl8pPr marL="924386" algn="ctr" defTabSz="1971811" rtl="0" fontAlgn="base">
              <a:spcBef>
                <a:spcPct val="0"/>
              </a:spcBef>
              <a:spcAft>
                <a:spcPct val="0"/>
              </a:spcAft>
              <a:defRPr sz="9520">
                <a:solidFill>
                  <a:schemeClr val="tx2"/>
                </a:solidFill>
                <a:latin typeface="Times New Roman" pitchFamily="18" charset="0"/>
              </a:defRPr>
            </a:lvl8pPr>
            <a:lvl9pPr marL="1232514" algn="ctr" defTabSz="1971811" rtl="0" fontAlgn="base">
              <a:spcBef>
                <a:spcPct val="0"/>
              </a:spcBef>
              <a:spcAft>
                <a:spcPct val="0"/>
              </a:spcAft>
              <a:defRPr sz="9520">
                <a:solidFill>
                  <a:schemeClr val="tx2"/>
                </a:solidFill>
                <a:latin typeface="Times New Roman" pitchFamily="18" charset="0"/>
              </a:defRPr>
            </a:lvl9pPr>
          </a:lstStyle>
          <a:p>
            <a:r>
              <a:rPr lang="en-IE" sz="13800" kern="0" dirty="0"/>
              <a:t>Key Results</a:t>
            </a:r>
          </a:p>
        </p:txBody>
      </p:sp>
      <p:grpSp>
        <p:nvGrpSpPr>
          <p:cNvPr id="12" name="Group 11">
            <a:extLst>
              <a:ext uri="{FF2B5EF4-FFF2-40B4-BE49-F238E27FC236}">
                <a16:creationId xmlns:a16="http://schemas.microsoft.com/office/drawing/2014/main" id="{97EB338C-80BB-4E29-A617-8FC783876CD7}"/>
              </a:ext>
            </a:extLst>
          </p:cNvPr>
          <p:cNvGrpSpPr>
            <a:grpSpLocks noGrp="1" noUngrp="1" noRot="1" noMove="1" noResize="1"/>
          </p:cNvGrpSpPr>
          <p:nvPr/>
        </p:nvGrpSpPr>
        <p:grpSpPr>
          <a:xfrm>
            <a:off x="833439" y="13163550"/>
            <a:ext cx="26971624" cy="12485688"/>
            <a:chOff x="14130701" y="8030911"/>
            <a:chExt cx="15722085" cy="7309075"/>
          </a:xfrm>
        </p:grpSpPr>
        <p:graphicFrame>
          <p:nvGraphicFramePr>
            <p:cNvPr id="13" name="Object 12">
              <a:extLst>
                <a:ext uri="{FF2B5EF4-FFF2-40B4-BE49-F238E27FC236}">
                  <a16:creationId xmlns:a16="http://schemas.microsoft.com/office/drawing/2014/main" id="{D1C8FB89-CEA0-49B1-967B-706F48CA7EE3}"/>
                </a:ext>
              </a:extLst>
            </p:cNvPr>
            <p:cNvGraphicFramePr>
              <a:graphicFrameLocks noGrp="1" noDrilldown="1" noChangeAspect="1" noMove="1" noResize="1"/>
            </p:cNvGraphicFramePr>
            <p:nvPr>
              <p:extLst>
                <p:ext uri="{D42A27DB-BD31-4B8C-83A1-F6EECF244321}">
                  <p14:modId xmlns:p14="http://schemas.microsoft.com/office/powerpoint/2010/main" val="2601035975"/>
                </p:ext>
              </p:extLst>
            </p:nvPr>
          </p:nvGraphicFramePr>
          <p:xfrm>
            <a:off x="14130701" y="8030911"/>
            <a:ext cx="7808297" cy="7309075"/>
          </p:xfrm>
          <a:graphic>
            <a:graphicData uri="http://schemas.openxmlformats.org/presentationml/2006/ole">
              <mc:AlternateContent xmlns:mc="http://schemas.openxmlformats.org/markup-compatibility/2006">
                <mc:Choice xmlns:v="urn:schemas-microsoft-com:vml" Requires="v">
                  <p:oleObj name="Prism 9" r:id="rId3" imgW="7808823" imgH="7309326" progId="Prism9.Document">
                    <p:embed/>
                  </p:oleObj>
                </mc:Choice>
                <mc:Fallback>
                  <p:oleObj name="Prism 9" r:id="rId3" imgW="7808823" imgH="7309326" progId="Prism9.Document">
                    <p:embed/>
                    <p:pic>
                      <p:nvPicPr>
                        <p:cNvPr id="13" name="Object 12">
                          <a:extLst>
                            <a:ext uri="{FF2B5EF4-FFF2-40B4-BE49-F238E27FC236}">
                              <a16:creationId xmlns:a16="http://schemas.microsoft.com/office/drawing/2014/main" id="{D1C8FB89-CEA0-49B1-967B-706F48CA7EE3}"/>
                            </a:ext>
                          </a:extLst>
                        </p:cNvPr>
                        <p:cNvPicPr/>
                        <p:nvPr/>
                      </p:nvPicPr>
                      <p:blipFill>
                        <a:blip r:embed="rId4"/>
                        <a:stretch>
                          <a:fillRect/>
                        </a:stretch>
                      </p:blipFill>
                      <p:spPr>
                        <a:xfrm>
                          <a:off x="14130701" y="8030911"/>
                          <a:ext cx="7808297" cy="730907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F38CEB07-2315-42D2-9C8C-F4D1E0260E53}"/>
                </a:ext>
              </a:extLst>
            </p:cNvPr>
            <p:cNvGraphicFramePr>
              <a:graphicFrameLocks noGrp="1" noDrilldown="1" noChangeAspect="1" noMove="1" noResize="1"/>
            </p:cNvGraphicFramePr>
            <p:nvPr>
              <p:extLst>
                <p:ext uri="{D42A27DB-BD31-4B8C-83A1-F6EECF244321}">
                  <p14:modId xmlns:p14="http://schemas.microsoft.com/office/powerpoint/2010/main" val="610709887"/>
                </p:ext>
              </p:extLst>
            </p:nvPr>
          </p:nvGraphicFramePr>
          <p:xfrm>
            <a:off x="21933445" y="8040204"/>
            <a:ext cx="7919341" cy="7299782"/>
          </p:xfrm>
          <a:graphic>
            <a:graphicData uri="http://schemas.openxmlformats.org/presentationml/2006/ole">
              <mc:AlternateContent xmlns:mc="http://schemas.openxmlformats.org/markup-compatibility/2006">
                <mc:Choice xmlns:v="urn:schemas-microsoft-com:vml" Requires="v">
                  <p:oleObj name="Prism 9" r:id="rId5" imgW="7920105" imgH="7299962" progId="Prism9.Document">
                    <p:embed/>
                  </p:oleObj>
                </mc:Choice>
                <mc:Fallback>
                  <p:oleObj name="Prism 9" r:id="rId5" imgW="7920105" imgH="7299962" progId="Prism9.Document">
                    <p:embed/>
                    <p:pic>
                      <p:nvPicPr>
                        <p:cNvPr id="14" name="Object 13">
                          <a:extLst>
                            <a:ext uri="{FF2B5EF4-FFF2-40B4-BE49-F238E27FC236}">
                              <a16:creationId xmlns:a16="http://schemas.microsoft.com/office/drawing/2014/main" id="{F38CEB07-2315-42D2-9C8C-F4D1E0260E53}"/>
                            </a:ext>
                          </a:extLst>
                        </p:cNvPr>
                        <p:cNvPicPr/>
                        <p:nvPr/>
                      </p:nvPicPr>
                      <p:blipFill>
                        <a:blip r:embed="rId6"/>
                        <a:stretch>
                          <a:fillRect/>
                        </a:stretch>
                      </p:blipFill>
                      <p:spPr>
                        <a:xfrm>
                          <a:off x="21933445" y="8040204"/>
                          <a:ext cx="7919341" cy="7299782"/>
                        </a:xfrm>
                        <a:prstGeom prst="rect">
                          <a:avLst/>
                        </a:prstGeom>
                      </p:spPr>
                    </p:pic>
                  </p:oleObj>
                </mc:Fallback>
              </mc:AlternateContent>
            </a:graphicData>
          </a:graphic>
        </p:graphicFrame>
      </p:grpSp>
    </p:spTree>
    <p:extLst>
      <p:ext uri="{BB962C8B-B14F-4D97-AF65-F5344CB8AC3E}">
        <p14:creationId xmlns:p14="http://schemas.microsoft.com/office/powerpoint/2010/main" val="2795768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4073-456F-47E1-8500-3BF0B8365FE1}"/>
              </a:ext>
            </a:extLst>
          </p:cNvPr>
          <p:cNvSpPr>
            <a:spLocks noGrp="1"/>
          </p:cNvSpPr>
          <p:nvPr>
            <p:ph type="title"/>
          </p:nvPr>
        </p:nvSpPr>
        <p:spPr>
          <a:xfrm>
            <a:off x="471121" y="12508331"/>
            <a:ext cx="27247691" cy="3539781"/>
          </a:xfrm>
        </p:spPr>
        <p:txBody>
          <a:bodyPr/>
          <a:lstStyle/>
          <a:p>
            <a:r>
              <a:rPr lang="en-IE" dirty="0"/>
              <a:t>Key Results</a:t>
            </a:r>
          </a:p>
        </p:txBody>
      </p:sp>
      <p:sp>
        <p:nvSpPr>
          <p:cNvPr id="6" name="TextBox 5">
            <a:extLst>
              <a:ext uri="{FF2B5EF4-FFF2-40B4-BE49-F238E27FC236}">
                <a16:creationId xmlns:a16="http://schemas.microsoft.com/office/drawing/2014/main" id="{1CD4277C-5A37-4D0E-8F33-6DED1AB69ED4}"/>
              </a:ext>
            </a:extLst>
          </p:cNvPr>
          <p:cNvSpPr txBox="1"/>
          <p:nvPr/>
        </p:nvSpPr>
        <p:spPr>
          <a:xfrm>
            <a:off x="2915629" y="25981915"/>
            <a:ext cx="25353246" cy="5045164"/>
          </a:xfrm>
          <a:prstGeom prst="rect">
            <a:avLst/>
          </a:prstGeom>
          <a:noFill/>
        </p:spPr>
        <p:txBody>
          <a:bodyPr wrap="square" rtlCol="0">
            <a:spAutoFit/>
          </a:bodyPr>
          <a:lstStyle/>
          <a:p>
            <a:pPr>
              <a:lnSpc>
                <a:spcPct val="150000"/>
              </a:lnSpc>
            </a:pPr>
            <a:r>
              <a:rPr lang="en-IE" sz="4400" b="1" dirty="0">
                <a:latin typeface="+mn-lt"/>
              </a:rPr>
              <a:t>Figure 2: </a:t>
            </a:r>
            <a:r>
              <a:rPr lang="en-IE" sz="4400" dirty="0">
                <a:latin typeface="+mn-lt"/>
              </a:rPr>
              <a:t>Proportion of patients achieving EASI 50 and itch NRS ≥4-point improvement </a:t>
            </a:r>
            <a:r>
              <a:rPr lang="en-GB" sz="4400" dirty="0">
                <a:latin typeface="+mn-lt"/>
                <a:ea typeface="Yu Mincho" panose="02020400000000000000" pitchFamily="18" charset="-128"/>
                <a:cs typeface="Arial" panose="020B0604020202020204" pitchFamily="34" charset="0"/>
              </a:rPr>
              <a:t>from week 1 through week 16 in BREEZE-AD7 (A) and BREEZE-AD4 (B), for </a:t>
            </a:r>
            <a:r>
              <a:rPr lang="en-IE" sz="4400" dirty="0">
                <a:solidFill>
                  <a:srgbClr val="000000"/>
                </a:solidFill>
                <a:latin typeface="+mn-lt"/>
              </a:rPr>
              <a:t>patients with baseline Itch ≥4. * p≤0.05, ** p≤0.01, *** p≤0.001 vs. PBO from logistic regression analysis. BARI = </a:t>
            </a:r>
            <a:r>
              <a:rPr lang="en-IE" sz="4400" dirty="0" err="1">
                <a:solidFill>
                  <a:srgbClr val="000000"/>
                </a:solidFill>
                <a:latin typeface="+mn-lt"/>
              </a:rPr>
              <a:t>baricitinib</a:t>
            </a:r>
            <a:r>
              <a:rPr lang="en-IE" sz="4400" dirty="0">
                <a:solidFill>
                  <a:srgbClr val="000000"/>
                </a:solidFill>
                <a:latin typeface="+mn-lt"/>
              </a:rPr>
              <a:t>; EASI = Eczema Area and Severity Index; Itch NRS = Itch Numeric Rating Scale; PBO = placebo; TCS = topical corticosteroids.</a:t>
            </a:r>
            <a:endParaRPr lang="en-IE" sz="5400" dirty="0">
              <a:solidFill>
                <a:srgbClr val="000000"/>
              </a:solidFill>
              <a:latin typeface="+mn-lt"/>
            </a:endParaRPr>
          </a:p>
        </p:txBody>
      </p:sp>
      <p:sp>
        <p:nvSpPr>
          <p:cNvPr id="10" name="Title 1">
            <a:extLst>
              <a:ext uri="{FF2B5EF4-FFF2-40B4-BE49-F238E27FC236}">
                <a16:creationId xmlns:a16="http://schemas.microsoft.com/office/drawing/2014/main" id="{7FDEF20D-95DF-4087-ACCE-E6409F72E084}"/>
              </a:ext>
            </a:extLst>
          </p:cNvPr>
          <p:cNvSpPr txBox="1">
            <a:spLocks/>
          </p:cNvSpPr>
          <p:nvPr/>
        </p:nvSpPr>
        <p:spPr bwMode="auto">
          <a:xfrm>
            <a:off x="840985" y="419421"/>
            <a:ext cx="28593266" cy="2967250"/>
          </a:xfrm>
          <a:prstGeom prst="rect">
            <a:avLst/>
          </a:prstGeom>
          <a:noFill/>
          <a:ln w="9525">
            <a:noFill/>
            <a:miter lim="800000"/>
            <a:headEnd/>
            <a:tailEnd/>
          </a:ln>
        </p:spPr>
        <p:txBody>
          <a:bodyPr vert="horz" wrap="square" lIns="360414" tIns="180207" rIns="360414" bIns="180207" numCol="1" anchor="ctr" anchorCtr="0" compatLnSpc="1">
            <a:prstTxWarp prst="textNoShape">
              <a:avLst/>
            </a:prstTxWarp>
          </a:bodyPr>
          <a:lstStyle>
            <a:lvl1pPr algn="ctr" defTabSz="1971811" rtl="0" eaLnBrk="0" fontAlgn="base" hangingPunct="0">
              <a:lnSpc>
                <a:spcPct val="95000"/>
              </a:lnSpc>
              <a:spcBef>
                <a:spcPct val="0"/>
              </a:spcBef>
              <a:spcAft>
                <a:spcPct val="0"/>
              </a:spcAft>
              <a:defRPr sz="7222" b="1" baseline="0">
                <a:solidFill>
                  <a:schemeClr val="bg1"/>
                </a:solidFill>
                <a:effectLst/>
                <a:latin typeface="+mj-lt"/>
                <a:ea typeface="+mj-ea"/>
                <a:cs typeface="+mj-cs"/>
              </a:defRPr>
            </a:lvl1pPr>
            <a:lvl2pPr algn="ctr" defTabSz="1971811" rtl="0" eaLnBrk="0" fontAlgn="base" hangingPunct="0">
              <a:spcBef>
                <a:spcPct val="0"/>
              </a:spcBef>
              <a:spcAft>
                <a:spcPct val="0"/>
              </a:spcAft>
              <a:defRPr sz="9520">
                <a:solidFill>
                  <a:schemeClr val="tx2"/>
                </a:solidFill>
                <a:latin typeface="Times New Roman" pitchFamily="18" charset="0"/>
              </a:defRPr>
            </a:lvl2pPr>
            <a:lvl3pPr algn="ctr" defTabSz="1971811" rtl="0" eaLnBrk="0" fontAlgn="base" hangingPunct="0">
              <a:spcBef>
                <a:spcPct val="0"/>
              </a:spcBef>
              <a:spcAft>
                <a:spcPct val="0"/>
              </a:spcAft>
              <a:defRPr sz="9520">
                <a:solidFill>
                  <a:schemeClr val="tx2"/>
                </a:solidFill>
                <a:latin typeface="Times New Roman" pitchFamily="18" charset="0"/>
              </a:defRPr>
            </a:lvl3pPr>
            <a:lvl4pPr algn="ctr" defTabSz="1971811" rtl="0" eaLnBrk="0" fontAlgn="base" hangingPunct="0">
              <a:spcBef>
                <a:spcPct val="0"/>
              </a:spcBef>
              <a:spcAft>
                <a:spcPct val="0"/>
              </a:spcAft>
              <a:defRPr sz="9520">
                <a:solidFill>
                  <a:schemeClr val="tx2"/>
                </a:solidFill>
                <a:latin typeface="Times New Roman" pitchFamily="18" charset="0"/>
              </a:defRPr>
            </a:lvl4pPr>
            <a:lvl5pPr algn="ctr" defTabSz="1971811" rtl="0" eaLnBrk="0" fontAlgn="base" hangingPunct="0">
              <a:spcBef>
                <a:spcPct val="0"/>
              </a:spcBef>
              <a:spcAft>
                <a:spcPct val="0"/>
              </a:spcAft>
              <a:defRPr sz="9520">
                <a:solidFill>
                  <a:schemeClr val="tx2"/>
                </a:solidFill>
                <a:latin typeface="Times New Roman" pitchFamily="18" charset="0"/>
              </a:defRPr>
            </a:lvl5pPr>
            <a:lvl6pPr marL="308129" algn="ctr" defTabSz="1971811" rtl="0" fontAlgn="base">
              <a:spcBef>
                <a:spcPct val="0"/>
              </a:spcBef>
              <a:spcAft>
                <a:spcPct val="0"/>
              </a:spcAft>
              <a:defRPr sz="9520">
                <a:solidFill>
                  <a:schemeClr val="tx2"/>
                </a:solidFill>
                <a:latin typeface="Times New Roman" pitchFamily="18" charset="0"/>
              </a:defRPr>
            </a:lvl6pPr>
            <a:lvl7pPr marL="616257" algn="ctr" defTabSz="1971811" rtl="0" fontAlgn="base">
              <a:spcBef>
                <a:spcPct val="0"/>
              </a:spcBef>
              <a:spcAft>
                <a:spcPct val="0"/>
              </a:spcAft>
              <a:defRPr sz="9520">
                <a:solidFill>
                  <a:schemeClr val="tx2"/>
                </a:solidFill>
                <a:latin typeface="Times New Roman" pitchFamily="18" charset="0"/>
              </a:defRPr>
            </a:lvl7pPr>
            <a:lvl8pPr marL="924386" algn="ctr" defTabSz="1971811" rtl="0" fontAlgn="base">
              <a:spcBef>
                <a:spcPct val="0"/>
              </a:spcBef>
              <a:spcAft>
                <a:spcPct val="0"/>
              </a:spcAft>
              <a:defRPr sz="9520">
                <a:solidFill>
                  <a:schemeClr val="tx2"/>
                </a:solidFill>
                <a:latin typeface="Times New Roman" pitchFamily="18" charset="0"/>
              </a:defRPr>
            </a:lvl8pPr>
            <a:lvl9pPr marL="1232514" algn="ctr" defTabSz="1971811" rtl="0" fontAlgn="base">
              <a:spcBef>
                <a:spcPct val="0"/>
              </a:spcBef>
              <a:spcAft>
                <a:spcPct val="0"/>
              </a:spcAft>
              <a:defRPr sz="9520">
                <a:solidFill>
                  <a:schemeClr val="tx2"/>
                </a:solidFill>
                <a:latin typeface="Times New Roman" pitchFamily="18" charset="0"/>
              </a:defRPr>
            </a:lvl9pPr>
          </a:lstStyle>
          <a:p>
            <a:r>
              <a:rPr lang="en-IE" sz="13800" kern="0" dirty="0"/>
              <a:t>Key Results</a:t>
            </a:r>
          </a:p>
        </p:txBody>
      </p:sp>
      <p:sp>
        <p:nvSpPr>
          <p:cNvPr id="8" name="TextBox 7">
            <a:extLst>
              <a:ext uri="{FF2B5EF4-FFF2-40B4-BE49-F238E27FC236}">
                <a16:creationId xmlns:a16="http://schemas.microsoft.com/office/drawing/2014/main" id="{27100D78-12A2-49A9-8AD9-11AEA1736E29}"/>
              </a:ext>
            </a:extLst>
          </p:cNvPr>
          <p:cNvSpPr txBox="1"/>
          <p:nvPr/>
        </p:nvSpPr>
        <p:spPr>
          <a:xfrm>
            <a:off x="2915629" y="6547117"/>
            <a:ext cx="23798037" cy="2800767"/>
          </a:xfrm>
          <a:prstGeom prst="rect">
            <a:avLst/>
          </a:prstGeom>
          <a:noFill/>
        </p:spPr>
        <p:txBody>
          <a:bodyPr wrap="square" rtlCol="0">
            <a:spAutoFit/>
          </a:bodyPr>
          <a:lstStyle/>
          <a:p>
            <a:pPr algn="ctr"/>
            <a:r>
              <a:rPr lang="en-IE" sz="8800" b="1" dirty="0">
                <a:solidFill>
                  <a:srgbClr val="000000"/>
                </a:solidFill>
                <a:latin typeface="+mn-lt"/>
              </a:rPr>
              <a:t>EASI 50 </a:t>
            </a:r>
            <a:r>
              <a:rPr lang="en-IE" sz="8800" b="1" i="1" dirty="0">
                <a:solidFill>
                  <a:srgbClr val="000000"/>
                </a:solidFill>
                <a:latin typeface="+mn-lt"/>
              </a:rPr>
              <a:t>and</a:t>
            </a:r>
            <a:r>
              <a:rPr lang="en-IE" sz="8800" b="1" dirty="0">
                <a:solidFill>
                  <a:srgbClr val="000000"/>
                </a:solidFill>
                <a:latin typeface="+mn-lt"/>
              </a:rPr>
              <a:t> Itch NRS ≥4-point improvement from baseline</a:t>
            </a:r>
          </a:p>
        </p:txBody>
      </p:sp>
      <p:grpSp>
        <p:nvGrpSpPr>
          <p:cNvPr id="11" name="Group 10">
            <a:extLst>
              <a:ext uri="{FF2B5EF4-FFF2-40B4-BE49-F238E27FC236}">
                <a16:creationId xmlns:a16="http://schemas.microsoft.com/office/drawing/2014/main" id="{7E279055-B6E0-4FE9-9C2E-8BCDC4945EE4}"/>
              </a:ext>
            </a:extLst>
          </p:cNvPr>
          <p:cNvGrpSpPr>
            <a:grpSpLocks noGrp="1" noUngrp="1" noRot="1" noMove="1" noResize="1"/>
          </p:cNvGrpSpPr>
          <p:nvPr/>
        </p:nvGrpSpPr>
        <p:grpSpPr>
          <a:xfrm>
            <a:off x="742951" y="10768013"/>
            <a:ext cx="28144787" cy="13793787"/>
            <a:chOff x="14195589" y="17182404"/>
            <a:chExt cx="15677012" cy="7299138"/>
          </a:xfrm>
        </p:grpSpPr>
        <p:graphicFrame>
          <p:nvGraphicFramePr>
            <p:cNvPr id="12" name="Object 11">
              <a:extLst>
                <a:ext uri="{FF2B5EF4-FFF2-40B4-BE49-F238E27FC236}">
                  <a16:creationId xmlns:a16="http://schemas.microsoft.com/office/drawing/2014/main" id="{88B943A8-A9A7-42FF-9187-49EEDE79BDFC}"/>
                </a:ext>
              </a:extLst>
            </p:cNvPr>
            <p:cNvGraphicFramePr>
              <a:graphicFrameLocks noGrp="1" noDrilldown="1" noChangeAspect="1" noMove="1" noResize="1"/>
            </p:cNvGraphicFramePr>
            <p:nvPr>
              <p:extLst>
                <p:ext uri="{D42A27DB-BD31-4B8C-83A1-F6EECF244321}">
                  <p14:modId xmlns:p14="http://schemas.microsoft.com/office/powerpoint/2010/main" val="2095912466"/>
                </p:ext>
              </p:extLst>
            </p:nvPr>
          </p:nvGraphicFramePr>
          <p:xfrm>
            <a:off x="22008009" y="17182404"/>
            <a:ext cx="7864592" cy="7299138"/>
          </p:xfrm>
          <a:graphic>
            <a:graphicData uri="http://schemas.openxmlformats.org/presentationml/2006/ole">
              <mc:AlternateContent xmlns:mc="http://schemas.openxmlformats.org/markup-compatibility/2006">
                <mc:Choice xmlns:v="urn:schemas-microsoft-com:vml" Requires="v">
                  <p:oleObj name="Prism 9" r:id="rId3" imgW="7863923" imgH="7299962" progId="Prism9.Document">
                    <p:embed/>
                  </p:oleObj>
                </mc:Choice>
                <mc:Fallback>
                  <p:oleObj name="Prism 9" r:id="rId3" imgW="7863923" imgH="7299962" progId="Prism9.Document">
                    <p:embed/>
                    <p:pic>
                      <p:nvPicPr>
                        <p:cNvPr id="12" name="Object 11">
                          <a:extLst>
                            <a:ext uri="{FF2B5EF4-FFF2-40B4-BE49-F238E27FC236}">
                              <a16:creationId xmlns:a16="http://schemas.microsoft.com/office/drawing/2014/main" id="{88B943A8-A9A7-42FF-9187-49EEDE79BDFC}"/>
                            </a:ext>
                          </a:extLst>
                        </p:cNvPr>
                        <p:cNvPicPr/>
                        <p:nvPr/>
                      </p:nvPicPr>
                      <p:blipFill>
                        <a:blip r:embed="rId4"/>
                        <a:stretch>
                          <a:fillRect/>
                        </a:stretch>
                      </p:blipFill>
                      <p:spPr>
                        <a:xfrm>
                          <a:off x="22008009" y="17182404"/>
                          <a:ext cx="7864592" cy="7299138"/>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919EE8ED-13BE-42E6-A51C-EE6F2CF2FC34}"/>
                </a:ext>
              </a:extLst>
            </p:cNvPr>
            <p:cNvGraphicFramePr>
              <a:graphicFrameLocks noGrp="1" noDrilldown="1" noChangeAspect="1" noMove="1" noResize="1"/>
            </p:cNvGraphicFramePr>
            <p:nvPr>
              <p:extLst>
                <p:ext uri="{D42A27DB-BD31-4B8C-83A1-F6EECF244321}">
                  <p14:modId xmlns:p14="http://schemas.microsoft.com/office/powerpoint/2010/main" val="3729163002"/>
                </p:ext>
              </p:extLst>
            </p:nvPr>
          </p:nvGraphicFramePr>
          <p:xfrm>
            <a:off x="14195589" y="17182404"/>
            <a:ext cx="7792967" cy="7299138"/>
          </p:xfrm>
          <a:graphic>
            <a:graphicData uri="http://schemas.openxmlformats.org/presentationml/2006/ole">
              <mc:AlternateContent xmlns:mc="http://schemas.openxmlformats.org/markup-compatibility/2006">
                <mc:Choice xmlns:v="urn:schemas-microsoft-com:vml" Requires="v">
                  <p:oleObj name="Prism 9" r:id="rId5" imgW="7839434" imgH="7299962" progId="Prism9.Document">
                    <p:embed/>
                  </p:oleObj>
                </mc:Choice>
                <mc:Fallback>
                  <p:oleObj name="Prism 9" r:id="rId5" imgW="7839434" imgH="7299962" progId="Prism9.Document">
                    <p:embed/>
                    <p:pic>
                      <p:nvPicPr>
                        <p:cNvPr id="15" name="Object 14">
                          <a:extLst>
                            <a:ext uri="{FF2B5EF4-FFF2-40B4-BE49-F238E27FC236}">
                              <a16:creationId xmlns:a16="http://schemas.microsoft.com/office/drawing/2014/main" id="{919EE8ED-13BE-42E6-A51C-EE6F2CF2FC34}"/>
                            </a:ext>
                          </a:extLst>
                        </p:cNvPr>
                        <p:cNvPicPr/>
                        <p:nvPr/>
                      </p:nvPicPr>
                      <p:blipFill>
                        <a:blip r:embed="rId6"/>
                        <a:stretch>
                          <a:fillRect/>
                        </a:stretch>
                      </p:blipFill>
                      <p:spPr>
                        <a:xfrm>
                          <a:off x="14195589" y="17182404"/>
                          <a:ext cx="7792967" cy="7299138"/>
                        </a:xfrm>
                        <a:prstGeom prst="rect">
                          <a:avLst/>
                        </a:prstGeom>
                      </p:spPr>
                    </p:pic>
                  </p:oleObj>
                </mc:Fallback>
              </mc:AlternateContent>
            </a:graphicData>
          </a:graphic>
        </p:graphicFrame>
      </p:grpSp>
    </p:spTree>
    <p:extLst>
      <p:ext uri="{BB962C8B-B14F-4D97-AF65-F5344CB8AC3E}">
        <p14:creationId xmlns:p14="http://schemas.microsoft.com/office/powerpoint/2010/main" val="2121414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4073-456F-47E1-8500-3BF0B8365FE1}"/>
              </a:ext>
            </a:extLst>
          </p:cNvPr>
          <p:cNvSpPr>
            <a:spLocks noGrp="1"/>
          </p:cNvSpPr>
          <p:nvPr>
            <p:ph type="title"/>
          </p:nvPr>
        </p:nvSpPr>
        <p:spPr>
          <a:xfrm>
            <a:off x="471121" y="12508331"/>
            <a:ext cx="27247691" cy="3539781"/>
          </a:xfrm>
        </p:spPr>
        <p:txBody>
          <a:bodyPr/>
          <a:lstStyle/>
          <a:p>
            <a:r>
              <a:rPr lang="en-IE" dirty="0"/>
              <a:t>Key Results</a:t>
            </a:r>
          </a:p>
        </p:txBody>
      </p:sp>
      <p:sp>
        <p:nvSpPr>
          <p:cNvPr id="4" name="TextBox 3">
            <a:extLst>
              <a:ext uri="{FF2B5EF4-FFF2-40B4-BE49-F238E27FC236}">
                <a16:creationId xmlns:a16="http://schemas.microsoft.com/office/drawing/2014/main" id="{DC6710CC-0BB3-41B5-A3FA-D0F22699D8B3}"/>
              </a:ext>
            </a:extLst>
          </p:cNvPr>
          <p:cNvSpPr txBox="1"/>
          <p:nvPr/>
        </p:nvSpPr>
        <p:spPr>
          <a:xfrm>
            <a:off x="2034699" y="8191907"/>
            <a:ext cx="26205814" cy="2554545"/>
          </a:xfrm>
          <a:prstGeom prst="rect">
            <a:avLst/>
          </a:prstGeom>
          <a:noFill/>
        </p:spPr>
        <p:txBody>
          <a:bodyPr wrap="square" rtlCol="0">
            <a:spAutoFit/>
          </a:bodyPr>
          <a:lstStyle/>
          <a:p>
            <a:pPr algn="ctr"/>
            <a:r>
              <a:rPr lang="en-IE" sz="8000" b="1" dirty="0">
                <a:latin typeface="+mn-lt"/>
              </a:rPr>
              <a:t>EASI 50</a:t>
            </a:r>
            <a:r>
              <a:rPr lang="en-IE" sz="8000" b="1" i="1" dirty="0">
                <a:latin typeface="+mn-lt"/>
              </a:rPr>
              <a:t> and </a:t>
            </a:r>
            <a:r>
              <a:rPr lang="en-IE" sz="8000" b="1" dirty="0">
                <a:latin typeface="+mn-lt"/>
              </a:rPr>
              <a:t>DLQI ≥4-point improvement</a:t>
            </a:r>
            <a:r>
              <a:rPr lang="en-IE" sz="8000" b="1" i="1" dirty="0">
                <a:latin typeface="+mn-lt"/>
              </a:rPr>
              <a:t> and </a:t>
            </a:r>
            <a:r>
              <a:rPr lang="en-IE" sz="8000" b="1" dirty="0">
                <a:latin typeface="+mn-lt"/>
              </a:rPr>
              <a:t>Itch NRS ≥4-point improvement from baseline </a:t>
            </a:r>
            <a:endParaRPr lang="en-IE" sz="8000" dirty="0">
              <a:latin typeface="+mn-lt"/>
            </a:endParaRPr>
          </a:p>
        </p:txBody>
      </p:sp>
      <p:sp>
        <p:nvSpPr>
          <p:cNvPr id="6" name="TextBox 5">
            <a:extLst>
              <a:ext uri="{FF2B5EF4-FFF2-40B4-BE49-F238E27FC236}">
                <a16:creationId xmlns:a16="http://schemas.microsoft.com/office/drawing/2014/main" id="{1CD4277C-5A37-4D0E-8F33-6DED1AB69ED4}"/>
              </a:ext>
            </a:extLst>
          </p:cNvPr>
          <p:cNvSpPr txBox="1"/>
          <p:nvPr/>
        </p:nvSpPr>
        <p:spPr>
          <a:xfrm>
            <a:off x="3092003" y="25535232"/>
            <a:ext cx="24626809" cy="6060826"/>
          </a:xfrm>
          <a:prstGeom prst="rect">
            <a:avLst/>
          </a:prstGeom>
          <a:noFill/>
        </p:spPr>
        <p:txBody>
          <a:bodyPr wrap="square" rtlCol="0">
            <a:spAutoFit/>
          </a:bodyPr>
          <a:lstStyle/>
          <a:p>
            <a:pPr>
              <a:lnSpc>
                <a:spcPct val="150000"/>
              </a:lnSpc>
            </a:pPr>
            <a:r>
              <a:rPr lang="en-IE" sz="4400" b="1" dirty="0">
                <a:latin typeface="+mn-lt"/>
              </a:rPr>
              <a:t>Figure 3: </a:t>
            </a:r>
            <a:r>
              <a:rPr lang="en-IE" sz="4400" dirty="0">
                <a:latin typeface="+mn-lt"/>
              </a:rPr>
              <a:t>Proportion of patients achieving EASI 50, DLQI ≥4-point improvement and itch NRS ≥4-point improvement </a:t>
            </a:r>
            <a:r>
              <a:rPr lang="en-GB" sz="4400" dirty="0">
                <a:latin typeface="+mn-lt"/>
                <a:ea typeface="Yu Mincho" panose="02020400000000000000" pitchFamily="18" charset="-128"/>
                <a:cs typeface="Arial" panose="020B0604020202020204" pitchFamily="34" charset="0"/>
              </a:rPr>
              <a:t>from week 0 through week 16 in BREEZE-AD7 (A) and BREEZE-AD4 (B), for p</a:t>
            </a:r>
            <a:r>
              <a:rPr lang="en-IE" sz="4400" dirty="0" err="1">
                <a:solidFill>
                  <a:srgbClr val="000000"/>
                </a:solidFill>
                <a:latin typeface="+mn-lt"/>
              </a:rPr>
              <a:t>atients</a:t>
            </a:r>
            <a:r>
              <a:rPr lang="en-IE" sz="4400" dirty="0">
                <a:solidFill>
                  <a:srgbClr val="000000"/>
                </a:solidFill>
                <a:latin typeface="+mn-lt"/>
              </a:rPr>
              <a:t> with baseline DLQI ≥4 and Itch ≥4. * p≤0.05, ** p≤0.01, *** p≤0.001 vs. PBO from logistic regression analysis. BARI = </a:t>
            </a:r>
            <a:r>
              <a:rPr lang="en-IE" sz="4400" dirty="0" err="1">
                <a:solidFill>
                  <a:srgbClr val="000000"/>
                </a:solidFill>
                <a:latin typeface="+mn-lt"/>
              </a:rPr>
              <a:t>baricitinib</a:t>
            </a:r>
            <a:r>
              <a:rPr lang="en-IE" sz="4400" dirty="0">
                <a:solidFill>
                  <a:srgbClr val="000000"/>
                </a:solidFill>
                <a:latin typeface="+mn-lt"/>
              </a:rPr>
              <a:t>; DLQI = Dermatology Life Quality Index; EASI = Eczema Area and Severity Index; Itch NRS = Itch Numeric Rating Scale; PBO = placebo; TCS = topical corticosteroids.</a:t>
            </a:r>
          </a:p>
        </p:txBody>
      </p:sp>
      <p:sp>
        <p:nvSpPr>
          <p:cNvPr id="7" name="Title 1">
            <a:extLst>
              <a:ext uri="{FF2B5EF4-FFF2-40B4-BE49-F238E27FC236}">
                <a16:creationId xmlns:a16="http://schemas.microsoft.com/office/drawing/2014/main" id="{BD630CD3-AD3C-4D9B-A6DA-8E3C7C1FA682}"/>
              </a:ext>
            </a:extLst>
          </p:cNvPr>
          <p:cNvSpPr txBox="1">
            <a:spLocks/>
          </p:cNvSpPr>
          <p:nvPr/>
        </p:nvSpPr>
        <p:spPr bwMode="auto">
          <a:xfrm>
            <a:off x="840985" y="419421"/>
            <a:ext cx="28593266" cy="2967250"/>
          </a:xfrm>
          <a:prstGeom prst="rect">
            <a:avLst/>
          </a:prstGeom>
          <a:noFill/>
          <a:ln w="9525">
            <a:noFill/>
            <a:miter lim="800000"/>
            <a:headEnd/>
            <a:tailEnd/>
          </a:ln>
        </p:spPr>
        <p:txBody>
          <a:bodyPr vert="horz" wrap="square" lIns="360414" tIns="180207" rIns="360414" bIns="180207" numCol="1" anchor="ctr" anchorCtr="0" compatLnSpc="1">
            <a:prstTxWarp prst="textNoShape">
              <a:avLst/>
            </a:prstTxWarp>
          </a:bodyPr>
          <a:lstStyle>
            <a:lvl1pPr algn="ctr" defTabSz="1971811" rtl="0" eaLnBrk="0" fontAlgn="base" hangingPunct="0">
              <a:lnSpc>
                <a:spcPct val="95000"/>
              </a:lnSpc>
              <a:spcBef>
                <a:spcPct val="0"/>
              </a:spcBef>
              <a:spcAft>
                <a:spcPct val="0"/>
              </a:spcAft>
              <a:defRPr sz="7222" b="1" baseline="0">
                <a:solidFill>
                  <a:schemeClr val="bg1"/>
                </a:solidFill>
                <a:effectLst/>
                <a:latin typeface="+mj-lt"/>
                <a:ea typeface="+mj-ea"/>
                <a:cs typeface="+mj-cs"/>
              </a:defRPr>
            </a:lvl1pPr>
            <a:lvl2pPr algn="ctr" defTabSz="1971811" rtl="0" eaLnBrk="0" fontAlgn="base" hangingPunct="0">
              <a:spcBef>
                <a:spcPct val="0"/>
              </a:spcBef>
              <a:spcAft>
                <a:spcPct val="0"/>
              </a:spcAft>
              <a:defRPr sz="9520">
                <a:solidFill>
                  <a:schemeClr val="tx2"/>
                </a:solidFill>
                <a:latin typeface="Times New Roman" pitchFamily="18" charset="0"/>
              </a:defRPr>
            </a:lvl2pPr>
            <a:lvl3pPr algn="ctr" defTabSz="1971811" rtl="0" eaLnBrk="0" fontAlgn="base" hangingPunct="0">
              <a:spcBef>
                <a:spcPct val="0"/>
              </a:spcBef>
              <a:spcAft>
                <a:spcPct val="0"/>
              </a:spcAft>
              <a:defRPr sz="9520">
                <a:solidFill>
                  <a:schemeClr val="tx2"/>
                </a:solidFill>
                <a:latin typeface="Times New Roman" pitchFamily="18" charset="0"/>
              </a:defRPr>
            </a:lvl3pPr>
            <a:lvl4pPr algn="ctr" defTabSz="1971811" rtl="0" eaLnBrk="0" fontAlgn="base" hangingPunct="0">
              <a:spcBef>
                <a:spcPct val="0"/>
              </a:spcBef>
              <a:spcAft>
                <a:spcPct val="0"/>
              </a:spcAft>
              <a:defRPr sz="9520">
                <a:solidFill>
                  <a:schemeClr val="tx2"/>
                </a:solidFill>
                <a:latin typeface="Times New Roman" pitchFamily="18" charset="0"/>
              </a:defRPr>
            </a:lvl4pPr>
            <a:lvl5pPr algn="ctr" defTabSz="1971811" rtl="0" eaLnBrk="0" fontAlgn="base" hangingPunct="0">
              <a:spcBef>
                <a:spcPct val="0"/>
              </a:spcBef>
              <a:spcAft>
                <a:spcPct val="0"/>
              </a:spcAft>
              <a:defRPr sz="9520">
                <a:solidFill>
                  <a:schemeClr val="tx2"/>
                </a:solidFill>
                <a:latin typeface="Times New Roman" pitchFamily="18" charset="0"/>
              </a:defRPr>
            </a:lvl5pPr>
            <a:lvl6pPr marL="308129" algn="ctr" defTabSz="1971811" rtl="0" fontAlgn="base">
              <a:spcBef>
                <a:spcPct val="0"/>
              </a:spcBef>
              <a:spcAft>
                <a:spcPct val="0"/>
              </a:spcAft>
              <a:defRPr sz="9520">
                <a:solidFill>
                  <a:schemeClr val="tx2"/>
                </a:solidFill>
                <a:latin typeface="Times New Roman" pitchFamily="18" charset="0"/>
              </a:defRPr>
            </a:lvl6pPr>
            <a:lvl7pPr marL="616257" algn="ctr" defTabSz="1971811" rtl="0" fontAlgn="base">
              <a:spcBef>
                <a:spcPct val="0"/>
              </a:spcBef>
              <a:spcAft>
                <a:spcPct val="0"/>
              </a:spcAft>
              <a:defRPr sz="9520">
                <a:solidFill>
                  <a:schemeClr val="tx2"/>
                </a:solidFill>
                <a:latin typeface="Times New Roman" pitchFamily="18" charset="0"/>
              </a:defRPr>
            </a:lvl7pPr>
            <a:lvl8pPr marL="924386" algn="ctr" defTabSz="1971811" rtl="0" fontAlgn="base">
              <a:spcBef>
                <a:spcPct val="0"/>
              </a:spcBef>
              <a:spcAft>
                <a:spcPct val="0"/>
              </a:spcAft>
              <a:defRPr sz="9520">
                <a:solidFill>
                  <a:schemeClr val="tx2"/>
                </a:solidFill>
                <a:latin typeface="Times New Roman" pitchFamily="18" charset="0"/>
              </a:defRPr>
            </a:lvl8pPr>
            <a:lvl9pPr marL="1232514" algn="ctr" defTabSz="1971811" rtl="0" fontAlgn="base">
              <a:spcBef>
                <a:spcPct val="0"/>
              </a:spcBef>
              <a:spcAft>
                <a:spcPct val="0"/>
              </a:spcAft>
              <a:defRPr sz="9520">
                <a:solidFill>
                  <a:schemeClr val="tx2"/>
                </a:solidFill>
                <a:latin typeface="Times New Roman" pitchFamily="18" charset="0"/>
              </a:defRPr>
            </a:lvl9pPr>
          </a:lstStyle>
          <a:p>
            <a:r>
              <a:rPr lang="en-IE" sz="13800" kern="0" dirty="0"/>
              <a:t>Key Results</a:t>
            </a:r>
          </a:p>
        </p:txBody>
      </p:sp>
      <p:grpSp>
        <p:nvGrpSpPr>
          <p:cNvPr id="11" name="Group 10">
            <a:extLst>
              <a:ext uri="{FF2B5EF4-FFF2-40B4-BE49-F238E27FC236}">
                <a16:creationId xmlns:a16="http://schemas.microsoft.com/office/drawing/2014/main" id="{EA04CD1B-6B97-44ED-B2B4-7D0894BD924A}"/>
              </a:ext>
            </a:extLst>
          </p:cNvPr>
          <p:cNvGrpSpPr>
            <a:grpSpLocks noGrp="1" noUngrp="1" noRot="1" noMove="1" noResize="1"/>
          </p:cNvGrpSpPr>
          <p:nvPr/>
        </p:nvGrpSpPr>
        <p:grpSpPr>
          <a:xfrm>
            <a:off x="1279525" y="12484102"/>
            <a:ext cx="27708533" cy="13076239"/>
            <a:chOff x="14299095" y="26923173"/>
            <a:chExt cx="15547493" cy="7299881"/>
          </a:xfrm>
        </p:grpSpPr>
        <p:graphicFrame>
          <p:nvGraphicFramePr>
            <p:cNvPr id="12" name="Object 11">
              <a:extLst>
                <a:ext uri="{FF2B5EF4-FFF2-40B4-BE49-F238E27FC236}">
                  <a16:creationId xmlns:a16="http://schemas.microsoft.com/office/drawing/2014/main" id="{F980123D-C705-4911-B2E6-DDDB8FE1CFFA}"/>
                </a:ext>
              </a:extLst>
            </p:cNvPr>
            <p:cNvGraphicFramePr>
              <a:graphicFrameLocks noGrp="1" noDrilldown="1" noChangeAspect="1" noMove="1" noResize="1"/>
            </p:cNvGraphicFramePr>
            <p:nvPr>
              <p:extLst>
                <p:ext uri="{D42A27DB-BD31-4B8C-83A1-F6EECF244321}">
                  <p14:modId xmlns:p14="http://schemas.microsoft.com/office/powerpoint/2010/main" val="2503707356"/>
                </p:ext>
              </p:extLst>
            </p:nvPr>
          </p:nvGraphicFramePr>
          <p:xfrm>
            <a:off x="14299095" y="26923173"/>
            <a:ext cx="7696164" cy="7299881"/>
          </p:xfrm>
          <a:graphic>
            <a:graphicData uri="http://schemas.openxmlformats.org/presentationml/2006/ole">
              <mc:AlternateContent xmlns:mc="http://schemas.openxmlformats.org/markup-compatibility/2006">
                <mc:Choice xmlns:v="urn:schemas-microsoft-com:vml" Requires="v">
                  <p:oleObj name="Prism 9" r:id="rId3" imgW="7696100" imgH="7299962" progId="Prism9.Document">
                    <p:embed/>
                  </p:oleObj>
                </mc:Choice>
                <mc:Fallback>
                  <p:oleObj name="Prism 9" r:id="rId3" imgW="7696100" imgH="7299962" progId="Prism9.Document">
                    <p:embed/>
                    <p:pic>
                      <p:nvPicPr>
                        <p:cNvPr id="12" name="Object 11">
                          <a:extLst>
                            <a:ext uri="{FF2B5EF4-FFF2-40B4-BE49-F238E27FC236}">
                              <a16:creationId xmlns:a16="http://schemas.microsoft.com/office/drawing/2014/main" id="{F980123D-C705-4911-B2E6-DDDB8FE1CFFA}"/>
                            </a:ext>
                          </a:extLst>
                        </p:cNvPr>
                        <p:cNvPicPr/>
                        <p:nvPr/>
                      </p:nvPicPr>
                      <p:blipFill>
                        <a:blip r:embed="rId4"/>
                        <a:stretch>
                          <a:fillRect/>
                        </a:stretch>
                      </p:blipFill>
                      <p:spPr>
                        <a:xfrm>
                          <a:off x="14299095" y="26923173"/>
                          <a:ext cx="7696164" cy="7299881"/>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219B93B-7FAB-42F1-A376-7C954E7A4BED}"/>
                </a:ext>
              </a:extLst>
            </p:cNvPr>
            <p:cNvGraphicFramePr>
              <a:graphicFrameLocks noGrp="1" noDrilldown="1" noChangeAspect="1" noMove="1" noResize="1"/>
            </p:cNvGraphicFramePr>
            <p:nvPr>
              <p:extLst>
                <p:ext uri="{D42A27DB-BD31-4B8C-83A1-F6EECF244321}">
                  <p14:modId xmlns:p14="http://schemas.microsoft.com/office/powerpoint/2010/main" val="1879836493"/>
                </p:ext>
              </p:extLst>
            </p:nvPr>
          </p:nvGraphicFramePr>
          <p:xfrm>
            <a:off x="22139275" y="26936700"/>
            <a:ext cx="7707313" cy="7272338"/>
          </p:xfrm>
          <a:graphic>
            <a:graphicData uri="http://schemas.openxmlformats.org/presentationml/2006/ole">
              <mc:AlternateContent xmlns:mc="http://schemas.openxmlformats.org/markup-compatibility/2006">
                <mc:Choice xmlns:v="urn:schemas-microsoft-com:vml" Requires="v">
                  <p:oleObj name="Prism 9" r:id="rId5" imgW="7909661" imgH="7272591" progId="Prism9.Document">
                    <p:embed/>
                  </p:oleObj>
                </mc:Choice>
                <mc:Fallback>
                  <p:oleObj name="Prism 9" r:id="rId5" imgW="7909661" imgH="7272591" progId="Prism9.Document">
                    <p:embed/>
                    <p:pic>
                      <p:nvPicPr>
                        <p:cNvPr id="13" name="Object 12">
                          <a:extLst>
                            <a:ext uri="{FF2B5EF4-FFF2-40B4-BE49-F238E27FC236}">
                              <a16:creationId xmlns:a16="http://schemas.microsoft.com/office/drawing/2014/main" id="{6219B93B-7FAB-42F1-A376-7C954E7A4BED}"/>
                            </a:ext>
                          </a:extLst>
                        </p:cNvPr>
                        <p:cNvPicPr/>
                        <p:nvPr/>
                      </p:nvPicPr>
                      <p:blipFill>
                        <a:blip r:embed="rId6"/>
                        <a:stretch>
                          <a:fillRect/>
                        </a:stretch>
                      </p:blipFill>
                      <p:spPr>
                        <a:xfrm>
                          <a:off x="22139275" y="26936700"/>
                          <a:ext cx="7707313" cy="7272338"/>
                        </a:xfrm>
                        <a:prstGeom prst="rect">
                          <a:avLst/>
                        </a:prstGeom>
                      </p:spPr>
                    </p:pic>
                  </p:oleObj>
                </mc:Fallback>
              </mc:AlternateContent>
            </a:graphicData>
          </a:graphic>
        </p:graphicFrame>
      </p:grpSp>
    </p:spTree>
    <p:extLst>
      <p:ext uri="{BB962C8B-B14F-4D97-AF65-F5344CB8AC3E}">
        <p14:creationId xmlns:p14="http://schemas.microsoft.com/office/powerpoint/2010/main" val="2761214957"/>
      </p:ext>
    </p:extLst>
  </p:cSld>
  <p:clrMapOvr>
    <a:masterClrMapping/>
  </p:clrMapOvr>
</p:sld>
</file>

<file path=ppt/theme/theme1.xml><?xml version="1.0" encoding="utf-8"?>
<a:theme xmlns:a="http://schemas.openxmlformats.org/drawingml/2006/main" name="Default Design">
  <a:themeElements>
    <a:clrScheme name="Lilly Poster">
      <a:dk1>
        <a:srgbClr val="000000"/>
      </a:dk1>
      <a:lt1>
        <a:srgbClr val="FFFFFF"/>
      </a:lt1>
      <a:dk2>
        <a:srgbClr val="000000"/>
      </a:dk2>
      <a:lt2>
        <a:srgbClr val="A59D95"/>
      </a:lt2>
      <a:accent1>
        <a:srgbClr val="D52B1E"/>
      </a:accent1>
      <a:accent2>
        <a:srgbClr val="82786F"/>
      </a:accent2>
      <a:accent3>
        <a:srgbClr val="D3BF96"/>
      </a:accent3>
      <a:accent4>
        <a:srgbClr val="A59D95"/>
      </a:accent4>
      <a:accent5>
        <a:srgbClr val="00A1DE"/>
      </a:accent5>
      <a:accent6>
        <a:srgbClr val="B1059D"/>
      </a:accent6>
      <a:hlink>
        <a:srgbClr val="CCCCFF"/>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D9D9D"/>
        </a:solidFill>
        <a:ln w="9525">
          <a:noFill/>
          <a:miter lim="800000"/>
          <a:headEnd/>
          <a:tailEnd/>
        </a:ln>
      </a:spPr>
      <a:bodyPr wrap="none" lIns="112629" tIns="56314" rIns="112629" bIns="56314" rtlCol="0" anchor="ctr"/>
      <a:lstStyle>
        <a:defPPr algn="ctr">
          <a:defRPr dirty="0">
            <a:latin typeface="+mn-lt"/>
          </a:defRPr>
        </a:defPPr>
      </a:lstStyle>
    </a:spDef>
    <a:txDef>
      <a:spPr>
        <a:noFill/>
      </a:spPr>
      <a:bodyPr wrap="square" rtlCol="0">
        <a:spAutoFit/>
      </a:bodyPr>
      <a:lstStyle>
        <a:defPPr>
          <a:defRPr dirty="0">
            <a:latin typeface="+mn-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2DC92E7081D245B0C33B57F16C64FE" ma:contentTypeVersion="22" ma:contentTypeDescription="Create a new document." ma:contentTypeScope="" ma:versionID="308b7852034b93c600bcde516a57959b">
  <xsd:schema xmlns:xsd="http://www.w3.org/2001/XMLSchema" xmlns:xs="http://www.w3.org/2001/XMLSchema" xmlns:p="http://schemas.microsoft.com/office/2006/metadata/properties" xmlns:ns2="e4ac000d-3483-4aa0-b12f-545f7a716f28" targetNamespace="http://schemas.microsoft.com/office/2006/metadata/properties" ma:root="true" ma:fieldsID="c480dbcdc6a34470e1b446ef0444e229" ns2:_="">
    <xsd:import namespace="e4ac000d-3483-4aa0-b12f-545f7a716f28"/>
    <xsd:element name="properties">
      <xsd:complexType>
        <xsd:sequence>
          <xsd:element name="documentManagement">
            <xsd:complexType>
              <xsd:all>
                <xsd:element ref="ns2:Format" minOccurs="0"/>
                <xsd:element ref="ns2:Use" minOccurs="0"/>
                <xsd:element ref="ns2:Category" minOccurs="0"/>
                <xsd:element ref="ns2:ForMedical_x002f_Scientific_x003f_" minOccurs="0"/>
                <xsd:element ref="ns2:AspectRatio" minOccurs="0"/>
                <xsd:element ref="ns2:Thumbnail" minOccurs="0"/>
                <xsd:element ref="ns2:SortOrd"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ac000d-3483-4aa0-b12f-545f7a716f28" elementFormDefault="qualified">
    <xsd:import namespace="http://schemas.microsoft.com/office/2006/documentManagement/types"/>
    <xsd:import namespace="http://schemas.microsoft.com/office/infopath/2007/PartnerControls"/>
    <xsd:element name="Format" ma:index="8" nillable="true" ma:displayName="Format" ma:format="Dropdown" ma:internalName="Format">
      <xsd:simpleType>
        <xsd:restriction base="dms:Choice">
          <xsd:enumeration value="MS Word"/>
          <xsd:enumeration value="PowerPoint"/>
          <xsd:enumeration value="PDF"/>
          <xsd:enumeration value="Stationery"/>
        </xsd:restriction>
      </xsd:simpleType>
    </xsd:element>
    <xsd:element name="Use" ma:index="9" nillable="true" ma:displayName="Use" ma:format="Dropdown" ma:internalName="Use">
      <xsd:simpleType>
        <xsd:restriction base="dms:Choice">
          <xsd:enumeration value="Internal only"/>
          <xsd:enumeration value="External only"/>
          <xsd:enumeration value="External and Internal"/>
        </xsd:restriction>
      </xsd:simpleType>
    </xsd:element>
    <xsd:element name="Category" ma:index="10" nillable="true" ma:displayName="Category" ma:format="Dropdown" ma:indexed="true" ma:internalName="Category">
      <xsd:simpleType>
        <xsd:union memberTypes="dms:Text">
          <xsd:simpleType>
            <xsd:restriction base="dms:Choice">
              <xsd:enumeration value="Presentation"/>
              <xsd:enumeration value="Brochure"/>
              <xsd:enumeration value="Card"/>
              <xsd:enumeration value="Flyer/General Document"/>
              <xsd:enumeration value="Newsletter"/>
              <xsd:enumeration value="Scientific Poster"/>
            </xsd:restriction>
          </xsd:simpleType>
        </xsd:union>
      </xsd:simpleType>
    </xsd:element>
    <xsd:element name="ForMedical_x002f_Scientific_x003f_" ma:index="11" nillable="true" ma:displayName="ForMedical/Scientific?" ma:format="Dropdown" ma:indexed="true" ma:internalName="ForMedical_x002f_Scientific_x003f_">
      <xsd:simpleType>
        <xsd:restriction base="dms:Choice">
          <xsd:enumeration value="Yes"/>
          <xsd:enumeration value="No"/>
        </xsd:restriction>
      </xsd:simpleType>
    </xsd:element>
    <xsd:element name="AspectRatio" ma:index="12" nillable="true" ma:displayName="AspectRatio" ma:format="Dropdown" ma:internalName="AspectRatio">
      <xsd:simpleType>
        <xsd:union memberTypes="dms:Text">
          <xsd:simpleType>
            <xsd:restriction base="dms:Choice">
              <xsd:enumeration value="4:3"/>
              <xsd:enumeration value="16:9"/>
            </xsd:restriction>
          </xsd:simpleType>
        </xsd:union>
      </xsd:simpleType>
    </xsd:element>
    <xsd:element name="Thumbnail" ma:index="1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SortOrd" ma:index="14" nillable="true" ma:displayName="SortOrd" ma:internalName="SortOrd">
      <xsd:simpleType>
        <xsd:restriction base="dms:Text">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humbnail xmlns="e4ac000d-3483-4aa0-b12f-545f7a716f28">
      <Url xsi:nil="true"/>
      <Description xsi:nil="true"/>
    </Thumbnail>
    <AspectRatio xmlns="e4ac000d-3483-4aa0-b12f-545f7a716f28">Vertical</AspectRatio>
    <Category xmlns="e4ac000d-3483-4aa0-b12f-545f7a716f28">Scientific Poster</Category>
    <SortOrd xmlns="e4ac000d-3483-4aa0-b12f-545f7a716f28" xsi:nil="true"/>
    <ForMedical_x002f_Scientific_x003f_ xmlns="e4ac000d-3483-4aa0-b12f-545f7a716f28" xsi:nil="true"/>
    <Format xmlns="e4ac000d-3483-4aa0-b12f-545f7a716f28">PowerPoint</Format>
    <Use xmlns="e4ac000d-3483-4aa0-b12f-545f7a716f2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AFDD55-9B8B-4A63-9E0B-7187BA073C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ac000d-3483-4aa0-b12f-545f7a716f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5A5040-ACF7-4E25-8141-A699B62AF207}">
  <ds:schemaRefs>
    <ds:schemaRef ds:uri="http://schemas.microsoft.com/office/2006/metadata/properties"/>
    <ds:schemaRef ds:uri="http://purl.org/dc/terms/"/>
    <ds:schemaRef ds:uri="e4ac000d-3483-4aa0-b12f-545f7a716f28"/>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B4A0D2E-94B0-4A83-B221-15856DBA22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22062</TotalTime>
  <Words>3325</Words>
  <Application>Microsoft Office PowerPoint</Application>
  <PresentationFormat>Custom</PresentationFormat>
  <Paragraphs>328</Paragraphs>
  <Slides>12</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Arial</vt:lpstr>
      <vt:lpstr>Arial Narrow</vt:lpstr>
      <vt:lpstr>Calibri</vt:lpstr>
      <vt:lpstr>Courier New</vt:lpstr>
      <vt:lpstr>Times New Roman</vt:lpstr>
      <vt:lpstr>Wingdings</vt:lpstr>
      <vt:lpstr>Default Design</vt:lpstr>
      <vt:lpstr>GraphPad Prism 9 Project</vt:lpstr>
      <vt:lpstr>Clinical Benefit Of Baricitinib Treatment For Moderate-to-Severe Atopic Dermatitis In Combination With Topical Corticosteroids: A Post-hoc Analysis Of The Phase 3 Trials BREEZE-AD7 and BREEZE-AD4</vt:lpstr>
      <vt:lpstr>BACKGROUND AND OBJECTIVE</vt:lpstr>
      <vt:lpstr>METHODS Study Design, BREEZE-AD7 and BREEZE-AD4</vt:lpstr>
      <vt:lpstr>Key Inclusion Criteria </vt:lpstr>
      <vt:lpstr>Methods</vt:lpstr>
      <vt:lpstr>Baseline characteristics and disease measures</vt:lpstr>
      <vt:lpstr>Key Results</vt:lpstr>
      <vt:lpstr>Key Results</vt:lpstr>
      <vt:lpstr>Key Results</vt:lpstr>
      <vt:lpstr>CONCLUSIONS</vt:lpstr>
      <vt:lpstr>Additional</vt:lpstr>
      <vt:lpstr>DISCLOSURES</vt:lpstr>
    </vt:vector>
  </TitlesOfParts>
  <Company>Eli Lilly and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Template, Vertical, With Abstract, Updated 2019</dc:title>
  <dc:creator>c013233</dc:creator>
  <cp:lastModifiedBy>Fionnuala Murphy</cp:lastModifiedBy>
  <cp:revision>770</cp:revision>
  <cp:lastPrinted>2022-04-13T15:18:16Z</cp:lastPrinted>
  <dcterms:created xsi:type="dcterms:W3CDTF">2004-02-10T14:31:59Z</dcterms:created>
  <dcterms:modified xsi:type="dcterms:W3CDTF">2022-05-27T11:14:05Z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herapeutic Area">
    <vt:lpwstr/>
  </property>
  <property fmtid="{D5CDD505-2E9C-101B-9397-08002B2CF9AE}" pid="3" name="ContentType">
    <vt:lpwstr>Document</vt:lpwstr>
  </property>
  <property fmtid="{D5CDD505-2E9C-101B-9397-08002B2CF9AE}" pid="4" name="ContentTypeId">
    <vt:lpwstr>0x010100FB2DC92E7081D245B0C33B57F16C64FE</vt:lpwstr>
  </property>
  <property fmtid="{D5CDD505-2E9C-101B-9397-08002B2CF9AE}" pid="5" name="EnterpriseDocumentLanguage">
    <vt:lpwstr>2;#eng|39540796-0396-4e54-afe9-a602f28bbe8f</vt:lpwstr>
  </property>
  <property fmtid="{D5CDD505-2E9C-101B-9397-08002B2CF9AE}" pid="6" name="EnterpriseRecordSeriesCode">
    <vt:lpwstr>1;#ADM130|70dc3311-3e76-421c-abfa-d108df48853c</vt:lpwstr>
  </property>
  <property fmtid="{D5CDD505-2E9C-101B-9397-08002B2CF9AE}" pid="7" name="Order">
    <vt:r8>33000</vt:r8>
  </property>
  <property fmtid="{D5CDD505-2E9C-101B-9397-08002B2CF9AE}" pid="8" name="URL">
    <vt:lpwstr/>
  </property>
  <property fmtid="{D5CDD505-2E9C-101B-9397-08002B2CF9AE}" pid="9" name="xd_ProgID">
    <vt:lpwstr/>
  </property>
  <property fmtid="{D5CDD505-2E9C-101B-9397-08002B2CF9AE}" pid="10" name="TemplateUrl">
    <vt:lpwstr/>
  </property>
</Properties>
</file>