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9" r:id="rId2"/>
    <p:sldId id="360" r:id="rId3"/>
    <p:sldId id="385" r:id="rId4"/>
    <p:sldId id="379" r:id="rId5"/>
    <p:sldId id="380" r:id="rId6"/>
    <p:sldId id="382" r:id="rId7"/>
    <p:sldId id="386" r:id="rId8"/>
    <p:sldId id="383" r:id="rId9"/>
    <p:sldId id="381" r:id="rId10"/>
    <p:sldId id="375" r:id="rId11"/>
    <p:sldId id="351" r:id="rId12"/>
    <p:sldId id="377" r:id="rId13"/>
    <p:sldId id="352" r:id="rId14"/>
    <p:sldId id="378" r:id="rId15"/>
    <p:sldId id="376" r:id="rId16"/>
    <p:sldId id="353" r:id="rId17"/>
    <p:sldId id="361" r:id="rId18"/>
    <p:sldId id="362" r:id="rId19"/>
    <p:sldId id="384" r:id="rId20"/>
    <p:sldId id="347" r:id="rId21"/>
  </p:sldIdLst>
  <p:sldSz cx="12192000" cy="6858000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2A9"/>
    <a:srgbClr val="D38CA8"/>
    <a:srgbClr val="7D5363"/>
    <a:srgbClr val="E0C3AE"/>
    <a:srgbClr val="C8998F"/>
    <a:srgbClr val="5A3C49"/>
    <a:srgbClr val="E9B9DC"/>
    <a:srgbClr val="432C37"/>
    <a:srgbClr val="2A1B22"/>
    <a:srgbClr val="685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72769-8805-734E-95FA-BDDFED248DC9}" v="400" dt="2023-04-12T09:26:20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1" autoAdjust="0"/>
    <p:restoredTop sz="96281" autoAdjust="0"/>
  </p:normalViewPr>
  <p:slideViewPr>
    <p:cSldViewPr snapToGrid="0">
      <p:cViewPr varScale="1">
        <p:scale>
          <a:sx n="110" d="100"/>
          <a:sy n="110" d="100"/>
        </p:scale>
        <p:origin x="10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0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Woodnutt" userId="6c2d255f-cd04-47f4-a821-6f4eb2255d91" providerId="ADAL" clId="{C1D72769-8805-734E-95FA-BDDFED248DC9}"/>
    <pc:docChg chg="undo custSel addSld modSld">
      <pc:chgData name="Samuel Woodnutt" userId="6c2d255f-cd04-47f4-a821-6f4eb2255d91" providerId="ADAL" clId="{C1D72769-8805-734E-95FA-BDDFED248DC9}" dt="2023-04-12T09:30:07.240" v="468" actId="20577"/>
      <pc:docMkLst>
        <pc:docMk/>
      </pc:docMkLst>
      <pc:sldChg chg="addSp delSp modSp mod">
        <pc:chgData name="Samuel Woodnutt" userId="6c2d255f-cd04-47f4-a821-6f4eb2255d91" providerId="ADAL" clId="{C1D72769-8805-734E-95FA-BDDFED248DC9}" dt="2023-04-12T09:23:24.353" v="382" actId="732"/>
        <pc:sldMkLst>
          <pc:docMk/>
          <pc:sldMk cId="3029113039" sldId="351"/>
        </pc:sldMkLst>
        <pc:spChg chg="mod">
          <ac:chgData name="Samuel Woodnutt" userId="6c2d255f-cd04-47f4-a821-6f4eb2255d91" providerId="ADAL" clId="{C1D72769-8805-734E-95FA-BDDFED248DC9}" dt="2023-04-12T09:06:37.061" v="226" actId="20577"/>
          <ac:spMkLst>
            <pc:docMk/>
            <pc:sldMk cId="3029113039" sldId="351"/>
            <ac:spMk id="2" creationId="{3CDE2412-8D47-478A-97E6-6E06A1CC9312}"/>
          </ac:spMkLst>
        </pc:spChg>
        <pc:spChg chg="mod">
          <ac:chgData name="Samuel Woodnutt" userId="6c2d255f-cd04-47f4-a821-6f4eb2255d91" providerId="ADAL" clId="{C1D72769-8805-734E-95FA-BDDFED248DC9}" dt="2023-04-12T09:21:23.645" v="371" actId="20577"/>
          <ac:spMkLst>
            <pc:docMk/>
            <pc:sldMk cId="3029113039" sldId="351"/>
            <ac:spMk id="4" creationId="{157618F1-2915-46CD-B2E2-2FCFF37DA9D4}"/>
          </ac:spMkLst>
        </pc:spChg>
        <pc:spChg chg="mod">
          <ac:chgData name="Samuel Woodnutt" userId="6c2d255f-cd04-47f4-a821-6f4eb2255d91" providerId="ADAL" clId="{C1D72769-8805-734E-95FA-BDDFED248DC9}" dt="2023-04-12T09:22:05.049" v="372" actId="207"/>
          <ac:spMkLst>
            <pc:docMk/>
            <pc:sldMk cId="3029113039" sldId="351"/>
            <ac:spMk id="5" creationId="{E000093E-98F8-4F14-A68E-EC205C31F721}"/>
          </ac:spMkLst>
        </pc:spChg>
        <pc:spChg chg="mod">
          <ac:chgData name="Samuel Woodnutt" userId="6c2d255f-cd04-47f4-a821-6f4eb2255d91" providerId="ADAL" clId="{C1D72769-8805-734E-95FA-BDDFED248DC9}" dt="2023-04-12T09:22:05.049" v="372" actId="207"/>
          <ac:spMkLst>
            <pc:docMk/>
            <pc:sldMk cId="3029113039" sldId="351"/>
            <ac:spMk id="6" creationId="{5F453A81-45F7-4820-8BDB-0737EB61EA4D}"/>
          </ac:spMkLst>
        </pc:spChg>
        <pc:graphicFrameChg chg="add mod">
          <ac:chgData name="Samuel Woodnutt" userId="6c2d255f-cd04-47f4-a821-6f4eb2255d91" providerId="ADAL" clId="{C1D72769-8805-734E-95FA-BDDFED248DC9}" dt="2023-04-12T09:15:28.836" v="342"/>
          <ac:graphicFrameMkLst>
            <pc:docMk/>
            <pc:sldMk cId="3029113039" sldId="351"/>
            <ac:graphicFrameMk id="3" creationId="{00000000-0008-0000-0900-000002000000}"/>
          </ac:graphicFrameMkLst>
        </pc:graphicFrameChg>
        <pc:picChg chg="add mod modCrop">
          <ac:chgData name="Samuel Woodnutt" userId="6c2d255f-cd04-47f4-a821-6f4eb2255d91" providerId="ADAL" clId="{C1D72769-8805-734E-95FA-BDDFED248DC9}" dt="2023-04-12T09:23:24.353" v="382" actId="732"/>
          <ac:picMkLst>
            <pc:docMk/>
            <pc:sldMk cId="3029113039" sldId="351"/>
            <ac:picMk id="8" creationId="{2262944E-B56B-732C-0FA5-7748E2B46725}"/>
          </ac:picMkLst>
        </pc:picChg>
        <pc:picChg chg="del">
          <ac:chgData name="Samuel Woodnutt" userId="6c2d255f-cd04-47f4-a821-6f4eb2255d91" providerId="ADAL" clId="{C1D72769-8805-734E-95FA-BDDFED248DC9}" dt="2023-04-12T09:17:22.512" v="357" actId="478"/>
          <ac:picMkLst>
            <pc:docMk/>
            <pc:sldMk cId="3029113039" sldId="351"/>
            <ac:picMk id="9" creationId="{0A7A757E-9940-D23B-6CB5-006D7A96E955}"/>
          </ac:picMkLst>
        </pc:picChg>
      </pc:sldChg>
      <pc:sldChg chg="addSp delSp modSp mod">
        <pc:chgData name="Samuel Woodnutt" userId="6c2d255f-cd04-47f4-a821-6f4eb2255d91" providerId="ADAL" clId="{C1D72769-8805-734E-95FA-BDDFED248DC9}" dt="2023-04-12T09:25:46.631" v="401" actId="207"/>
        <pc:sldMkLst>
          <pc:docMk/>
          <pc:sldMk cId="3773673069" sldId="352"/>
        </pc:sldMkLst>
        <pc:spChg chg="mod">
          <ac:chgData name="Samuel Woodnutt" userId="6c2d255f-cd04-47f4-a821-6f4eb2255d91" providerId="ADAL" clId="{C1D72769-8805-734E-95FA-BDDFED248DC9}" dt="2023-04-12T09:07:45.914" v="286" actId="20577"/>
          <ac:spMkLst>
            <pc:docMk/>
            <pc:sldMk cId="3773673069" sldId="352"/>
            <ac:spMk id="2" creationId="{0500BE4F-0CAC-4ECD-ACDF-A495C981C7AE}"/>
          </ac:spMkLst>
        </pc:spChg>
        <pc:spChg chg="mod">
          <ac:chgData name="Samuel Woodnutt" userId="6c2d255f-cd04-47f4-a821-6f4eb2255d91" providerId="ADAL" clId="{C1D72769-8805-734E-95FA-BDDFED248DC9}" dt="2023-04-12T09:25:46.631" v="401" actId="207"/>
          <ac:spMkLst>
            <pc:docMk/>
            <pc:sldMk cId="3773673069" sldId="352"/>
            <ac:spMk id="5" creationId="{55B18632-E04B-4D71-AA80-93851296D404}"/>
          </ac:spMkLst>
        </pc:spChg>
        <pc:spChg chg="mod">
          <ac:chgData name="Samuel Woodnutt" userId="6c2d255f-cd04-47f4-a821-6f4eb2255d91" providerId="ADAL" clId="{C1D72769-8805-734E-95FA-BDDFED248DC9}" dt="2023-04-12T09:25:46.631" v="401" actId="207"/>
          <ac:spMkLst>
            <pc:docMk/>
            <pc:sldMk cId="3773673069" sldId="352"/>
            <ac:spMk id="8" creationId="{C1D63944-9594-4756-9AD8-394992CAA096}"/>
          </ac:spMkLst>
        </pc:spChg>
        <pc:picChg chg="add mod modCrop">
          <ac:chgData name="Samuel Woodnutt" userId="6c2d255f-cd04-47f4-a821-6f4eb2255d91" providerId="ADAL" clId="{C1D72769-8805-734E-95FA-BDDFED248DC9}" dt="2023-04-12T09:25:32.640" v="398" actId="1076"/>
          <ac:picMkLst>
            <pc:docMk/>
            <pc:sldMk cId="3773673069" sldId="352"/>
            <ac:picMk id="6" creationId="{FB5EEE1C-622E-BE66-3109-C2845F3FBEB9}"/>
          </ac:picMkLst>
        </pc:picChg>
        <pc:picChg chg="del">
          <ac:chgData name="Samuel Woodnutt" userId="6c2d255f-cd04-47f4-a821-6f4eb2255d91" providerId="ADAL" clId="{C1D72769-8805-734E-95FA-BDDFED248DC9}" dt="2023-04-12T09:25:22.360" v="397" actId="478"/>
          <ac:picMkLst>
            <pc:docMk/>
            <pc:sldMk cId="3773673069" sldId="352"/>
            <ac:picMk id="9" creationId="{C23D9873-2B09-454E-4F53-6B8FF264A935}"/>
          </ac:picMkLst>
        </pc:picChg>
      </pc:sldChg>
      <pc:sldChg chg="addSp modSp mod">
        <pc:chgData name="Samuel Woodnutt" userId="6c2d255f-cd04-47f4-a821-6f4eb2255d91" providerId="ADAL" clId="{C1D72769-8805-734E-95FA-BDDFED248DC9}" dt="2023-04-12T09:27:19.321" v="451" actId="1076"/>
        <pc:sldMkLst>
          <pc:docMk/>
          <pc:sldMk cId="923788563" sldId="353"/>
        </pc:sldMkLst>
        <pc:spChg chg="mod">
          <ac:chgData name="Samuel Woodnutt" userId="6c2d255f-cd04-47f4-a821-6f4eb2255d91" providerId="ADAL" clId="{C1D72769-8805-734E-95FA-BDDFED248DC9}" dt="2023-04-12T09:27:19.321" v="451" actId="1076"/>
          <ac:spMkLst>
            <pc:docMk/>
            <pc:sldMk cId="923788563" sldId="353"/>
            <ac:spMk id="2" creationId="{097B48C6-09C3-2941-A629-5DCE7325D6F2}"/>
          </ac:spMkLst>
        </pc:spChg>
        <pc:spChg chg="add mod">
          <ac:chgData name="Samuel Woodnutt" userId="6c2d255f-cd04-47f4-a821-6f4eb2255d91" providerId="ADAL" clId="{C1D72769-8805-734E-95FA-BDDFED248DC9}" dt="2023-04-12T09:13:58.568" v="339" actId="27636"/>
          <ac:spMkLst>
            <pc:docMk/>
            <pc:sldMk cId="923788563" sldId="353"/>
            <ac:spMk id="3" creationId="{E1F81959-D3F3-C7AE-68A7-0BE49FF10E10}"/>
          </ac:spMkLst>
        </pc:spChg>
      </pc:sldChg>
      <pc:sldChg chg="modSp mod">
        <pc:chgData name="Samuel Woodnutt" userId="6c2d255f-cd04-47f4-a821-6f4eb2255d91" providerId="ADAL" clId="{C1D72769-8805-734E-95FA-BDDFED248DC9}" dt="2023-04-12T09:13:32.082" v="336" actId="27636"/>
        <pc:sldMkLst>
          <pc:docMk/>
          <pc:sldMk cId="1099474591" sldId="361"/>
        </pc:sldMkLst>
        <pc:spChg chg="mod">
          <ac:chgData name="Samuel Woodnutt" userId="6c2d255f-cd04-47f4-a821-6f4eb2255d91" providerId="ADAL" clId="{C1D72769-8805-734E-95FA-BDDFED248DC9}" dt="2023-04-12T09:13:32.082" v="336" actId="27636"/>
          <ac:spMkLst>
            <pc:docMk/>
            <pc:sldMk cId="1099474591" sldId="361"/>
            <ac:spMk id="22" creationId="{40FDC57A-3AEA-4DCF-A996-735C5A8CF896}"/>
          </ac:spMkLst>
        </pc:spChg>
      </pc:sldChg>
      <pc:sldChg chg="modSp mod">
        <pc:chgData name="Samuel Woodnutt" userId="6c2d255f-cd04-47f4-a821-6f4eb2255d91" providerId="ADAL" clId="{C1D72769-8805-734E-95FA-BDDFED248DC9}" dt="2023-04-12T09:28:05.651" v="462" actId="20577"/>
        <pc:sldMkLst>
          <pc:docMk/>
          <pc:sldMk cId="2472113575" sldId="362"/>
        </pc:sldMkLst>
        <pc:spChg chg="mod">
          <ac:chgData name="Samuel Woodnutt" userId="6c2d255f-cd04-47f4-a821-6f4eb2255d91" providerId="ADAL" clId="{C1D72769-8805-734E-95FA-BDDFED248DC9}" dt="2023-04-12T09:28:05.651" v="462" actId="20577"/>
          <ac:spMkLst>
            <pc:docMk/>
            <pc:sldMk cId="2472113575" sldId="362"/>
            <ac:spMk id="2" creationId="{098A3100-C269-48AC-A7CA-2552AF4A10C5}"/>
          </ac:spMkLst>
        </pc:spChg>
      </pc:sldChg>
      <pc:sldChg chg="modSp">
        <pc:chgData name="Samuel Woodnutt" userId="6c2d255f-cd04-47f4-a821-6f4eb2255d91" providerId="ADAL" clId="{C1D72769-8805-734E-95FA-BDDFED248DC9}" dt="2023-04-12T09:05:22.349" v="175" actId="20577"/>
        <pc:sldMkLst>
          <pc:docMk/>
          <pc:sldMk cId="603136666" sldId="375"/>
        </pc:sldMkLst>
        <pc:spChg chg="mod">
          <ac:chgData name="Samuel Woodnutt" userId="6c2d255f-cd04-47f4-a821-6f4eb2255d91" providerId="ADAL" clId="{C1D72769-8805-734E-95FA-BDDFED248DC9}" dt="2023-04-12T09:05:22.349" v="175" actId="20577"/>
          <ac:spMkLst>
            <pc:docMk/>
            <pc:sldMk cId="603136666" sldId="375"/>
            <ac:spMk id="3" creationId="{7CE75D67-CE64-4B96-B1BB-95CC9E8B953F}"/>
          </ac:spMkLst>
        </pc:spChg>
      </pc:sldChg>
      <pc:sldChg chg="addSp delSp modSp mod modAnim">
        <pc:chgData name="Samuel Woodnutt" userId="6c2d255f-cd04-47f4-a821-6f4eb2255d91" providerId="ADAL" clId="{C1D72769-8805-734E-95FA-BDDFED248DC9}" dt="2023-04-12T09:23:06.559" v="380" actId="732"/>
        <pc:sldMkLst>
          <pc:docMk/>
          <pc:sldMk cId="687418888" sldId="377"/>
        </pc:sldMkLst>
        <pc:spChg chg="mod">
          <ac:chgData name="Samuel Woodnutt" userId="6c2d255f-cd04-47f4-a821-6f4eb2255d91" providerId="ADAL" clId="{C1D72769-8805-734E-95FA-BDDFED248DC9}" dt="2023-04-12T09:08:03.041" v="312" actId="20577"/>
          <ac:spMkLst>
            <pc:docMk/>
            <pc:sldMk cId="687418888" sldId="377"/>
            <ac:spMk id="2" creationId="{3CDE2412-8D47-478A-97E6-6E06A1CC9312}"/>
          </ac:spMkLst>
        </pc:spChg>
        <pc:spChg chg="mod">
          <ac:chgData name="Samuel Woodnutt" userId="6c2d255f-cd04-47f4-a821-6f4eb2255d91" providerId="ADAL" clId="{C1D72769-8805-734E-95FA-BDDFED248DC9}" dt="2023-04-12T09:22:26.536" v="377" actId="20577"/>
          <ac:spMkLst>
            <pc:docMk/>
            <pc:sldMk cId="687418888" sldId="377"/>
            <ac:spMk id="4" creationId="{157618F1-2915-46CD-B2E2-2FCFF37DA9D4}"/>
          </ac:spMkLst>
        </pc:spChg>
        <pc:spChg chg="del">
          <ac:chgData name="Samuel Woodnutt" userId="6c2d255f-cd04-47f4-a821-6f4eb2255d91" providerId="ADAL" clId="{C1D72769-8805-734E-95FA-BDDFED248DC9}" dt="2023-04-12T09:22:17.547" v="373" actId="478"/>
          <ac:spMkLst>
            <pc:docMk/>
            <pc:sldMk cId="687418888" sldId="377"/>
            <ac:spMk id="5" creationId="{E000093E-98F8-4F14-A68E-EC205C31F721}"/>
          </ac:spMkLst>
        </pc:spChg>
        <pc:spChg chg="del">
          <ac:chgData name="Samuel Woodnutt" userId="6c2d255f-cd04-47f4-a821-6f4eb2255d91" providerId="ADAL" clId="{C1D72769-8805-734E-95FA-BDDFED248DC9}" dt="2023-04-12T09:22:17.547" v="373" actId="478"/>
          <ac:spMkLst>
            <pc:docMk/>
            <pc:sldMk cId="687418888" sldId="377"/>
            <ac:spMk id="6" creationId="{5F453A81-45F7-4820-8BDB-0737EB61EA4D}"/>
          </ac:spMkLst>
        </pc:spChg>
        <pc:spChg chg="add mod">
          <ac:chgData name="Samuel Woodnutt" userId="6c2d255f-cd04-47f4-a821-6f4eb2255d91" providerId="ADAL" clId="{C1D72769-8805-734E-95FA-BDDFED248DC9}" dt="2023-04-12T09:22:22.911" v="375" actId="1076"/>
          <ac:spMkLst>
            <pc:docMk/>
            <pc:sldMk cId="687418888" sldId="377"/>
            <ac:spMk id="11" creationId="{8BEFC093-0158-F602-8345-D7D169700FE9}"/>
          </ac:spMkLst>
        </pc:spChg>
        <pc:spChg chg="add mod">
          <ac:chgData name="Samuel Woodnutt" userId="6c2d255f-cd04-47f4-a821-6f4eb2255d91" providerId="ADAL" clId="{C1D72769-8805-734E-95FA-BDDFED248DC9}" dt="2023-04-12T09:22:22.911" v="375" actId="1076"/>
          <ac:spMkLst>
            <pc:docMk/>
            <pc:sldMk cId="687418888" sldId="377"/>
            <ac:spMk id="12" creationId="{C2D70E4B-88B1-F9F7-9714-AAE2434D7644}"/>
          </ac:spMkLst>
        </pc:spChg>
        <pc:picChg chg="add mod modCrop">
          <ac:chgData name="Samuel Woodnutt" userId="6c2d255f-cd04-47f4-a821-6f4eb2255d91" providerId="ADAL" clId="{C1D72769-8805-734E-95FA-BDDFED248DC9}" dt="2023-04-12T09:23:06.559" v="380" actId="732"/>
          <ac:picMkLst>
            <pc:docMk/>
            <pc:sldMk cId="687418888" sldId="377"/>
            <ac:picMk id="3" creationId="{C5737C66-57D5-9F33-7A94-B74B1AD4060D}"/>
          </ac:picMkLst>
        </pc:picChg>
        <pc:picChg chg="del">
          <ac:chgData name="Samuel Woodnutt" userId="6c2d255f-cd04-47f4-a821-6f4eb2255d91" providerId="ADAL" clId="{C1D72769-8805-734E-95FA-BDDFED248DC9}" dt="2023-04-12T09:22:17.547" v="373" actId="478"/>
          <ac:picMkLst>
            <pc:docMk/>
            <pc:sldMk cId="687418888" sldId="377"/>
            <ac:picMk id="9" creationId="{0A7A757E-9940-D23B-6CB5-006D7A96E955}"/>
          </ac:picMkLst>
        </pc:picChg>
      </pc:sldChg>
      <pc:sldChg chg="addSp delSp modSp mod modAnim">
        <pc:chgData name="Samuel Woodnutt" userId="6c2d255f-cd04-47f4-a821-6f4eb2255d91" providerId="ADAL" clId="{C1D72769-8805-734E-95FA-BDDFED248DC9}" dt="2023-04-12T09:26:20.865" v="407"/>
        <pc:sldMkLst>
          <pc:docMk/>
          <pc:sldMk cId="1355420055" sldId="378"/>
        </pc:sldMkLst>
        <pc:spChg chg="mod">
          <ac:chgData name="Samuel Woodnutt" userId="6c2d255f-cd04-47f4-a821-6f4eb2255d91" providerId="ADAL" clId="{C1D72769-8805-734E-95FA-BDDFED248DC9}" dt="2023-04-12T09:06:30.796" v="217" actId="20577"/>
          <ac:spMkLst>
            <pc:docMk/>
            <pc:sldMk cId="1355420055" sldId="378"/>
            <ac:spMk id="2" creationId="{0500BE4F-0CAC-4ECD-ACDF-A495C981C7AE}"/>
          </ac:spMkLst>
        </pc:spChg>
        <pc:spChg chg="del">
          <ac:chgData name="Samuel Woodnutt" userId="6c2d255f-cd04-47f4-a821-6f4eb2255d91" providerId="ADAL" clId="{C1D72769-8805-734E-95FA-BDDFED248DC9}" dt="2023-04-12T09:25:59.153" v="404" actId="478"/>
          <ac:spMkLst>
            <pc:docMk/>
            <pc:sldMk cId="1355420055" sldId="378"/>
            <ac:spMk id="5" creationId="{55B18632-E04B-4D71-AA80-93851296D404}"/>
          </ac:spMkLst>
        </pc:spChg>
        <pc:spChg chg="mod">
          <ac:chgData name="Samuel Woodnutt" userId="6c2d255f-cd04-47f4-a821-6f4eb2255d91" providerId="ADAL" clId="{C1D72769-8805-734E-95FA-BDDFED248DC9}" dt="2023-04-12T09:07:28.212" v="254" actId="14100"/>
          <ac:spMkLst>
            <pc:docMk/>
            <pc:sldMk cId="1355420055" sldId="378"/>
            <ac:spMk id="7" creationId="{23F6F02F-ED20-9581-7581-9C7546AFC2E3}"/>
          </ac:spMkLst>
        </pc:spChg>
        <pc:spChg chg="del">
          <ac:chgData name="Samuel Woodnutt" userId="6c2d255f-cd04-47f4-a821-6f4eb2255d91" providerId="ADAL" clId="{C1D72769-8805-734E-95FA-BDDFED248DC9}" dt="2023-04-12T09:25:57.947" v="403" actId="478"/>
          <ac:spMkLst>
            <pc:docMk/>
            <pc:sldMk cId="1355420055" sldId="378"/>
            <ac:spMk id="8" creationId="{C1D63944-9594-4756-9AD8-394992CAA096}"/>
          </ac:spMkLst>
        </pc:spChg>
        <pc:spChg chg="add mod">
          <ac:chgData name="Samuel Woodnutt" userId="6c2d255f-cd04-47f4-a821-6f4eb2255d91" providerId="ADAL" clId="{C1D72769-8805-734E-95FA-BDDFED248DC9}" dt="2023-04-12T09:26:06.553" v="406" actId="1076"/>
          <ac:spMkLst>
            <pc:docMk/>
            <pc:sldMk cId="1355420055" sldId="378"/>
            <ac:spMk id="11" creationId="{DAD4C21D-9AA2-32A2-D037-B3C7DF2D18BB}"/>
          </ac:spMkLst>
        </pc:spChg>
        <pc:spChg chg="add mod">
          <ac:chgData name="Samuel Woodnutt" userId="6c2d255f-cd04-47f4-a821-6f4eb2255d91" providerId="ADAL" clId="{C1D72769-8805-734E-95FA-BDDFED248DC9}" dt="2023-04-12T09:26:06.553" v="406" actId="1076"/>
          <ac:spMkLst>
            <pc:docMk/>
            <pc:sldMk cId="1355420055" sldId="378"/>
            <ac:spMk id="12" creationId="{176978FB-A18A-52BC-2987-D7CA3D49E3FA}"/>
          </ac:spMkLst>
        </pc:spChg>
        <pc:picChg chg="del">
          <ac:chgData name="Samuel Woodnutt" userId="6c2d255f-cd04-47f4-a821-6f4eb2255d91" providerId="ADAL" clId="{C1D72769-8805-734E-95FA-BDDFED248DC9}" dt="2023-04-12T09:25:56.710" v="402" actId="478"/>
          <ac:picMkLst>
            <pc:docMk/>
            <pc:sldMk cId="1355420055" sldId="378"/>
            <ac:picMk id="9" creationId="{C23D9873-2B09-454E-4F53-6B8FF264A935}"/>
          </ac:picMkLst>
        </pc:picChg>
        <pc:picChg chg="add mod">
          <ac:chgData name="Samuel Woodnutt" userId="6c2d255f-cd04-47f4-a821-6f4eb2255d91" providerId="ADAL" clId="{C1D72769-8805-734E-95FA-BDDFED248DC9}" dt="2023-04-12T09:26:06.553" v="406" actId="1076"/>
          <ac:picMkLst>
            <pc:docMk/>
            <pc:sldMk cId="1355420055" sldId="378"/>
            <ac:picMk id="10" creationId="{7A1E5334-6A14-980B-F939-D42C5E447A9C}"/>
          </ac:picMkLst>
        </pc:picChg>
      </pc:sldChg>
      <pc:sldChg chg="addSp modSp mod modTransition">
        <pc:chgData name="Samuel Woodnutt" userId="6c2d255f-cd04-47f4-a821-6f4eb2255d91" providerId="ADAL" clId="{C1D72769-8805-734E-95FA-BDDFED248DC9}" dt="2023-04-12T09:04:49.475" v="169"/>
        <pc:sldMkLst>
          <pc:docMk/>
          <pc:sldMk cId="4092814945" sldId="381"/>
        </pc:sldMkLst>
        <pc:spChg chg="add mod">
          <ac:chgData name="Samuel Woodnutt" userId="6c2d255f-cd04-47f4-a821-6f4eb2255d91" providerId="ADAL" clId="{C1D72769-8805-734E-95FA-BDDFED248DC9}" dt="2023-04-12T08:51:22.960" v="70" actId="20577"/>
          <ac:spMkLst>
            <pc:docMk/>
            <pc:sldMk cId="4092814945" sldId="381"/>
            <ac:spMk id="3" creationId="{6A4F4CCB-8E8C-42E3-AE96-1538C4C457AF}"/>
          </ac:spMkLst>
        </pc:spChg>
        <pc:picChg chg="mod">
          <ac:chgData name="Samuel Woodnutt" userId="6c2d255f-cd04-47f4-a821-6f4eb2255d91" providerId="ADAL" clId="{C1D72769-8805-734E-95FA-BDDFED248DC9}" dt="2023-04-12T08:49:28.988" v="28" actId="1076"/>
          <ac:picMkLst>
            <pc:docMk/>
            <pc:sldMk cId="4092814945" sldId="381"/>
            <ac:picMk id="5" creationId="{95B91BA1-7CA4-7DE1-07A4-97D79FFCA1D3}"/>
          </ac:picMkLst>
        </pc:picChg>
      </pc:sldChg>
      <pc:sldChg chg="addSp delSp modSp mod delAnim modAnim">
        <pc:chgData name="Samuel Woodnutt" userId="6c2d255f-cd04-47f4-a821-6f4eb2255d91" providerId="ADAL" clId="{C1D72769-8805-734E-95FA-BDDFED248DC9}" dt="2023-04-12T09:03:25.592" v="167" actId="1076"/>
        <pc:sldMkLst>
          <pc:docMk/>
          <pc:sldMk cId="3996274924" sldId="382"/>
        </pc:sldMkLst>
        <pc:spChg chg="add del mod">
          <ac:chgData name="Samuel Woodnutt" userId="6c2d255f-cd04-47f4-a821-6f4eb2255d91" providerId="ADAL" clId="{C1D72769-8805-734E-95FA-BDDFED248DC9}" dt="2023-04-12T09:03:14.382" v="163" actId="478"/>
          <ac:spMkLst>
            <pc:docMk/>
            <pc:sldMk cId="3996274924" sldId="382"/>
            <ac:spMk id="2" creationId="{C6B0C542-716D-8187-97BA-F71E2EE0D9FF}"/>
          </ac:spMkLst>
        </pc:spChg>
        <pc:spChg chg="del mod">
          <ac:chgData name="Samuel Woodnutt" userId="6c2d255f-cd04-47f4-a821-6f4eb2255d91" providerId="ADAL" clId="{C1D72769-8805-734E-95FA-BDDFED248DC9}" dt="2023-04-12T09:03:09.464" v="160" actId="478"/>
          <ac:spMkLst>
            <pc:docMk/>
            <pc:sldMk cId="3996274924" sldId="382"/>
            <ac:spMk id="5" creationId="{AEB3979A-4448-D82C-F830-BB410AC3E458}"/>
          </ac:spMkLst>
        </pc:spChg>
        <pc:graphicFrameChg chg="del">
          <ac:chgData name="Samuel Woodnutt" userId="6c2d255f-cd04-47f4-a821-6f4eb2255d91" providerId="ADAL" clId="{C1D72769-8805-734E-95FA-BDDFED248DC9}" dt="2023-04-12T09:03:17.673" v="164" actId="478"/>
          <ac:graphicFrameMkLst>
            <pc:docMk/>
            <pc:sldMk cId="3996274924" sldId="382"/>
            <ac:graphicFrameMk id="6" creationId="{249530E0-A09A-BBC2-7FC0-8436668CB93A}"/>
          </ac:graphicFrameMkLst>
        </pc:graphicFrameChg>
        <pc:picChg chg="mod">
          <ac:chgData name="Samuel Woodnutt" userId="6c2d255f-cd04-47f4-a821-6f4eb2255d91" providerId="ADAL" clId="{C1D72769-8805-734E-95FA-BDDFED248DC9}" dt="2023-04-12T09:03:25.592" v="167" actId="1076"/>
          <ac:picMkLst>
            <pc:docMk/>
            <pc:sldMk cId="3996274924" sldId="382"/>
            <ac:picMk id="4" creationId="{F8E8DBE6-5CC1-E9A0-0798-4D79AE44380B}"/>
          </ac:picMkLst>
        </pc:picChg>
        <pc:cxnChg chg="add del mod">
          <ac:chgData name="Samuel Woodnutt" userId="6c2d255f-cd04-47f4-a821-6f4eb2255d91" providerId="ADAL" clId="{C1D72769-8805-734E-95FA-BDDFED248DC9}" dt="2023-04-12T09:03:11.271" v="161" actId="478"/>
          <ac:cxnSpMkLst>
            <pc:docMk/>
            <pc:sldMk cId="3996274924" sldId="382"/>
            <ac:cxnSpMk id="7" creationId="{2CB25E06-48A5-4C0A-DD55-585473BE5D58}"/>
          </ac:cxnSpMkLst>
        </pc:cxnChg>
        <pc:cxnChg chg="add del">
          <ac:chgData name="Samuel Woodnutt" userId="6c2d255f-cd04-47f4-a821-6f4eb2255d91" providerId="ADAL" clId="{C1D72769-8805-734E-95FA-BDDFED248DC9}" dt="2023-04-12T08:54:14.515" v="81" actId="478"/>
          <ac:cxnSpMkLst>
            <pc:docMk/>
            <pc:sldMk cId="3996274924" sldId="382"/>
            <ac:cxnSpMk id="9" creationId="{7B3B16DC-C166-6842-2F80-60FB795DD969}"/>
          </ac:cxnSpMkLst>
        </pc:cxnChg>
      </pc:sldChg>
      <pc:sldChg chg="modSp mod modTransition">
        <pc:chgData name="Samuel Woodnutt" userId="6c2d255f-cd04-47f4-a821-6f4eb2255d91" providerId="ADAL" clId="{C1D72769-8805-734E-95FA-BDDFED248DC9}" dt="2023-04-12T09:30:07.240" v="468" actId="20577"/>
        <pc:sldMkLst>
          <pc:docMk/>
          <pc:sldMk cId="1313016596" sldId="383"/>
        </pc:sldMkLst>
        <pc:spChg chg="mod">
          <ac:chgData name="Samuel Woodnutt" userId="6c2d255f-cd04-47f4-a821-6f4eb2255d91" providerId="ADAL" clId="{C1D72769-8805-734E-95FA-BDDFED248DC9}" dt="2023-04-12T09:30:07.240" v="468" actId="20577"/>
          <ac:spMkLst>
            <pc:docMk/>
            <pc:sldMk cId="1313016596" sldId="383"/>
            <ac:spMk id="5" creationId="{78477138-6CF0-0020-1DA2-ADFDDDE393C6}"/>
          </ac:spMkLst>
        </pc:spChg>
      </pc:sldChg>
      <pc:sldChg chg="modSp mod">
        <pc:chgData name="Samuel Woodnutt" userId="6c2d255f-cd04-47f4-a821-6f4eb2255d91" providerId="ADAL" clId="{C1D72769-8805-734E-95FA-BDDFED248DC9}" dt="2023-04-12T09:09:51.391" v="313" actId="20577"/>
        <pc:sldMkLst>
          <pc:docMk/>
          <pc:sldMk cId="3396453122" sldId="384"/>
        </pc:sldMkLst>
        <pc:spChg chg="mod">
          <ac:chgData name="Samuel Woodnutt" userId="6c2d255f-cd04-47f4-a821-6f4eb2255d91" providerId="ADAL" clId="{C1D72769-8805-734E-95FA-BDDFED248DC9}" dt="2023-04-12T09:09:51.391" v="313" actId="20577"/>
          <ac:spMkLst>
            <pc:docMk/>
            <pc:sldMk cId="3396453122" sldId="384"/>
            <ac:spMk id="3" creationId="{A7538F13-1516-2CE5-3246-1DAD68147508}"/>
          </ac:spMkLst>
        </pc:spChg>
      </pc:sldChg>
      <pc:sldChg chg="addSp delSp modSp add mod modTransition delAnim">
        <pc:chgData name="Samuel Woodnutt" userId="6c2d255f-cd04-47f4-a821-6f4eb2255d91" providerId="ADAL" clId="{C1D72769-8805-734E-95FA-BDDFED248DC9}" dt="2023-04-12T09:02:55.099" v="159" actId="1076"/>
        <pc:sldMkLst>
          <pc:docMk/>
          <pc:sldMk cId="1101285918" sldId="386"/>
        </pc:sldMkLst>
        <pc:spChg chg="del">
          <ac:chgData name="Samuel Woodnutt" userId="6c2d255f-cd04-47f4-a821-6f4eb2255d91" providerId="ADAL" clId="{C1D72769-8805-734E-95FA-BDDFED248DC9}" dt="2023-04-12T08:57:13.240" v="104" actId="478"/>
          <ac:spMkLst>
            <pc:docMk/>
            <pc:sldMk cId="1101285918" sldId="386"/>
            <ac:spMk id="2" creationId="{C6B0C542-716D-8187-97BA-F71E2EE0D9FF}"/>
          </ac:spMkLst>
        </pc:spChg>
        <pc:spChg chg="del">
          <ac:chgData name="Samuel Woodnutt" userId="6c2d255f-cd04-47f4-a821-6f4eb2255d91" providerId="ADAL" clId="{C1D72769-8805-734E-95FA-BDDFED248DC9}" dt="2023-04-12T08:57:06.712" v="102" actId="478"/>
          <ac:spMkLst>
            <pc:docMk/>
            <pc:sldMk cId="1101285918" sldId="386"/>
            <ac:spMk id="5" creationId="{AEB3979A-4448-D82C-F830-BB410AC3E458}"/>
          </ac:spMkLst>
        </pc:spChg>
        <pc:spChg chg="add mod">
          <ac:chgData name="Samuel Woodnutt" userId="6c2d255f-cd04-47f4-a821-6f4eb2255d91" providerId="ADAL" clId="{C1D72769-8805-734E-95FA-BDDFED248DC9}" dt="2023-04-12T09:02:55.099" v="159" actId="1076"/>
          <ac:spMkLst>
            <pc:docMk/>
            <pc:sldMk cId="1101285918" sldId="386"/>
            <ac:spMk id="10" creationId="{7F6E9E98-1613-E827-16CB-04D00A8772C5}"/>
          </ac:spMkLst>
        </pc:spChg>
        <pc:graphicFrameChg chg="mod modGraphic">
          <ac:chgData name="Samuel Woodnutt" userId="6c2d255f-cd04-47f4-a821-6f4eb2255d91" providerId="ADAL" clId="{C1D72769-8805-734E-95FA-BDDFED248DC9}" dt="2023-04-12T09:02:22.095" v="140" actId="1076"/>
          <ac:graphicFrameMkLst>
            <pc:docMk/>
            <pc:sldMk cId="1101285918" sldId="386"/>
            <ac:graphicFrameMk id="6" creationId="{249530E0-A09A-BBC2-7FC0-8436668CB93A}"/>
          </ac:graphicFrameMkLst>
        </pc:graphicFrameChg>
        <pc:picChg chg="mod modCrop">
          <ac:chgData name="Samuel Woodnutt" userId="6c2d255f-cd04-47f4-a821-6f4eb2255d91" providerId="ADAL" clId="{C1D72769-8805-734E-95FA-BDDFED248DC9}" dt="2023-04-12T09:02:15.542" v="139" actId="1076"/>
          <ac:picMkLst>
            <pc:docMk/>
            <pc:sldMk cId="1101285918" sldId="386"/>
            <ac:picMk id="4" creationId="{F8E8DBE6-5CC1-E9A0-0798-4D79AE44380B}"/>
          </ac:picMkLst>
        </pc:picChg>
        <pc:picChg chg="add mod modCrop">
          <ac:chgData name="Samuel Woodnutt" userId="6c2d255f-cd04-47f4-a821-6f4eb2255d91" providerId="ADAL" clId="{C1D72769-8805-734E-95FA-BDDFED248DC9}" dt="2023-04-12T09:02:15.542" v="139" actId="1076"/>
          <ac:picMkLst>
            <pc:docMk/>
            <pc:sldMk cId="1101285918" sldId="386"/>
            <ac:picMk id="9" creationId="{AC1CFEBE-E3DB-A57B-0F91-ED028DC915C9}"/>
          </ac:picMkLst>
        </pc:picChg>
        <pc:cxnChg chg="del mod">
          <ac:chgData name="Samuel Woodnutt" userId="6c2d255f-cd04-47f4-a821-6f4eb2255d91" providerId="ADAL" clId="{C1D72769-8805-734E-95FA-BDDFED248DC9}" dt="2023-04-12T08:57:08.849" v="103" actId="478"/>
          <ac:cxnSpMkLst>
            <pc:docMk/>
            <pc:sldMk cId="1101285918" sldId="386"/>
            <ac:cxnSpMk id="7" creationId="{2CB25E06-48A5-4C0A-DD55-585473BE5D58}"/>
          </ac:cxnSpMkLst>
        </pc:cxnChg>
        <pc:cxnChg chg="add del">
          <ac:chgData name="Samuel Woodnutt" userId="6c2d255f-cd04-47f4-a821-6f4eb2255d91" providerId="ADAL" clId="{C1D72769-8805-734E-95FA-BDDFED248DC9}" dt="2023-04-12T08:57:53.366" v="108" actId="478"/>
          <ac:cxnSpMkLst>
            <pc:docMk/>
            <pc:sldMk cId="1101285918" sldId="386"/>
            <ac:cxnSpMk id="8" creationId="{23C797D5-83F7-4E45-1802-9D6548A0541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574CB4-BFB4-4BBF-B5E1-7F3C8DCED3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98254-8453-454A-982F-85D342C98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F1A9C-F6B9-497D-A251-C7750EB12B1D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0234B-4EBF-46A6-8AC8-8AA144096F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07F55-3AD7-4CF5-9C17-B3D0FEF46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3F10A-30FB-4C45-9A6D-190C73B72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7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28837-81F6-4372-9914-C5DF93D1D8AD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4423-7018-4668-BA77-865734693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0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7217-DD96-4B4D-8CC1-981094A67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0E271-FB4C-4D1E-96D1-B412D619F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60B16-14C1-4CD1-9C11-1D0BCB9B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CC99-0E04-45AA-9998-38AEB1E60B92}" type="datetime1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1A19A-440F-4800-803F-DC763B94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3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BFD9-49E3-4047-9B8E-DA2F2593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1E086-510C-4E0B-BDF2-E1182C9F4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5D10C-D6B5-4BF9-AFBD-132225B3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88CA-8391-493B-9778-FBADBF36E54F}" type="datetime1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A0CEE-7C3A-476A-A841-97E983BD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8C43-5288-4ECE-A590-0C3EE1FF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4B2-857B-4781-BC04-9ED5CCB16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1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A6958-C4FD-4786-ACB5-A84D654C3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1B5FD-B01F-47EB-B71D-5EA937825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9009-65F4-4470-B9EF-355F1848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E2A-DFA3-4287-BCE5-1A60DC07EA01}" type="datetime1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8E80-CB78-4ECD-A858-0BD623EE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4F9DC-7889-4331-BB98-04AE73E1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4B2-857B-4781-BC04-9ED5CCB16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D389-1396-4B72-95A0-9F4D169D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7475-3DE2-4917-8058-72976C94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2CB2-CCD1-46A6-8981-B315F9EA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F004-86C4-4AB3-BF5B-6DA84B3AE055}" type="datetime1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9D8EA-26F6-4A08-BCFD-A0991B31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05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A402-559B-44CC-8286-AE7C3631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AFF00-7673-4806-AF62-3F5A0D0E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434A-E577-4A1B-B95B-3257C80A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81D0-EA25-4ABF-B369-93E2B60D62C4}" type="datetime1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8C15A-6D78-4472-8A96-4FDE4127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7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E2FD-4031-4D80-8462-97CB83BD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1550-FB6A-419E-A3E3-FDF24D2EB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ADE93-B683-4302-B6F0-E3CEFB2C4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43E20-6DA1-4A8B-BCFF-F3468689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352A-500C-45A3-8B81-B496A9B78272}" type="datetime1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B081E-C4EF-409D-A590-3A063E18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2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42DC-A7F1-49CC-A2BD-89741875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DFB7E-42E6-4EF2-947F-5145DCA3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020A5-1425-4F38-BCF8-14F3C8BB1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BF8BA-15EE-4CD5-A91A-6E77ADCDD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73500-2B2F-40F4-A3CD-C8417E6A1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D81F4-1B4F-454B-8D12-64414580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1B75-331A-4604-B681-0521F564B45C}" type="datetime1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B22BD-62A1-4CDC-BE8E-46B9C535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3B80-DDA7-4C27-A861-43AA8F1B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F8542-7EB3-4BA3-B350-22245C1B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3E7A-5217-45F8-BF66-35E3E446336F}" type="datetime1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F9A6D-F2A6-4C7F-B3E3-43EB9B56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6461C-53F8-4314-96FE-A4FB39B6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4B2-857B-4781-BC04-9ED5CCB16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9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357B2-3BB2-4AF2-99F5-1C44E78E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6925-7CDD-4749-BDB0-260801C52659}" type="datetime1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2F009-E471-41EF-8CFF-910D377B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C53B9-946E-4A18-AD5C-B713CA2D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4B2-857B-4781-BC04-9ED5CCB16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4BA7-E1DB-42FF-8A7C-BADF0F83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19D9-33FB-4176-A6D4-B21916FB2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B32AA-AEA6-4DC1-A63C-BC95482E4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333DD-A476-450F-9129-C65E0F79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B3F6-662D-433F-B70C-E635A21B149A}" type="datetime1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15ABC-672E-4168-ACA2-47813293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51F7D-89A2-4F9D-99FE-6BA039D5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4B2-857B-4781-BC04-9ED5CCB16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3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502F-8B06-4D35-8722-5BBB220C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A612C-ADDA-4594-9872-ABA21E93C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14B6-7CAC-4A5E-9C9E-81F542F53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859E7-3A36-40E3-976E-EBCCB136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4492-B0DA-4D59-905B-17AC9834C3A4}" type="datetime1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0A060-16A6-4A14-BC27-F44DBCAF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0356B-9E22-4C50-B449-A451E265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14B2-857B-4781-BC04-9ED5CCB16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6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0E83A-FB5F-4F82-8E5F-A09644F2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48492-8E07-4652-BE3C-B0BB1FE43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D20EF-1D31-4FA4-A340-F0312F350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679D8DA-7194-45C0-9F93-FD513C78DA45}" type="datetime1">
              <a:rPr lang="en-GB" smtClean="0"/>
              <a:pPr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15738-B799-4D14-A626-DB5C698F1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E509-E796-4507-B1A4-057572B5D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D414B2-857B-4781-BC04-9ED5CCB16AF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3" name="Picture 32" descr="Text&#10;&#10;Description automatically generated with low confidence">
            <a:extLst>
              <a:ext uri="{FF2B5EF4-FFF2-40B4-BE49-F238E27FC236}">
                <a16:creationId xmlns:a16="http://schemas.microsoft.com/office/drawing/2014/main" id="{9E9DF47E-75AC-DD35-A57B-89AA246D94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44" y="136525"/>
            <a:ext cx="2664178" cy="5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8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ublication/national-patient-safety-incident-reports-up-to-june-2021/" TargetMode="External"/><Relationship Id="rId2" Type="http://schemas.openxmlformats.org/officeDocument/2006/relationships/hyperlink" Target="https://digital.nhs.uk/data-and-information/publications/statistical/nhs-workforce-statistics/october-2022#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D68035CE-5B7F-47FC-A236-DC8BDBA0E706}"/>
              </a:ext>
            </a:extLst>
          </p:cNvPr>
          <p:cNvSpPr/>
          <p:nvPr/>
        </p:nvSpPr>
        <p:spPr>
          <a:xfrm>
            <a:off x="9117902" y="2251743"/>
            <a:ext cx="1757366" cy="169350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1D6A15-67AC-45E9-82B4-2D243550949F}"/>
              </a:ext>
            </a:extLst>
          </p:cNvPr>
          <p:cNvSpPr/>
          <p:nvPr/>
        </p:nvSpPr>
        <p:spPr>
          <a:xfrm>
            <a:off x="7598159" y="2283093"/>
            <a:ext cx="1757366" cy="16935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6317C02-D518-470E-83C8-73E42464081B}"/>
              </a:ext>
            </a:extLst>
          </p:cNvPr>
          <p:cNvSpPr/>
          <p:nvPr/>
        </p:nvSpPr>
        <p:spPr>
          <a:xfrm>
            <a:off x="6194137" y="2283093"/>
            <a:ext cx="1757366" cy="1693506"/>
          </a:xfrm>
          <a:prstGeom prst="ellipse">
            <a:avLst/>
          </a:prstGeom>
          <a:solidFill>
            <a:srgbClr val="8CB2A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E5E588A-A0DC-4005-965D-9B4F7EAC80B6}"/>
              </a:ext>
            </a:extLst>
          </p:cNvPr>
          <p:cNvSpPr/>
          <p:nvPr/>
        </p:nvSpPr>
        <p:spPr>
          <a:xfrm>
            <a:off x="4631090" y="2283093"/>
            <a:ext cx="1757366" cy="1693506"/>
          </a:xfrm>
          <a:prstGeom prst="ellipse">
            <a:avLst/>
          </a:prstGeom>
          <a:solidFill>
            <a:srgbClr val="8CB2A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E818B-9D7E-484A-8E18-6AA37E84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4948524"/>
            <a:ext cx="11424491" cy="1633941"/>
          </a:xfrm>
          <a:effectLst/>
        </p:spPr>
        <p:txBody>
          <a:bodyPr>
            <a:noAutofit/>
          </a:bodyPr>
          <a:lstStyle/>
          <a:p>
            <a:pPr algn="r"/>
            <a:r>
              <a:rPr lang="en-GB" sz="320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Are we actually monitoring mental health service effectiveness?</a:t>
            </a:r>
            <a:br>
              <a:rPr lang="en-GB" sz="320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GB" sz="320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Lessons from national data on incidents and workforce</a:t>
            </a:r>
            <a:br>
              <a:rPr lang="en-GB" sz="6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Samuel Woodnutt BA PGCAP PGCE PGDip MSc RMN QTS FHEA</a:t>
            </a:r>
            <a:b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Principal Teaching Fellow – Director of Programmes for Nursing and Midwifery - University of Southampton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4B551D-C0D9-40DC-8F2A-7A5929C2E13F}"/>
              </a:ext>
            </a:extLst>
          </p:cNvPr>
          <p:cNvSpPr/>
          <p:nvPr/>
        </p:nvSpPr>
        <p:spPr>
          <a:xfrm>
            <a:off x="3032749" y="2283093"/>
            <a:ext cx="1757366" cy="16935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CA4A4D7-6786-4FF0-A214-E9AE07A594DE}"/>
              </a:ext>
            </a:extLst>
          </p:cNvPr>
          <p:cNvSpPr/>
          <p:nvPr/>
        </p:nvSpPr>
        <p:spPr>
          <a:xfrm>
            <a:off x="1469702" y="2251743"/>
            <a:ext cx="1757366" cy="169350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Pocket knife with solid fill">
            <a:extLst>
              <a:ext uri="{FF2B5EF4-FFF2-40B4-BE49-F238E27FC236}">
                <a16:creationId xmlns:a16="http://schemas.microsoft.com/office/drawing/2014/main" id="{0ADDA88E-342B-794F-8E92-C369E30CC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9067" y="2711392"/>
            <a:ext cx="914400" cy="914400"/>
          </a:xfrm>
          <a:prstGeom prst="rect">
            <a:avLst/>
          </a:prstGeom>
        </p:spPr>
      </p:pic>
      <p:pic>
        <p:nvPicPr>
          <p:cNvPr id="76" name="Graphic 75" descr="Arrow Right with solid fill">
            <a:extLst>
              <a:ext uri="{FF2B5EF4-FFF2-40B4-BE49-F238E27FC236}">
                <a16:creationId xmlns:a16="http://schemas.microsoft.com/office/drawing/2014/main" id="{8A4F1CB2-E771-5646-BB11-DBB6DEE91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1703" y="4029520"/>
            <a:ext cx="914400" cy="914400"/>
          </a:xfrm>
          <a:prstGeom prst="rect">
            <a:avLst/>
          </a:prstGeom>
        </p:spPr>
      </p:pic>
      <p:pic>
        <p:nvPicPr>
          <p:cNvPr id="78" name="Graphic 77" descr="Line arrow: Anti-clockwise curve with solid fill">
            <a:extLst>
              <a:ext uri="{FF2B5EF4-FFF2-40B4-BE49-F238E27FC236}">
                <a16:creationId xmlns:a16="http://schemas.microsoft.com/office/drawing/2014/main" id="{21AE2A1D-7842-5E44-A9D7-EB99561A1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06867">
            <a:off x="9172079" y="1327878"/>
            <a:ext cx="914400" cy="914400"/>
          </a:xfrm>
          <a:prstGeom prst="rect">
            <a:avLst/>
          </a:prstGeom>
        </p:spPr>
      </p:pic>
      <p:pic>
        <p:nvPicPr>
          <p:cNvPr id="79" name="Graphic 78" descr="Arrow Right with solid fill">
            <a:extLst>
              <a:ext uri="{FF2B5EF4-FFF2-40B4-BE49-F238E27FC236}">
                <a16:creationId xmlns:a16="http://schemas.microsoft.com/office/drawing/2014/main" id="{D956165D-1CA8-3946-B211-AF5DFF7CE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558379" y="1155400"/>
            <a:ext cx="914400" cy="914400"/>
          </a:xfrm>
          <a:prstGeom prst="rect">
            <a:avLst/>
          </a:prstGeom>
        </p:spPr>
      </p:pic>
      <p:pic>
        <p:nvPicPr>
          <p:cNvPr id="80" name="Graphic 79" descr="Line arrow: Anti-clockwise curve with solid fill">
            <a:extLst>
              <a:ext uri="{FF2B5EF4-FFF2-40B4-BE49-F238E27FC236}">
                <a16:creationId xmlns:a16="http://schemas.microsoft.com/office/drawing/2014/main" id="{E42104D5-53BF-414C-9307-C782F91EA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021002">
            <a:off x="2385710" y="3921056"/>
            <a:ext cx="914400" cy="914400"/>
          </a:xfrm>
          <a:prstGeom prst="rect">
            <a:avLst/>
          </a:prstGeom>
        </p:spPr>
      </p:pic>
      <p:pic>
        <p:nvPicPr>
          <p:cNvPr id="82" name="Graphic 81" descr="Line arrow: Anti-clockwise curve with solid fill">
            <a:extLst>
              <a:ext uri="{FF2B5EF4-FFF2-40B4-BE49-F238E27FC236}">
                <a16:creationId xmlns:a16="http://schemas.microsoft.com/office/drawing/2014/main" id="{E49577BE-6EDB-1A4A-AD8F-D601AD13C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790947">
            <a:off x="9261228" y="3937886"/>
            <a:ext cx="914400" cy="914400"/>
          </a:xfrm>
          <a:prstGeom prst="rect">
            <a:avLst/>
          </a:prstGeom>
        </p:spPr>
      </p:pic>
      <p:pic>
        <p:nvPicPr>
          <p:cNvPr id="83" name="Graphic 82" descr="Line arrow: Anti-clockwise curve with solid fill">
            <a:extLst>
              <a:ext uri="{FF2B5EF4-FFF2-40B4-BE49-F238E27FC236}">
                <a16:creationId xmlns:a16="http://schemas.microsoft.com/office/drawing/2014/main" id="{4AD60094-1DDB-E849-BA2C-1937011F9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910882">
            <a:off x="2299389" y="1292266"/>
            <a:ext cx="914400" cy="914400"/>
          </a:xfrm>
          <a:prstGeom prst="rect">
            <a:avLst/>
          </a:prstGeom>
        </p:spPr>
      </p:pic>
      <p:pic>
        <p:nvPicPr>
          <p:cNvPr id="10" name="Graphic 9" descr="Security camera with solid fill">
            <a:extLst>
              <a:ext uri="{FF2B5EF4-FFF2-40B4-BE49-F238E27FC236}">
                <a16:creationId xmlns:a16="http://schemas.microsoft.com/office/drawing/2014/main" id="{3D69000D-F6E0-47BD-84C2-BFF79A2A0C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36020" y="2684752"/>
            <a:ext cx="914400" cy="914400"/>
          </a:xfrm>
          <a:prstGeom prst="rect">
            <a:avLst/>
          </a:prstGeom>
        </p:spPr>
      </p:pic>
      <p:pic>
        <p:nvPicPr>
          <p:cNvPr id="15" name="Graphic 14" descr="Jail with solid fill">
            <a:extLst>
              <a:ext uri="{FF2B5EF4-FFF2-40B4-BE49-F238E27FC236}">
                <a16:creationId xmlns:a16="http://schemas.microsoft.com/office/drawing/2014/main" id="{D7FB8E6C-A414-48B0-9E2A-17E692BCF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8039" y="2684752"/>
            <a:ext cx="914400" cy="914400"/>
          </a:xfrm>
          <a:prstGeom prst="rect">
            <a:avLst/>
          </a:prstGeom>
        </p:spPr>
      </p:pic>
      <p:pic>
        <p:nvPicPr>
          <p:cNvPr id="5" name="Graphic 4" descr="Doctor female with solid fill">
            <a:extLst>
              <a:ext uri="{FF2B5EF4-FFF2-40B4-BE49-F238E27FC236}">
                <a16:creationId xmlns:a16="http://schemas.microsoft.com/office/drawing/2014/main" id="{940B4E56-3493-39E5-3CA2-6F6C12AEC3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31674" y="2600806"/>
            <a:ext cx="1082291" cy="1082291"/>
          </a:xfrm>
          <a:prstGeom prst="rect">
            <a:avLst/>
          </a:prstGeom>
        </p:spPr>
      </p:pic>
      <p:pic>
        <p:nvPicPr>
          <p:cNvPr id="6" name="Graphic 5" descr="Inpatient with solid fill">
            <a:extLst>
              <a:ext uri="{FF2B5EF4-FFF2-40B4-BE49-F238E27FC236}">
                <a16:creationId xmlns:a16="http://schemas.microsoft.com/office/drawing/2014/main" id="{DE4AED38-EDD7-4BBD-B9F5-73A1FD1F8B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56099" y="2637127"/>
            <a:ext cx="914400" cy="914400"/>
          </a:xfrm>
          <a:prstGeom prst="rect">
            <a:avLst/>
          </a:prstGeom>
        </p:spPr>
      </p:pic>
      <p:pic>
        <p:nvPicPr>
          <p:cNvPr id="48" name="Graphic 47" descr="Inpatient with solid fill">
            <a:extLst>
              <a:ext uri="{FF2B5EF4-FFF2-40B4-BE49-F238E27FC236}">
                <a16:creationId xmlns:a16="http://schemas.microsoft.com/office/drawing/2014/main" id="{C7826360-59EC-476D-978B-4C19DE2014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40042" y="26603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9B77-1AD9-428E-B556-18686ED3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Somatic Care (Headlines)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5D67-CE64-4B96-B1BB-95CC9E8B9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More registered nurses means less care is missed </a:t>
            </a:r>
            <a:r>
              <a:rPr lang="en-US" sz="2000" dirty="0"/>
              <a:t>(Griffiths et al., 2018)</a:t>
            </a:r>
          </a:p>
          <a:p>
            <a:r>
              <a:rPr lang="en-GB" dirty="0"/>
              <a:t>Large samples from multiple studies indicate that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the more nurses that are available, the less likely death is to occur </a:t>
            </a:r>
            <a:r>
              <a:rPr lang="en-GB" sz="2000" dirty="0"/>
              <a:t>(Rae et al., 2021)</a:t>
            </a:r>
          </a:p>
          <a:p>
            <a:r>
              <a:rPr lang="en-GB" dirty="0"/>
              <a:t>Longitudinal evidence from multiple studies indicates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low volume of nurses to mortality is a causal relationship </a:t>
            </a:r>
            <a:r>
              <a:rPr lang="en-GB" sz="2000" dirty="0"/>
              <a:t>(</a:t>
            </a:r>
            <a:r>
              <a:rPr lang="en-GB" sz="2000" dirty="0" err="1"/>
              <a:t>Dall’Ora</a:t>
            </a:r>
            <a:r>
              <a:rPr lang="en-GB" sz="2000" dirty="0"/>
              <a:t> et al., 2022)</a:t>
            </a:r>
          </a:p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QI tools show reliability in measuring nursing time </a:t>
            </a:r>
            <a:r>
              <a:rPr lang="en-GB" dirty="0"/>
              <a:t>to complete routine tasks (observations) </a:t>
            </a:r>
            <a:r>
              <a:rPr lang="en-GB" sz="2000" dirty="0"/>
              <a:t>(</a:t>
            </a:r>
            <a:r>
              <a:rPr lang="en-GB" sz="2000" dirty="0" err="1"/>
              <a:t>Dall’Ora</a:t>
            </a:r>
            <a:r>
              <a:rPr lang="en-GB" sz="2000" dirty="0"/>
              <a:t> et al., 2022)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136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2412-8D47-478A-97E6-6E06A1CC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Acute hospitals data</a:t>
            </a:r>
            <a:endParaRPr lang="en-GB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262944E-B56B-732C-0FA5-7748E2B46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22088" r="38502" b="27679"/>
          <a:stretch/>
        </p:blipFill>
        <p:spPr>
          <a:xfrm>
            <a:off x="1969876" y="1451727"/>
            <a:ext cx="7862281" cy="50411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7618F1-2915-46CD-B2E2-2FCFF37DA9D4}"/>
              </a:ext>
            </a:extLst>
          </p:cNvPr>
          <p:cNvSpPr txBox="1">
            <a:spLocks/>
          </p:cNvSpPr>
          <p:nvPr/>
        </p:nvSpPr>
        <p:spPr>
          <a:xfrm>
            <a:off x="9220200" y="6492874"/>
            <a:ext cx="299085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>
                <a:solidFill>
                  <a:schemeClr val="bg1"/>
                </a:solidFill>
              </a:rPr>
              <a:t>(NRLS, 2022)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0093E-98F8-4F14-A68E-EC205C31F721}"/>
              </a:ext>
            </a:extLst>
          </p:cNvPr>
          <p:cNvSpPr/>
          <p:nvPr/>
        </p:nvSpPr>
        <p:spPr>
          <a:xfrm>
            <a:off x="1969876" y="2721107"/>
            <a:ext cx="3747087" cy="235994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53A81-45F7-4820-8BDB-0737EB61EA4D}"/>
              </a:ext>
            </a:extLst>
          </p:cNvPr>
          <p:cNvSpPr/>
          <p:nvPr/>
        </p:nvSpPr>
        <p:spPr>
          <a:xfrm>
            <a:off x="3002338" y="2162064"/>
            <a:ext cx="2714625" cy="3429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13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2412-8D47-478A-97E6-6E06A1CC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Acute hospitals data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7618F1-2915-46CD-B2E2-2FCFF37DA9D4}"/>
              </a:ext>
            </a:extLst>
          </p:cNvPr>
          <p:cNvSpPr txBox="1">
            <a:spLocks/>
          </p:cNvSpPr>
          <p:nvPr/>
        </p:nvSpPr>
        <p:spPr>
          <a:xfrm>
            <a:off x="9220200" y="6492874"/>
            <a:ext cx="299085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>
                <a:solidFill>
                  <a:schemeClr val="bg1"/>
                </a:solidFill>
              </a:rPr>
              <a:t>(NRLS, 2022)</a:t>
            </a:r>
          </a:p>
        </p:txBody>
      </p:sp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3E745068-26EC-A3D4-6664-DB21E8E1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348" y="2224726"/>
            <a:ext cx="914400" cy="91440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2ABDBB46-96D4-8CDC-D6C9-5AF291D92205}"/>
              </a:ext>
            </a:extLst>
          </p:cNvPr>
          <p:cNvSpPr/>
          <p:nvPr/>
        </p:nvSpPr>
        <p:spPr>
          <a:xfrm>
            <a:off x="3270515" y="2224726"/>
            <a:ext cx="424792" cy="3431356"/>
          </a:xfrm>
          <a:prstGeom prst="leftBrac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9C16DA-C9E3-77A1-188C-236B96E3EED6}"/>
              </a:ext>
            </a:extLst>
          </p:cNvPr>
          <p:cNvSpPr txBox="1">
            <a:spLocks/>
          </p:cNvSpPr>
          <p:nvPr/>
        </p:nvSpPr>
        <p:spPr>
          <a:xfrm>
            <a:off x="391425" y="3139126"/>
            <a:ext cx="2836096" cy="2206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Paradigm reflects service that monitors itself well (causes of incidents are not the same as illness/mortality)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737C66-57D5-9F33-7A94-B74B1AD40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21994" r="38716" b="27679"/>
          <a:stretch/>
        </p:blipFill>
        <p:spPr>
          <a:xfrm>
            <a:off x="3898919" y="1442300"/>
            <a:ext cx="7828026" cy="50505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EFC093-0158-F602-8345-D7D169700FE9}"/>
              </a:ext>
            </a:extLst>
          </p:cNvPr>
          <p:cNvSpPr/>
          <p:nvPr/>
        </p:nvSpPr>
        <p:spPr>
          <a:xfrm>
            <a:off x="3898918" y="2721106"/>
            <a:ext cx="3747087" cy="235994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D70E4B-88B1-F9F7-9714-AAE2434D7644}"/>
              </a:ext>
            </a:extLst>
          </p:cNvPr>
          <p:cNvSpPr/>
          <p:nvPr/>
        </p:nvSpPr>
        <p:spPr>
          <a:xfrm>
            <a:off x="4931380" y="2162063"/>
            <a:ext cx="2714625" cy="3429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1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BE4F-0CAC-4ECD-ACDF-A495C981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Mental health service data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FB5EEE1C-622E-BE66-3109-C2845F3FB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9018" r="36492" b="24706"/>
          <a:stretch/>
        </p:blipFill>
        <p:spPr>
          <a:xfrm>
            <a:off x="2143125" y="1375652"/>
            <a:ext cx="7991677" cy="52997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9F12DA-B6C6-4E9F-835F-6E647FB29D6E}"/>
              </a:ext>
            </a:extLst>
          </p:cNvPr>
          <p:cNvSpPr txBox="1">
            <a:spLocks/>
          </p:cNvSpPr>
          <p:nvPr/>
        </p:nvSpPr>
        <p:spPr>
          <a:xfrm>
            <a:off x="9220200" y="6492874"/>
            <a:ext cx="299085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>
                <a:solidFill>
                  <a:schemeClr val="bg1"/>
                </a:solidFill>
              </a:rPr>
              <a:t>(NRLS, 2021)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18632-E04B-4D71-AA80-93851296D404}"/>
              </a:ext>
            </a:extLst>
          </p:cNvPr>
          <p:cNvSpPr/>
          <p:nvPr/>
        </p:nvSpPr>
        <p:spPr>
          <a:xfrm>
            <a:off x="2318994" y="1866900"/>
            <a:ext cx="2538756" cy="752475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D63944-9594-4756-9AD8-394992CAA096}"/>
              </a:ext>
            </a:extLst>
          </p:cNvPr>
          <p:cNvSpPr/>
          <p:nvPr/>
        </p:nvSpPr>
        <p:spPr>
          <a:xfrm>
            <a:off x="3761295" y="2867025"/>
            <a:ext cx="1096456" cy="257175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BE4F-0CAC-4ECD-ACDF-A495C981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Mental health service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F12DA-B6C6-4E9F-835F-6E647FB29D6E}"/>
              </a:ext>
            </a:extLst>
          </p:cNvPr>
          <p:cNvSpPr txBox="1">
            <a:spLocks/>
          </p:cNvSpPr>
          <p:nvPr/>
        </p:nvSpPr>
        <p:spPr>
          <a:xfrm>
            <a:off x="9220200" y="6492874"/>
            <a:ext cx="299085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>
                <a:solidFill>
                  <a:schemeClr val="bg1"/>
                </a:solidFill>
              </a:rPr>
              <a:t>(NRLS, 2021)</a:t>
            </a:r>
          </a:p>
        </p:txBody>
      </p:sp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6A8B92EA-AFD5-4F38-081D-2AFD99C9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348" y="2224726"/>
            <a:ext cx="914400" cy="914400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6E88C66-F4D4-7C6C-5E9A-043DC0F5EE70}"/>
              </a:ext>
            </a:extLst>
          </p:cNvPr>
          <p:cNvSpPr/>
          <p:nvPr/>
        </p:nvSpPr>
        <p:spPr>
          <a:xfrm>
            <a:off x="3261615" y="1813563"/>
            <a:ext cx="424792" cy="1325563"/>
          </a:xfrm>
          <a:prstGeom prst="leftBrac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F6F02F-ED20-9581-7581-9C7546AFC2E3}"/>
              </a:ext>
            </a:extLst>
          </p:cNvPr>
          <p:cNvSpPr txBox="1">
            <a:spLocks/>
          </p:cNvSpPr>
          <p:nvPr/>
        </p:nvSpPr>
        <p:spPr>
          <a:xfrm>
            <a:off x="391425" y="3139126"/>
            <a:ext cx="3228468" cy="2206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Paradigm reflects service that monitors its patients/illnesses well,  less focus on service behaviour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7A1E5334-6A14-980B-F939-D42C5E447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9018" r="36492" b="24706"/>
          <a:stretch/>
        </p:blipFill>
        <p:spPr>
          <a:xfrm>
            <a:off x="3838056" y="1262531"/>
            <a:ext cx="7991677" cy="52997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D4C21D-9AA2-32A2-D037-B3C7DF2D18BB}"/>
              </a:ext>
            </a:extLst>
          </p:cNvPr>
          <p:cNvSpPr/>
          <p:nvPr/>
        </p:nvSpPr>
        <p:spPr>
          <a:xfrm>
            <a:off x="4013925" y="1753779"/>
            <a:ext cx="2538756" cy="752475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978FB-A18A-52BC-2987-D7CA3D49E3FA}"/>
              </a:ext>
            </a:extLst>
          </p:cNvPr>
          <p:cNvSpPr/>
          <p:nvPr/>
        </p:nvSpPr>
        <p:spPr>
          <a:xfrm>
            <a:off x="5456226" y="2753904"/>
            <a:ext cx="1096456" cy="257175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2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264A-5305-440E-A756-8FC219F6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3427939"/>
            <a:ext cx="3417277" cy="1325563"/>
          </a:xfrm>
        </p:spPr>
        <p:txBody>
          <a:bodyPr/>
          <a:lstStyle/>
          <a:p>
            <a:r>
              <a:rPr lang="en-US" dirty="0"/>
              <a:t>Somatic Care</a:t>
            </a:r>
            <a:endParaRPr lang="en-GB" dirty="0"/>
          </a:p>
        </p:txBody>
      </p:sp>
      <p:pic>
        <p:nvPicPr>
          <p:cNvPr id="5" name="Content Placeholder 4" descr="Wilting Pot Plant with solid fill">
            <a:extLst>
              <a:ext uri="{FF2B5EF4-FFF2-40B4-BE49-F238E27FC236}">
                <a16:creationId xmlns:a16="http://schemas.microsoft.com/office/drawing/2014/main" id="{BF9FC587-350A-4941-B79A-9274934F9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0453" y="2513539"/>
            <a:ext cx="914400" cy="914400"/>
          </a:xfrm>
        </p:spPr>
      </p:pic>
      <p:pic>
        <p:nvPicPr>
          <p:cNvPr id="7" name="Graphic 6" descr="Watering Plant with solid fill">
            <a:extLst>
              <a:ext uri="{FF2B5EF4-FFF2-40B4-BE49-F238E27FC236}">
                <a16:creationId xmlns:a16="http://schemas.microsoft.com/office/drawing/2014/main" id="{DE9E9A77-A2FC-4C0D-B9DD-E0EC0467F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3549" y="2513539"/>
            <a:ext cx="914400" cy="914400"/>
          </a:xfrm>
          <a:prstGeom prst="rect">
            <a:avLst/>
          </a:prstGeom>
        </p:spPr>
      </p:pic>
      <p:pic>
        <p:nvPicPr>
          <p:cNvPr id="9" name="Graphic 8" descr="Tree With Roots with solid fill">
            <a:extLst>
              <a:ext uri="{FF2B5EF4-FFF2-40B4-BE49-F238E27FC236}">
                <a16:creationId xmlns:a16="http://schemas.microsoft.com/office/drawing/2014/main" id="{EF45E568-2C48-4449-9DEE-F2B133778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7530" y="2513539"/>
            <a:ext cx="914400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D94D0C-2A91-476A-B907-4DD94B9B5D95}"/>
              </a:ext>
            </a:extLst>
          </p:cNvPr>
          <p:cNvSpPr txBox="1">
            <a:spLocks/>
          </p:cNvSpPr>
          <p:nvPr/>
        </p:nvSpPr>
        <p:spPr>
          <a:xfrm>
            <a:off x="6862395" y="3429000"/>
            <a:ext cx="4744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Mental Health Care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77A55E-D4F3-44D6-88B5-5949163357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Sphere of research: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6C78A1-BD2A-5FF0-68D4-794A4B5A5E43}"/>
              </a:ext>
            </a:extLst>
          </p:cNvPr>
          <p:cNvCxnSpPr>
            <a:cxnSpLocks/>
          </p:cNvCxnSpPr>
          <p:nvPr/>
        </p:nvCxnSpPr>
        <p:spPr>
          <a:xfrm flipH="1">
            <a:off x="10058400" y="1781602"/>
            <a:ext cx="898462" cy="6410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0885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48C6-09C3-2941-A629-5DCE7325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4" y="218605"/>
            <a:ext cx="8645165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Systematic Review –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nursing sensitive indicators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A1124E-49A6-AA3B-BC0B-F7CF67735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94700"/>
              </p:ext>
            </p:extLst>
          </p:nvPr>
        </p:nvGraphicFramePr>
        <p:xfrm>
          <a:off x="3959289" y="1690688"/>
          <a:ext cx="7035671" cy="470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31">
                  <a:extLst>
                    <a:ext uri="{9D8B030D-6E8A-4147-A177-3AD203B41FA5}">
                      <a16:colId xmlns:a16="http://schemas.microsoft.com/office/drawing/2014/main" val="3945794180"/>
                    </a:ext>
                  </a:extLst>
                </a:gridCol>
                <a:gridCol w="655743">
                  <a:extLst>
                    <a:ext uri="{9D8B030D-6E8A-4147-A177-3AD203B41FA5}">
                      <a16:colId xmlns:a16="http://schemas.microsoft.com/office/drawing/2014/main" val="476050034"/>
                    </a:ext>
                  </a:extLst>
                </a:gridCol>
                <a:gridCol w="685903">
                  <a:extLst>
                    <a:ext uri="{9D8B030D-6E8A-4147-A177-3AD203B41FA5}">
                      <a16:colId xmlns:a16="http://schemas.microsoft.com/office/drawing/2014/main" val="702143312"/>
                    </a:ext>
                  </a:extLst>
                </a:gridCol>
                <a:gridCol w="665222">
                  <a:extLst>
                    <a:ext uri="{9D8B030D-6E8A-4147-A177-3AD203B41FA5}">
                      <a16:colId xmlns:a16="http://schemas.microsoft.com/office/drawing/2014/main" val="2693497424"/>
                    </a:ext>
                  </a:extLst>
                </a:gridCol>
                <a:gridCol w="666084">
                  <a:extLst>
                    <a:ext uri="{9D8B030D-6E8A-4147-A177-3AD203B41FA5}">
                      <a16:colId xmlns:a16="http://schemas.microsoft.com/office/drawing/2014/main" val="2056289225"/>
                    </a:ext>
                  </a:extLst>
                </a:gridCol>
                <a:gridCol w="665222">
                  <a:extLst>
                    <a:ext uri="{9D8B030D-6E8A-4147-A177-3AD203B41FA5}">
                      <a16:colId xmlns:a16="http://schemas.microsoft.com/office/drawing/2014/main" val="3393452086"/>
                    </a:ext>
                  </a:extLst>
                </a:gridCol>
                <a:gridCol w="665222">
                  <a:extLst>
                    <a:ext uri="{9D8B030D-6E8A-4147-A177-3AD203B41FA5}">
                      <a16:colId xmlns:a16="http://schemas.microsoft.com/office/drawing/2014/main" val="3971657661"/>
                    </a:ext>
                  </a:extLst>
                </a:gridCol>
                <a:gridCol w="665222">
                  <a:extLst>
                    <a:ext uri="{9D8B030D-6E8A-4147-A177-3AD203B41FA5}">
                      <a16:colId xmlns:a16="http://schemas.microsoft.com/office/drawing/2014/main" val="2642351537"/>
                    </a:ext>
                  </a:extLst>
                </a:gridCol>
                <a:gridCol w="665222">
                  <a:extLst>
                    <a:ext uri="{9D8B030D-6E8A-4147-A177-3AD203B41FA5}">
                      <a16:colId xmlns:a16="http://schemas.microsoft.com/office/drawing/2014/main" val="2891124618"/>
                    </a:ext>
                  </a:extLst>
                </a:gridCol>
              </a:tblGrid>
              <a:tr h="14449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Conflict (composite measure)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Containment (composite measure)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All restraint (manual and mechanical)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Seclusion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All aggression and/or violence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Self-harm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Medication refusal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Demand for sedation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vert="vert270" anchor="ctr">
                    <a:solidFill>
                      <a:srgbClr val="8C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75449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Overall staff to patient ratio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=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=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+/-/=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+/-/=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+/-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533928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Registered nurse to patient ratio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+/-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+/-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+/-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10738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Gender (proportion of staff male)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60624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Staff education level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-/=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-/=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02677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Staff experience level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-/=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-/=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45961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Presence of student nurses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5634"/>
                  </a:ext>
                </a:extLst>
              </a:tr>
              <a:tr h="390598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Presence of agency/substitute staff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+/-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07218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Staff physical stature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98798"/>
                  </a:ext>
                </a:extLst>
              </a:tr>
              <a:tr h="390598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Staff ethnicity (proportion of white staff)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rgbClr val="8CB2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+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7" marR="5757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7327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593E2A-F679-4CB2-8551-DCAED1F2D340}"/>
              </a:ext>
            </a:extLst>
          </p:cNvPr>
          <p:cNvSpPr/>
          <p:nvPr/>
        </p:nvSpPr>
        <p:spPr>
          <a:xfrm>
            <a:off x="988999" y="2750521"/>
            <a:ext cx="267812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31 studies:</a:t>
            </a:r>
          </a:p>
          <a:p>
            <a:r>
              <a:rPr lang="en-US" dirty="0">
                <a:solidFill>
                  <a:schemeClr val="bg1"/>
                </a:solidFill>
              </a:rPr>
              <a:t>20 cross-sectional</a:t>
            </a:r>
          </a:p>
          <a:p>
            <a:r>
              <a:rPr lang="en-US" dirty="0">
                <a:solidFill>
                  <a:schemeClr val="bg1"/>
                </a:solidFill>
              </a:rPr>
              <a:t>6 case-control</a:t>
            </a:r>
          </a:p>
          <a:p>
            <a:r>
              <a:rPr lang="en-US" dirty="0">
                <a:solidFill>
                  <a:schemeClr val="bg1"/>
                </a:solidFill>
              </a:rPr>
              <a:t>5 cohort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+ positive association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 Inverse association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= no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1959-D3F3-C7AE-68A7-0BE49FF10E10}"/>
              </a:ext>
            </a:extLst>
          </p:cNvPr>
          <p:cNvSpPr txBox="1">
            <a:spLocks/>
          </p:cNvSpPr>
          <p:nvPr/>
        </p:nvSpPr>
        <p:spPr>
          <a:xfrm>
            <a:off x="7390614" y="6542198"/>
            <a:ext cx="4871725" cy="315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/>
              <a:t>(</a:t>
            </a:r>
            <a:r>
              <a:rPr lang="en-GB" sz="1600" dirty="0" err="1"/>
              <a:t>Woodnutt</a:t>
            </a:r>
            <a:r>
              <a:rPr lang="en-GB" sz="1600" dirty="0"/>
              <a:t>, 2022)</a:t>
            </a:r>
          </a:p>
        </p:txBody>
      </p:sp>
    </p:spTree>
    <p:extLst>
      <p:ext uri="{BB962C8B-B14F-4D97-AF65-F5344CB8AC3E}">
        <p14:creationId xmlns:p14="http://schemas.microsoft.com/office/powerpoint/2010/main" val="923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2412-8D47-478A-97E6-6E06A1CC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0" y="50096"/>
            <a:ext cx="10515600" cy="1325563"/>
          </a:xfrm>
        </p:spPr>
        <p:txBody>
          <a:bodyPr/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Containment Interventions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41A415-1587-4582-A34B-254B527D9EFC}"/>
              </a:ext>
            </a:extLst>
          </p:cNvPr>
          <p:cNvSpPr txBox="1">
            <a:spLocks/>
          </p:cNvSpPr>
          <p:nvPr/>
        </p:nvSpPr>
        <p:spPr>
          <a:xfrm>
            <a:off x="592493" y="3139653"/>
            <a:ext cx="1346720" cy="115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1800s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42783-8913-4607-93ED-09D2E7096B80}"/>
              </a:ext>
            </a:extLst>
          </p:cNvPr>
          <p:cNvSpPr txBox="1">
            <a:spLocks/>
          </p:cNvSpPr>
          <p:nvPr/>
        </p:nvSpPr>
        <p:spPr>
          <a:xfrm>
            <a:off x="5264017" y="3139650"/>
            <a:ext cx="1346720" cy="115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1900s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D29DE0-69CD-4D5B-BA96-090A689E01F8}"/>
              </a:ext>
            </a:extLst>
          </p:cNvPr>
          <p:cNvSpPr txBox="1">
            <a:spLocks/>
          </p:cNvSpPr>
          <p:nvPr/>
        </p:nvSpPr>
        <p:spPr>
          <a:xfrm>
            <a:off x="10007080" y="3139651"/>
            <a:ext cx="1346720" cy="115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2010s</a:t>
            </a:r>
          </a:p>
        </p:txBody>
      </p:sp>
      <p:pic>
        <p:nvPicPr>
          <p:cNvPr id="10" name="Graphic 9" descr="Shield Tick with solid fill">
            <a:extLst>
              <a:ext uri="{FF2B5EF4-FFF2-40B4-BE49-F238E27FC236}">
                <a16:creationId xmlns:a16="http://schemas.microsoft.com/office/drawing/2014/main" id="{2B7E13F6-22DB-4753-BE81-7DF9529BB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825" y="2224018"/>
            <a:ext cx="914400" cy="914400"/>
          </a:xfrm>
          <a:prstGeom prst="rect">
            <a:avLst/>
          </a:prstGeom>
        </p:spPr>
      </p:pic>
      <p:pic>
        <p:nvPicPr>
          <p:cNvPr id="12" name="Graphic 11" descr="Medicine with solid fill">
            <a:extLst>
              <a:ext uri="{FF2B5EF4-FFF2-40B4-BE49-F238E27FC236}">
                <a16:creationId xmlns:a16="http://schemas.microsoft.com/office/drawing/2014/main" id="{D8FB4BED-C063-4026-90FE-CC391163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5541" y="2224018"/>
            <a:ext cx="914400" cy="914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CA7B82-949D-44A9-B581-1350E4171D13}"/>
              </a:ext>
            </a:extLst>
          </p:cNvPr>
          <p:cNvCxnSpPr>
            <a:cxnSpLocks/>
          </p:cNvCxnSpPr>
          <p:nvPr/>
        </p:nvCxnSpPr>
        <p:spPr>
          <a:xfrm>
            <a:off x="1378602" y="2137062"/>
            <a:ext cx="0" cy="1003041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952CF7-3A1F-4E43-93D1-9F4E25F2F9EC}"/>
              </a:ext>
            </a:extLst>
          </p:cNvPr>
          <p:cNvCxnSpPr>
            <a:cxnSpLocks/>
          </p:cNvCxnSpPr>
          <p:nvPr/>
        </p:nvCxnSpPr>
        <p:spPr>
          <a:xfrm>
            <a:off x="1095574" y="2488583"/>
            <a:ext cx="566056" cy="1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D0BBE26-F161-460D-8220-2E7625B86182}"/>
              </a:ext>
            </a:extLst>
          </p:cNvPr>
          <p:cNvSpPr txBox="1">
            <a:spLocks/>
          </p:cNvSpPr>
          <p:nvPr/>
        </p:nvSpPr>
        <p:spPr>
          <a:xfrm>
            <a:off x="216164" y="1529462"/>
            <a:ext cx="2324876" cy="651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Moral Paradigm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E6C72DB-E38D-4A3D-B5C2-8F90B55CCF99}"/>
              </a:ext>
            </a:extLst>
          </p:cNvPr>
          <p:cNvSpPr txBox="1">
            <a:spLocks/>
          </p:cNvSpPr>
          <p:nvPr/>
        </p:nvSpPr>
        <p:spPr>
          <a:xfrm>
            <a:off x="4371977" y="1529462"/>
            <a:ext cx="3219450" cy="65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Treatment Paradigm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AB51153-B0BC-4242-A720-668FB7703A8C}"/>
              </a:ext>
            </a:extLst>
          </p:cNvPr>
          <p:cNvSpPr txBox="1">
            <a:spLocks/>
          </p:cNvSpPr>
          <p:nvPr/>
        </p:nvSpPr>
        <p:spPr>
          <a:xfrm>
            <a:off x="8900434" y="1529462"/>
            <a:ext cx="3219450" cy="65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Safety Paradigm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0FDC57A-3AEA-4DCF-A996-735C5A8CF896}"/>
              </a:ext>
            </a:extLst>
          </p:cNvPr>
          <p:cNvSpPr txBox="1">
            <a:spLocks/>
          </p:cNvSpPr>
          <p:nvPr/>
        </p:nvSpPr>
        <p:spPr>
          <a:xfrm>
            <a:off x="7390614" y="6542198"/>
            <a:ext cx="4871725" cy="315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/>
              <a:t>(Du Plessis, 2012; </a:t>
            </a:r>
            <a:r>
              <a:rPr lang="en-GB" sz="1600" dirty="0" err="1"/>
              <a:t>Doedens</a:t>
            </a:r>
            <a:r>
              <a:rPr lang="en-GB" sz="1600" i="1" dirty="0"/>
              <a:t> et al.</a:t>
            </a:r>
            <a:r>
              <a:rPr lang="en-GB" sz="1600" dirty="0"/>
              <a:t>, 2020; </a:t>
            </a:r>
            <a:r>
              <a:rPr lang="en-GB" sz="1600" dirty="0" err="1"/>
              <a:t>Woodnutt</a:t>
            </a:r>
            <a:r>
              <a:rPr lang="en-GB" sz="1600" dirty="0"/>
              <a:t>, 2022)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EB85EBC-4D0B-457B-874B-BD4CB5DE398C}"/>
              </a:ext>
            </a:extLst>
          </p:cNvPr>
          <p:cNvSpPr txBox="1">
            <a:spLocks/>
          </p:cNvSpPr>
          <p:nvPr/>
        </p:nvSpPr>
        <p:spPr>
          <a:xfrm>
            <a:off x="4940947" y="3867009"/>
            <a:ext cx="2310106" cy="2275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Physical restriction of patients (e.g. restraint, seclusion) is helpful to recovery; the most unwell patients receive the most restrictions…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A8DC7DD-D32E-4824-8468-248176974936}"/>
              </a:ext>
            </a:extLst>
          </p:cNvPr>
          <p:cNvSpPr txBox="1">
            <a:spLocks/>
          </p:cNvSpPr>
          <p:nvPr/>
        </p:nvSpPr>
        <p:spPr>
          <a:xfrm>
            <a:off x="9622584" y="3867008"/>
            <a:ext cx="2310106" cy="227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Physical restriction is harmful and undesirable, is associated with poor outcomes but remains necessary for safety…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1A7854E-C6B6-448A-8B4B-00D9DCFD3728}"/>
              </a:ext>
            </a:extLst>
          </p:cNvPr>
          <p:cNvSpPr txBox="1">
            <a:spLocks/>
          </p:cNvSpPr>
          <p:nvPr/>
        </p:nvSpPr>
        <p:spPr>
          <a:xfrm>
            <a:off x="290023" y="3771977"/>
            <a:ext cx="2310106" cy="227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Mental illness is the result of immoral afflictions and people should be separated from society…</a:t>
            </a:r>
          </a:p>
        </p:txBody>
      </p:sp>
    </p:spTree>
    <p:extLst>
      <p:ext uri="{BB962C8B-B14F-4D97-AF65-F5344CB8AC3E}">
        <p14:creationId xmlns:p14="http://schemas.microsoft.com/office/powerpoint/2010/main" val="109947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3100-C269-48AC-A7CA-2552AF4A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4" y="4813863"/>
            <a:ext cx="10716803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Whilst the paradigm or concept of mental ill health and treatment has evolved, the way we monitor care has not…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D2E8B8-B1A9-4AC9-A3B0-E43D0AE9184F}"/>
              </a:ext>
            </a:extLst>
          </p:cNvPr>
          <p:cNvSpPr txBox="1">
            <a:spLocks/>
          </p:cNvSpPr>
          <p:nvPr/>
        </p:nvSpPr>
        <p:spPr>
          <a:xfrm>
            <a:off x="2997067" y="2806275"/>
            <a:ext cx="1346720" cy="115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1900s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EE4D91-0A04-4582-B857-5DE74619D683}"/>
              </a:ext>
            </a:extLst>
          </p:cNvPr>
          <p:cNvSpPr txBox="1">
            <a:spLocks/>
          </p:cNvSpPr>
          <p:nvPr/>
        </p:nvSpPr>
        <p:spPr>
          <a:xfrm>
            <a:off x="7740130" y="2806276"/>
            <a:ext cx="1346720" cy="115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2010s</a:t>
            </a:r>
          </a:p>
        </p:txBody>
      </p:sp>
      <p:pic>
        <p:nvPicPr>
          <p:cNvPr id="6" name="Graphic 5" descr="Shield Tick with solid fill">
            <a:extLst>
              <a:ext uri="{FF2B5EF4-FFF2-40B4-BE49-F238E27FC236}">
                <a16:creationId xmlns:a16="http://schemas.microsoft.com/office/drawing/2014/main" id="{CA4C1C5D-7A0F-4F82-867E-FF233C84F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3875" y="1890643"/>
            <a:ext cx="914400" cy="914400"/>
          </a:xfrm>
          <a:prstGeom prst="rect">
            <a:avLst/>
          </a:prstGeom>
        </p:spPr>
      </p:pic>
      <p:pic>
        <p:nvPicPr>
          <p:cNvPr id="7" name="Graphic 6" descr="Medicine with solid fill">
            <a:extLst>
              <a:ext uri="{FF2B5EF4-FFF2-40B4-BE49-F238E27FC236}">
                <a16:creationId xmlns:a16="http://schemas.microsoft.com/office/drawing/2014/main" id="{D5887266-9E52-469D-856A-F93E82863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8591" y="1890643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F64599-67A5-4805-B700-2711385372D9}"/>
              </a:ext>
            </a:extLst>
          </p:cNvPr>
          <p:cNvSpPr txBox="1">
            <a:spLocks/>
          </p:cNvSpPr>
          <p:nvPr/>
        </p:nvSpPr>
        <p:spPr>
          <a:xfrm>
            <a:off x="2105027" y="1196087"/>
            <a:ext cx="3219450" cy="65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Treatment Paradigm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AC0AF5-243C-4ED8-85B4-098AF540EB00}"/>
              </a:ext>
            </a:extLst>
          </p:cNvPr>
          <p:cNvSpPr txBox="1">
            <a:spLocks/>
          </p:cNvSpPr>
          <p:nvPr/>
        </p:nvSpPr>
        <p:spPr>
          <a:xfrm>
            <a:off x="6633484" y="1196087"/>
            <a:ext cx="3219450" cy="65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Safety Paradigm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B00477-85B2-4272-8CD9-56B2434C3C32}"/>
              </a:ext>
            </a:extLst>
          </p:cNvPr>
          <p:cNvCxnSpPr>
            <a:cxnSpLocks/>
          </p:cNvCxnSpPr>
          <p:nvPr/>
        </p:nvCxnSpPr>
        <p:spPr>
          <a:xfrm flipH="1">
            <a:off x="1743075" y="2695575"/>
            <a:ext cx="1323976" cy="3429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FA8E37-160F-45B0-AFF1-47138CF3B145}"/>
              </a:ext>
            </a:extLst>
          </p:cNvPr>
          <p:cNvCxnSpPr>
            <a:cxnSpLocks/>
          </p:cNvCxnSpPr>
          <p:nvPr/>
        </p:nvCxnSpPr>
        <p:spPr>
          <a:xfrm>
            <a:off x="9194933" y="2695575"/>
            <a:ext cx="1053967" cy="42862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E96BFE-63F1-4914-88E9-02CF4830EED2}"/>
              </a:ext>
            </a:extLst>
          </p:cNvPr>
          <p:cNvSpPr txBox="1">
            <a:spLocks/>
          </p:cNvSpPr>
          <p:nvPr/>
        </p:nvSpPr>
        <p:spPr>
          <a:xfrm>
            <a:off x="133350" y="3297232"/>
            <a:ext cx="3467100" cy="65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How we monitor/report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05DD7E-D96B-454B-8030-E8A1A2D5AF60}"/>
              </a:ext>
            </a:extLst>
          </p:cNvPr>
          <p:cNvSpPr txBox="1">
            <a:spLocks/>
          </p:cNvSpPr>
          <p:nvPr/>
        </p:nvSpPr>
        <p:spPr>
          <a:xfrm>
            <a:off x="8943977" y="3297232"/>
            <a:ext cx="3219450" cy="65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/>
              <a:t>How we practice</a:t>
            </a:r>
          </a:p>
        </p:txBody>
      </p:sp>
    </p:spTree>
    <p:extLst>
      <p:ext uri="{BB962C8B-B14F-4D97-AF65-F5344CB8AC3E}">
        <p14:creationId xmlns:p14="http://schemas.microsoft.com/office/powerpoint/2010/main" val="2472113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1D1D-E264-7EE9-C4C2-F5409719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Provocative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8F13-1516-2CE5-3246-1DAD68147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It is really difficult to tell what good psychiatric care looks like</a:t>
            </a:r>
          </a:p>
          <a:p>
            <a:r>
              <a:rPr lang="en-US" dirty="0"/>
              <a:t>Evidencing the impact of staff on care is hugely problematic</a:t>
            </a:r>
          </a:p>
          <a:p>
            <a:r>
              <a:rPr lang="en-US" dirty="0"/>
              <a:t>The incident reporting paradigm reflects containment-focused care which is an epistemic injustice</a:t>
            </a:r>
          </a:p>
          <a:p>
            <a:r>
              <a:rPr lang="en-US" dirty="0"/>
              <a:t>Containment is likely under-reported, however, conflict is likely over-reported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We need to accurately record incident causes from a health service perspective, not just patient health outcomes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531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E389-7D0E-42A5-8BE7-F5CAD53C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Question(s)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EB90-4F18-4D6D-8D1D-380EE1A87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115" y="2388333"/>
            <a:ext cx="9277993" cy="2623283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number of nurses, or composition of the mental health nursing workforce produces the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most effective care</a:t>
            </a:r>
            <a:r>
              <a:rPr lang="en-GB" dirty="0"/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BB80B0-C836-4732-A941-32219308B181}"/>
              </a:ext>
            </a:extLst>
          </p:cNvPr>
          <p:cNvSpPr/>
          <p:nvPr/>
        </p:nvSpPr>
        <p:spPr>
          <a:xfrm>
            <a:off x="285705" y="2819424"/>
            <a:ext cx="2094903" cy="2051514"/>
          </a:xfrm>
          <a:prstGeom prst="ellipse">
            <a:avLst/>
          </a:prstGeom>
          <a:solidFill>
            <a:srgbClr val="8CB2A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 descr="Doctor female with solid fill">
            <a:extLst>
              <a:ext uri="{FF2B5EF4-FFF2-40B4-BE49-F238E27FC236}">
                <a16:creationId xmlns:a16="http://schemas.microsoft.com/office/drawing/2014/main" id="{4907A893-1079-4E04-A0B2-67BB003DF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243" y="3137137"/>
            <a:ext cx="1373404" cy="13734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34CBBE-1ECB-4450-AE5F-CF3E2525A1E5}"/>
              </a:ext>
            </a:extLst>
          </p:cNvPr>
          <p:cNvCxnSpPr>
            <a:cxnSpLocks/>
          </p:cNvCxnSpPr>
          <p:nvPr/>
        </p:nvCxnSpPr>
        <p:spPr>
          <a:xfrm flipH="1">
            <a:off x="5794131" y="4290646"/>
            <a:ext cx="2637692" cy="58029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990B68-63E5-450D-890E-DA3901FDD80A}"/>
              </a:ext>
            </a:extLst>
          </p:cNvPr>
          <p:cNvSpPr txBox="1">
            <a:spLocks/>
          </p:cNvSpPr>
          <p:nvPr/>
        </p:nvSpPr>
        <p:spPr>
          <a:xfrm>
            <a:off x="3951088" y="4870938"/>
            <a:ext cx="3686085" cy="55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does this mean?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65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0B24-7035-9047-8B73-51579331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1E34-AE3E-5140-B358-48A90DC7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8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38870C-BFC2-4A30-B173-DF7095467BA5}"/>
              </a:ext>
            </a:extLst>
          </p:cNvPr>
          <p:cNvSpPr txBox="1">
            <a:spLocks/>
          </p:cNvSpPr>
          <p:nvPr/>
        </p:nvSpPr>
        <p:spPr>
          <a:xfrm>
            <a:off x="161925" y="1325563"/>
            <a:ext cx="11934825" cy="5215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Bowers, L. et al.</a:t>
            </a:r>
            <a:r>
              <a:rPr lang="en-US" sz="1100" dirty="0"/>
              <a:t> (2015) 'Reducing conflict and containment rates on acute psychiatric wards: The </a:t>
            </a:r>
            <a:r>
              <a:rPr lang="en-US" sz="1100" dirty="0" err="1"/>
              <a:t>Safewards</a:t>
            </a:r>
            <a:r>
              <a:rPr lang="en-US" sz="1100" dirty="0"/>
              <a:t> cluster </a:t>
            </a:r>
            <a:r>
              <a:rPr lang="en-US" sz="1100" dirty="0" err="1"/>
              <a:t>randomised</a:t>
            </a:r>
            <a:r>
              <a:rPr lang="en-US" sz="1100" dirty="0"/>
              <a:t> controlled trial', International journal of nursing studies, 52(9), pp. 1412-1422.</a:t>
            </a:r>
            <a:endParaRPr lang="en-GB" sz="1100" dirty="0"/>
          </a:p>
          <a:p>
            <a:pPr marL="0" indent="0">
              <a:buNone/>
            </a:pPr>
            <a:r>
              <a:rPr lang="en-GB" sz="1100" dirty="0"/>
              <a:t>Cutler, N.A. et al.</a:t>
            </a:r>
            <a:r>
              <a:rPr lang="en-US" sz="1100" dirty="0"/>
              <a:t> (2021a) 'How does the environment influence consumers' perceptions of safety in acute mental health units? A qualitative study', Journal of Clinical Nursing, 30(5-6), pp. 765-772.</a:t>
            </a:r>
          </a:p>
          <a:p>
            <a:pPr marL="0" indent="0">
              <a:buNone/>
            </a:pPr>
            <a:r>
              <a:rPr lang="en-GB" sz="1100" dirty="0"/>
              <a:t>Cutler, N.A. et al.</a:t>
            </a:r>
            <a:r>
              <a:rPr lang="en-US" sz="1100" dirty="0"/>
              <a:t> (2020) 'Nurses' influence on consumers' experience of safety in acute mental health units: A qualitative study', Journal of Clinical Nursing, 29(21-22), pp. 4379-4386.</a:t>
            </a:r>
          </a:p>
          <a:p>
            <a:pPr marL="0" indent="0">
              <a:buNone/>
            </a:pPr>
            <a:r>
              <a:rPr lang="en-GB" sz="1100" dirty="0"/>
              <a:t>Cutler, N.A. et al.</a:t>
            </a:r>
            <a:r>
              <a:rPr lang="en-US" sz="1100" dirty="0"/>
              <a:t> (2021b) 'Understanding how personhood impacts consumers’ feelings of safety in acute mental health units: a qualitative study', International Journal of Mental Health Nursing, 30(2), pp. 479-486.</a:t>
            </a:r>
          </a:p>
          <a:p>
            <a:pPr marL="0" indent="0">
              <a:buNone/>
            </a:pPr>
            <a:r>
              <a:rPr lang="en-GB" sz="1100" dirty="0" err="1"/>
              <a:t>Dall'Ora</a:t>
            </a:r>
            <a:r>
              <a:rPr lang="en-GB" sz="1100" dirty="0"/>
              <a:t>, C. et al.</a:t>
            </a:r>
            <a:r>
              <a:rPr lang="en-US" sz="1100" dirty="0"/>
              <a:t> (2022) 'Nurse staffing levels and patient outcomes: A systematic review of longitudinal studies', International Journal of Nursing Studies, p. 104311.</a:t>
            </a:r>
          </a:p>
          <a:p>
            <a:pPr marL="0" indent="0">
              <a:buNone/>
            </a:pPr>
            <a:r>
              <a:rPr lang="en-GB" sz="1100" dirty="0" err="1"/>
              <a:t>Dall’Ora</a:t>
            </a:r>
            <a:r>
              <a:rPr lang="en-GB" sz="1100" dirty="0"/>
              <a:t>, C. et al.</a:t>
            </a:r>
            <a:r>
              <a:rPr lang="en-US" sz="1100" dirty="0"/>
              <a:t> (2022) 'Development and validation of a methodology to measure the time taken by hospital nurses to make vital signs observations', Nurse Researcher, 30(2).</a:t>
            </a:r>
          </a:p>
          <a:p>
            <a:pPr marL="0" indent="0">
              <a:buNone/>
            </a:pPr>
            <a:r>
              <a:rPr lang="en-GB" sz="1100" dirty="0" err="1"/>
              <a:t>Doedens</a:t>
            </a:r>
            <a:r>
              <a:rPr lang="en-GB" sz="1100" dirty="0"/>
              <a:t>, P. et al. (2020) 'Influence of nursing staff attitudes and characteristics on the use of coercive measures in acute mental health services—A systematic review', Journal of psychiatric and mental health nursing, 27(4), pp. 446-459.</a:t>
            </a:r>
          </a:p>
          <a:p>
            <a:pPr marL="0" indent="0">
              <a:buNone/>
            </a:pPr>
            <a:r>
              <a:rPr lang="en-GB" sz="1100" dirty="0" err="1"/>
              <a:t>Doedens</a:t>
            </a:r>
            <a:r>
              <a:rPr lang="en-GB" sz="1100" dirty="0"/>
              <a:t>, P. et al. (2021) 'Influence of nursing staff characteristics on seclusion in acute mental health care—A prospective two-year follow-up study', Archives of psychiatric nursing, 35(5), pp. 491-498.</a:t>
            </a:r>
          </a:p>
          <a:p>
            <a:pPr marL="0" indent="0">
              <a:buNone/>
            </a:pPr>
            <a:r>
              <a:rPr lang="en-GB" sz="1100" dirty="0"/>
              <a:t>Du Plessis, R. (2012) 'The influence of moral therapy on the landscape design of lunatic asylums built in the nineteenth century', de </a:t>
            </a:r>
            <a:r>
              <a:rPr lang="en-GB" sz="1100" dirty="0" err="1"/>
              <a:t>arte</a:t>
            </a:r>
            <a:r>
              <a:rPr lang="en-GB" sz="1100" dirty="0"/>
              <a:t>, 47(86), pp. 19-38.</a:t>
            </a:r>
          </a:p>
          <a:p>
            <a:pPr marL="0" indent="0">
              <a:buNone/>
            </a:pPr>
            <a:r>
              <a:rPr lang="en-GB" sz="1100" dirty="0" err="1"/>
              <a:t>Fukasawa</a:t>
            </a:r>
            <a:r>
              <a:rPr lang="en-GB" sz="1100" dirty="0"/>
              <a:t>, M. et al.</a:t>
            </a:r>
            <a:r>
              <a:rPr lang="en-US" sz="1100" dirty="0"/>
              <a:t> (2018) 'Relationship between the use of seclusion and mechanical restraint and the nurse-bed ratio in psychiatric wards in Japan', International Journal of Law and Psychiatry, 60, pp. 57-63.</a:t>
            </a:r>
          </a:p>
          <a:p>
            <a:pPr marL="0" indent="0">
              <a:buNone/>
            </a:pPr>
            <a:r>
              <a:rPr lang="en-GB" sz="1100" dirty="0"/>
              <a:t>Griffiths, P. et al.</a:t>
            </a:r>
            <a:r>
              <a:rPr lang="en-US" sz="1100" dirty="0"/>
              <a:t> (2018) 'The association between nurse staffing and omissions in nursing care: a systematic review', Journal of advanced nursing, 74(7), pp. 1474-1487.</a:t>
            </a:r>
          </a:p>
          <a:p>
            <a:pPr marL="0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NHS Digital (2022) NHS Workforce Statistics - October 2022 (Including selected provisional statistics). Available at: </a:t>
            </a:r>
            <a:r>
              <a:rPr lang="en-US" sz="1100" u="sng" dirty="0"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https://digital.nhs.uk/data-and-information/publications/statistical/nhs-workforce-statistics/october-2022#resources</a:t>
            </a:r>
            <a:r>
              <a:rPr lang="en-US" sz="1100" dirty="0">
                <a:effectLst/>
                <a:ea typeface="Calibri" panose="020F0502020204030204" pitchFamily="34" charset="0"/>
              </a:rPr>
              <a:t>.</a:t>
            </a:r>
            <a:endParaRPr lang="en-GB" sz="1100" dirty="0"/>
          </a:p>
          <a:p>
            <a:pPr marL="0" indent="0">
              <a:buNone/>
            </a:pPr>
            <a:r>
              <a:rPr lang="en-GB" sz="1100" dirty="0"/>
              <a:t>NRLS (2021) </a:t>
            </a:r>
            <a:r>
              <a:rPr lang="en-US" sz="1100" dirty="0"/>
              <a:t>National patient safety incident reports up to June 2021. Available at: </a:t>
            </a: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https://www.england.nhs.uk/publication/national-patient-safety-incident-reports-up-to-june-2021/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r>
              <a:rPr lang="en-US" sz="1100" dirty="0"/>
              <a:t>Park, S. et al. (2020) 'Nurse staffing and health outcomes of psychiatric inpatients: A secondary analysis of National Health Insurance claims data’.</a:t>
            </a:r>
          </a:p>
          <a:p>
            <a:pPr marL="0" indent="0">
              <a:buNone/>
            </a:pPr>
            <a:r>
              <a:rPr lang="en-US" sz="1100" dirty="0"/>
              <a:t>Rae, P.J. et al. (2021) 'Outcomes sensitive to critical care nurse staffing levels: A systematic review', Intensive and Critical Care Nursing, 67, p. 103110.</a:t>
            </a:r>
          </a:p>
          <a:p>
            <a:pPr marL="0" indent="0">
              <a:buNone/>
            </a:pPr>
            <a:r>
              <a:rPr lang="en-US" sz="1100" dirty="0" err="1"/>
              <a:t>Rouski</a:t>
            </a:r>
            <a:r>
              <a:rPr lang="en-US" sz="1100" dirty="0"/>
              <a:t>, C. et al. (2021) 'The quest for genuine care: A qualitative study of the experiences of young people who self-harm in residential care', Clinical child psychology and psychiatry, 26(2), pp. 418-429.</a:t>
            </a:r>
          </a:p>
          <a:p>
            <a:pPr marL="0" indent="0">
              <a:buNone/>
            </a:pPr>
            <a:r>
              <a:rPr lang="en-US" sz="1100" dirty="0" err="1">
                <a:effectLst/>
                <a:ea typeface="Calibri" panose="020F0502020204030204" pitchFamily="34" charset="0"/>
              </a:rPr>
              <a:t>Woodnutt</a:t>
            </a:r>
            <a:r>
              <a:rPr lang="en-US" sz="1100" dirty="0">
                <a:effectLst/>
                <a:ea typeface="Calibri" panose="020F0502020204030204" pitchFamily="34" charset="0"/>
              </a:rPr>
              <a:t>, S. (2022) 'Safe staffing in mental health services: Current evidence and next steps', International Mental Health Nursing Research Conference 2022. University of Oxford.</a:t>
            </a:r>
            <a:endParaRPr lang="en-GB" sz="11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043040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B5C4-6536-5EE4-69E0-C15ABF92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56E7-6557-527F-A7B5-B5DE6F9A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Descriptive analysis of the national incident reporting (NRLS, NHS England) and workforce (NHS Digital) databases for mental health in England</a:t>
            </a:r>
          </a:p>
          <a:p>
            <a:r>
              <a:rPr lang="en-US" dirty="0"/>
              <a:t>Sample: 2015-2022 </a:t>
            </a:r>
          </a:p>
          <a:p>
            <a:r>
              <a:rPr lang="en-US" dirty="0"/>
              <a:t>All incidents for mental health services</a:t>
            </a:r>
          </a:p>
          <a:p>
            <a:r>
              <a:rPr lang="en-US" dirty="0"/>
              <a:t>Registered nurses working in mental health</a:t>
            </a:r>
          </a:p>
          <a:p>
            <a:r>
              <a:rPr lang="en-US" dirty="0"/>
              <a:t>Method: All data downloaded, merged and processed in R and MS Excel</a:t>
            </a:r>
          </a:p>
        </p:txBody>
      </p:sp>
    </p:spTree>
    <p:extLst>
      <p:ext uri="{BB962C8B-B14F-4D97-AF65-F5344CB8AC3E}">
        <p14:creationId xmlns:p14="http://schemas.microsoft.com/office/powerpoint/2010/main" val="33814640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1C53A-A45E-6D1B-D814-E60112CD8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05902"/>
              </p:ext>
            </p:extLst>
          </p:nvPr>
        </p:nvGraphicFramePr>
        <p:xfrm>
          <a:off x="3823189" y="954942"/>
          <a:ext cx="8073439" cy="5229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6149">
                  <a:extLst>
                    <a:ext uri="{9D8B030D-6E8A-4147-A177-3AD203B41FA5}">
                      <a16:colId xmlns:a16="http://schemas.microsoft.com/office/drawing/2014/main" val="1615904298"/>
                    </a:ext>
                  </a:extLst>
                </a:gridCol>
                <a:gridCol w="1324556">
                  <a:extLst>
                    <a:ext uri="{9D8B030D-6E8A-4147-A177-3AD203B41FA5}">
                      <a16:colId xmlns:a16="http://schemas.microsoft.com/office/drawing/2014/main" val="1666946909"/>
                    </a:ext>
                  </a:extLst>
                </a:gridCol>
                <a:gridCol w="1323622">
                  <a:extLst>
                    <a:ext uri="{9D8B030D-6E8A-4147-A177-3AD203B41FA5}">
                      <a16:colId xmlns:a16="http://schemas.microsoft.com/office/drawing/2014/main" val="3367563670"/>
                    </a:ext>
                  </a:extLst>
                </a:gridCol>
                <a:gridCol w="1324556">
                  <a:extLst>
                    <a:ext uri="{9D8B030D-6E8A-4147-A177-3AD203B41FA5}">
                      <a16:colId xmlns:a16="http://schemas.microsoft.com/office/drawing/2014/main" val="3526584416"/>
                    </a:ext>
                  </a:extLst>
                </a:gridCol>
                <a:gridCol w="1324556">
                  <a:extLst>
                    <a:ext uri="{9D8B030D-6E8A-4147-A177-3AD203B41FA5}">
                      <a16:colId xmlns:a16="http://schemas.microsoft.com/office/drawing/2014/main" val="1090845810"/>
                    </a:ext>
                  </a:extLst>
                </a:gridCol>
              </a:tblGrid>
              <a:tr h="30759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Incident Category: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Q1 2015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Q1 2022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Difference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 change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35660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Self-harm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12809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25037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12228 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95%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09781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Aggression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9085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8449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-636 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-7%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8773460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Patient accident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8956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7260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-1696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-19%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40901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Transfer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4596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7910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3314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72%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959611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Medication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4749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4438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-311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-7%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55089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Infrastructure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3547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5007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1460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41%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442946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Treatment or procedure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1076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4211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3135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291%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65888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Documentation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1392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3318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1926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138%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81892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Consent or confidential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994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2316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1322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132%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33074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Care implementation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851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1614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763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90%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548162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Safeguarding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835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1520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685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82%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51269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Clinical assessment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273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1677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1404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514%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284683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Infection control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229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490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261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113%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93295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Medical device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79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167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88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111%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005010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Other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2121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2458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337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16%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63099"/>
                  </a:ext>
                </a:extLst>
              </a:tr>
              <a:tr h="307591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effectLst/>
                        </a:rPr>
                        <a:t>Total: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51592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75872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24280</a:t>
                      </a:r>
                      <a:endParaRPr lang="en-GB" sz="20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46%</a:t>
                      </a:r>
                      <a:endParaRPr lang="en-GB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28281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D2BBD4A-906E-989E-6CB0-589A20DABA60}"/>
              </a:ext>
            </a:extLst>
          </p:cNvPr>
          <p:cNvSpPr txBox="1">
            <a:spLocks/>
          </p:cNvSpPr>
          <p:nvPr/>
        </p:nvSpPr>
        <p:spPr>
          <a:xfrm>
            <a:off x="9220200" y="6492874"/>
            <a:ext cx="299085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400" dirty="0">
                <a:solidFill>
                  <a:schemeClr val="bg1"/>
                </a:solidFill>
              </a:rPr>
              <a:t>(NRLS, 2022)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AB16D-B80D-398C-311F-E2BF728D7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72" y="2216718"/>
            <a:ext cx="3333948" cy="2705494"/>
          </a:xfrm>
        </p:spPr>
        <p:txBody>
          <a:bodyPr>
            <a:normAutofit/>
          </a:bodyPr>
          <a:lstStyle/>
          <a:p>
            <a:r>
              <a:rPr lang="en-US" dirty="0"/>
              <a:t>46% increase in all incidents</a:t>
            </a:r>
          </a:p>
          <a:p>
            <a:r>
              <a:rPr lang="en-US" dirty="0"/>
              <a:t>6% increase in vol. of registered nurses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53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A46D8BF-EA8F-EDAF-E3CB-EFFFB718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0" y="799228"/>
            <a:ext cx="11266241" cy="58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29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8E8DBE6-5CC1-E9A0-0798-4D79AE44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5" y="280410"/>
            <a:ext cx="8129053" cy="62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8E8DBE6-5CC1-E9A0-0798-4D79AE443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4" t="5288" r="5623" b="-132"/>
          <a:stretch/>
        </p:blipFill>
        <p:spPr>
          <a:xfrm>
            <a:off x="743943" y="1272620"/>
            <a:ext cx="2332744" cy="491607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9530E0-A09A-BBC2-7FC0-8436668CB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23942"/>
              </p:ext>
            </p:extLst>
          </p:nvPr>
        </p:nvGraphicFramePr>
        <p:xfrm>
          <a:off x="3505194" y="2948868"/>
          <a:ext cx="8240604" cy="1563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105">
                  <a:extLst>
                    <a:ext uri="{9D8B030D-6E8A-4147-A177-3AD203B41FA5}">
                      <a16:colId xmlns:a16="http://schemas.microsoft.com/office/drawing/2014/main" val="2715494159"/>
                    </a:ext>
                  </a:extLst>
                </a:gridCol>
                <a:gridCol w="713453">
                  <a:extLst>
                    <a:ext uri="{9D8B030D-6E8A-4147-A177-3AD203B41FA5}">
                      <a16:colId xmlns:a16="http://schemas.microsoft.com/office/drawing/2014/main" val="4209081843"/>
                    </a:ext>
                  </a:extLst>
                </a:gridCol>
                <a:gridCol w="695275">
                  <a:extLst>
                    <a:ext uri="{9D8B030D-6E8A-4147-A177-3AD203B41FA5}">
                      <a16:colId xmlns:a16="http://schemas.microsoft.com/office/drawing/2014/main" val="801297597"/>
                    </a:ext>
                  </a:extLst>
                </a:gridCol>
                <a:gridCol w="695275">
                  <a:extLst>
                    <a:ext uri="{9D8B030D-6E8A-4147-A177-3AD203B41FA5}">
                      <a16:colId xmlns:a16="http://schemas.microsoft.com/office/drawing/2014/main" val="2945813414"/>
                    </a:ext>
                  </a:extLst>
                </a:gridCol>
                <a:gridCol w="713453">
                  <a:extLst>
                    <a:ext uri="{9D8B030D-6E8A-4147-A177-3AD203B41FA5}">
                      <a16:colId xmlns:a16="http://schemas.microsoft.com/office/drawing/2014/main" val="1467661261"/>
                    </a:ext>
                  </a:extLst>
                </a:gridCol>
                <a:gridCol w="767985">
                  <a:extLst>
                    <a:ext uri="{9D8B030D-6E8A-4147-A177-3AD203B41FA5}">
                      <a16:colId xmlns:a16="http://schemas.microsoft.com/office/drawing/2014/main" val="3709967935"/>
                    </a:ext>
                  </a:extLst>
                </a:gridCol>
                <a:gridCol w="761621">
                  <a:extLst>
                    <a:ext uri="{9D8B030D-6E8A-4147-A177-3AD203B41FA5}">
                      <a16:colId xmlns:a16="http://schemas.microsoft.com/office/drawing/2014/main" val="2011610185"/>
                    </a:ext>
                  </a:extLst>
                </a:gridCol>
                <a:gridCol w="652560">
                  <a:extLst>
                    <a:ext uri="{9D8B030D-6E8A-4147-A177-3AD203B41FA5}">
                      <a16:colId xmlns:a16="http://schemas.microsoft.com/office/drawing/2014/main" val="1610501673"/>
                    </a:ext>
                  </a:extLst>
                </a:gridCol>
                <a:gridCol w="768892">
                  <a:extLst>
                    <a:ext uri="{9D8B030D-6E8A-4147-A177-3AD203B41FA5}">
                      <a16:colId xmlns:a16="http://schemas.microsoft.com/office/drawing/2014/main" val="3980544334"/>
                    </a:ext>
                  </a:extLst>
                </a:gridCol>
                <a:gridCol w="767985">
                  <a:extLst>
                    <a:ext uri="{9D8B030D-6E8A-4147-A177-3AD203B41FA5}">
                      <a16:colId xmlns:a16="http://schemas.microsoft.com/office/drawing/2014/main" val="1997361547"/>
                    </a:ext>
                  </a:extLst>
                </a:gridCol>
              </a:tblGrid>
              <a:tr h="256707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Q1 2020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Q2 2020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Q3 2020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Q4 2020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Q1 2021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Q2 2021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Q3 2021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Q4 2021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Q1 2022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70472"/>
                  </a:ext>
                </a:extLst>
              </a:tr>
              <a:tr h="653435">
                <a:tc>
                  <a:txBody>
                    <a:bodyPr/>
                    <a:lstStyle/>
                    <a:p>
                      <a:r>
                        <a:rPr lang="en-GB" sz="1050" dirty="0">
                          <a:effectLst/>
                        </a:rPr>
                        <a:t>Self-harm reports (% change to previous quarter)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21410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(6%)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23002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(7%)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24957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(9%)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25603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(3%)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25138 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(-2%)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27191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(8%)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25236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(-7%)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25179 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(-0.2%)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25037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(-0.5%)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02125"/>
                  </a:ext>
                </a:extLst>
              </a:tr>
              <a:tr h="653435">
                <a:tc>
                  <a:txBody>
                    <a:bodyPr/>
                    <a:lstStyle/>
                    <a:p>
                      <a:r>
                        <a:rPr lang="en-GB" sz="1050" dirty="0">
                          <a:effectLst/>
                        </a:rPr>
                        <a:t>Infection control reports (% change to previous quarter)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1018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(170%)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1493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(47%)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851 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(-43%)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1930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(127%)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2075 </a:t>
                      </a: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(8%)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644 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(-69%)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589 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(-9%)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563 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(-4%)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490 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r"/>
                      <a:r>
                        <a:rPr lang="en-GB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(-12%)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415593"/>
                  </a:ext>
                </a:extLst>
              </a:tr>
            </a:tbl>
          </a:graphicData>
        </a:graphic>
      </p:graphicFrame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AC1CFEBE-E3DB-A57B-0F91-ED028DC91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 r="92021"/>
          <a:stretch/>
        </p:blipFill>
        <p:spPr>
          <a:xfrm>
            <a:off x="237190" y="1272619"/>
            <a:ext cx="531391" cy="49160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6E9E98-1613-E827-16CB-04D00A87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9" y="1011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110128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B5D1D97-8A8A-4AE4-492A-46750532E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426068"/>
            <a:ext cx="6908366" cy="60058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477138-6CF0-0020-1DA2-ADFDDDE3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76" y="857839"/>
            <a:ext cx="4267200" cy="4403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6% increase in vol. of registered nurses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95% increase in self-harm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165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5B91BA1-7CA4-7DE1-07A4-97D79FFCA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9" y="790265"/>
            <a:ext cx="9909055" cy="5117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F4CCB-8E8C-42E3-AE96-1538C4C457AF}"/>
              </a:ext>
            </a:extLst>
          </p:cNvPr>
          <p:cNvSpPr txBox="1"/>
          <p:nvPr/>
        </p:nvSpPr>
        <p:spPr>
          <a:xfrm>
            <a:off x="203969" y="5951195"/>
            <a:ext cx="8088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Hospital-based mental health nurses down 12% 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ommunity mental health nurses up 33%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1494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3fc5b6b-39fc-4d3f-80b5-09a824132880"/>
</p:tagLst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1596</Words>
  <Application>Microsoft Office PowerPoint</Application>
  <PresentationFormat>Widescreen</PresentationFormat>
  <Paragraphs>324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Calibri</vt:lpstr>
      <vt:lpstr>Office Theme</vt:lpstr>
      <vt:lpstr>Are we actually monitoring mental health service effectiveness? Lessons from national data on incidents and workforce Samuel Woodnutt BA PGCAP PGCE PGDip MSc RMN QTS FHEA Principal Teaching Fellow – Director of Programmes for Nursing and Midwifery - University of Southampton</vt:lpstr>
      <vt:lpstr>Question(s)</vt:lpstr>
      <vt:lpstr>Design</vt:lpstr>
      <vt:lpstr>PowerPoint Presentation</vt:lpstr>
      <vt:lpstr>PowerPoint Presentation</vt:lpstr>
      <vt:lpstr>PowerPoint Presentation</vt:lpstr>
      <vt:lpstr>Covid-19 pandemic</vt:lpstr>
      <vt:lpstr>PowerPoint Presentation</vt:lpstr>
      <vt:lpstr>PowerPoint Presentation</vt:lpstr>
      <vt:lpstr>Somatic Care (Headlines)</vt:lpstr>
      <vt:lpstr>Acute hospitals data</vt:lpstr>
      <vt:lpstr>Acute hospitals data</vt:lpstr>
      <vt:lpstr>Mental health service data</vt:lpstr>
      <vt:lpstr>Mental health service data</vt:lpstr>
      <vt:lpstr>Somatic Care</vt:lpstr>
      <vt:lpstr>Systematic Review –  nursing sensitive indicators</vt:lpstr>
      <vt:lpstr>Containment Interventions</vt:lpstr>
      <vt:lpstr>Whilst the paradigm or concept of mental ill health and treatment has evolved, the way we monitor care has not…</vt:lpstr>
      <vt:lpstr>Provocative Statements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First Aid</dc:title>
  <dc:creator>Sam Woodnutt</dc:creator>
  <cp:lastModifiedBy>Samuel Woodnutt</cp:lastModifiedBy>
  <cp:revision>163</cp:revision>
  <cp:lastPrinted>2019-09-05T08:59:45Z</cp:lastPrinted>
  <dcterms:created xsi:type="dcterms:W3CDTF">2019-09-01T20:19:57Z</dcterms:created>
  <dcterms:modified xsi:type="dcterms:W3CDTF">2023-04-27T09:15:01Z</dcterms:modified>
</cp:coreProperties>
</file>