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8" d="100"/>
          <a:sy n="9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3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4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4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5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4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5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68C6-7E19-4B1D-A19E-B877FBCEC1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ADF0-3668-4484-B565-64690A23F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9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microsoft.com/office/2007/relationships/hdphoto" Target="../media/hdphoto19.wdp"/><Relationship Id="rId21" Type="http://schemas.microsoft.com/office/2007/relationships/hdphoto" Target="../media/hdphoto10.wdp"/><Relationship Id="rId34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4.wdp"/><Relationship Id="rId41" Type="http://schemas.microsoft.com/office/2007/relationships/hdphoto" Target="../media/hdphoto2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microsoft.com/office/2007/relationships/hdphoto" Target="../media/hdphoto18.wdp"/><Relationship Id="rId40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3.wdp"/><Relationship Id="rId30" Type="http://schemas.openxmlformats.org/officeDocument/2006/relationships/image" Target="../media/image15.png"/><Relationship Id="rId35" Type="http://schemas.microsoft.com/office/2007/relationships/hdphoto" Target="../media/hdphoto17.wdp"/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3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9B4ABC03-DFF0-4465-BD18-208526577D4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"/>
          <a:stretch/>
        </p:blipFill>
        <p:spPr>
          <a:xfrm>
            <a:off x="193891" y="387709"/>
            <a:ext cx="1440000" cy="18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12EC6-AF9F-4D3F-895B-226A496C55A1}"/>
              </a:ext>
            </a:extLst>
          </p:cNvPr>
          <p:cNvSpPr txBox="1"/>
          <p:nvPr/>
        </p:nvSpPr>
        <p:spPr>
          <a:xfrm>
            <a:off x="531415" y="8261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</a:t>
            </a:r>
          </a:p>
        </p:txBody>
      </p:sp>
      <p:pic>
        <p:nvPicPr>
          <p:cNvPr id="8" name="Picture 7" descr="A screenshot of a list&#10;&#10;Description automatically generated with low confidence">
            <a:extLst>
              <a:ext uri="{FF2B5EF4-FFF2-40B4-BE49-F238E27FC236}">
                <a16:creationId xmlns:a16="http://schemas.microsoft.com/office/drawing/2014/main" id="{7FD8C172-1058-492F-AEAD-858CD22D0A2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5"/>
          <a:stretch/>
        </p:blipFill>
        <p:spPr>
          <a:xfrm>
            <a:off x="1870457" y="387709"/>
            <a:ext cx="1440000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EAFE0F-7193-493F-8658-CAE353B7759E}"/>
              </a:ext>
            </a:extLst>
          </p:cNvPr>
          <p:cNvSpPr txBox="1"/>
          <p:nvPr/>
        </p:nvSpPr>
        <p:spPr>
          <a:xfrm>
            <a:off x="2207981" y="8261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2</a:t>
            </a:r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D1FD0705-D1AB-4290-9980-F27A5E4A829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1"/>
          <a:stretch/>
        </p:blipFill>
        <p:spPr>
          <a:xfrm>
            <a:off x="3501972" y="387709"/>
            <a:ext cx="1440000" cy="18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AFF1CA-4A0B-410E-9930-A5679F31F11A}"/>
              </a:ext>
            </a:extLst>
          </p:cNvPr>
          <p:cNvSpPr txBox="1"/>
          <p:nvPr/>
        </p:nvSpPr>
        <p:spPr>
          <a:xfrm>
            <a:off x="3839496" y="8261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803E-3805-4D0C-B452-D3CACED78AEF}"/>
              </a:ext>
            </a:extLst>
          </p:cNvPr>
          <p:cNvSpPr txBox="1"/>
          <p:nvPr/>
        </p:nvSpPr>
        <p:spPr>
          <a:xfrm>
            <a:off x="5528506" y="8261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4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04AE13A4-0C74-45F8-87BB-AEAC0E92ADD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28"/>
          <a:stretch/>
        </p:blipFill>
        <p:spPr>
          <a:xfrm>
            <a:off x="5190982" y="387709"/>
            <a:ext cx="1440000" cy="1800000"/>
          </a:xfrm>
          <a:prstGeom prst="rect">
            <a:avLst/>
          </a:prstGeom>
        </p:spPr>
      </p:pic>
      <p:pic>
        <p:nvPicPr>
          <p:cNvPr id="17" name="Picture 16" descr="A picture containing letter&#10;&#10;Description automatically generated">
            <a:extLst>
              <a:ext uri="{FF2B5EF4-FFF2-40B4-BE49-F238E27FC236}">
                <a16:creationId xmlns:a16="http://schemas.microsoft.com/office/drawing/2014/main" id="{1ADA8C95-FE6E-4601-A274-44296EB289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27"/>
          <a:stretch/>
        </p:blipFill>
        <p:spPr>
          <a:xfrm>
            <a:off x="193891" y="2536928"/>
            <a:ext cx="1440000" cy="180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19E0E1-A417-491D-BC67-6A417FC61585}"/>
              </a:ext>
            </a:extLst>
          </p:cNvPr>
          <p:cNvSpPr txBox="1"/>
          <p:nvPr/>
        </p:nvSpPr>
        <p:spPr>
          <a:xfrm>
            <a:off x="531415" y="2240859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705E1B-68FB-4A04-862F-183B999B34A3}"/>
              </a:ext>
            </a:extLst>
          </p:cNvPr>
          <p:cNvSpPr txBox="1"/>
          <p:nvPr/>
        </p:nvSpPr>
        <p:spPr>
          <a:xfrm>
            <a:off x="2207981" y="2240859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6</a:t>
            </a:r>
          </a:p>
        </p:txBody>
      </p:sp>
      <p:pic>
        <p:nvPicPr>
          <p:cNvPr id="21" name="Picture 20" descr="A picture containing letter&#10;&#10;Description automatically generated">
            <a:extLst>
              <a:ext uri="{FF2B5EF4-FFF2-40B4-BE49-F238E27FC236}">
                <a16:creationId xmlns:a16="http://schemas.microsoft.com/office/drawing/2014/main" id="{22B4582C-9E4A-4EDD-B6AC-6AE21F4BEFC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34"/>
          <a:stretch/>
        </p:blipFill>
        <p:spPr>
          <a:xfrm>
            <a:off x="1870457" y="2536928"/>
            <a:ext cx="1440000" cy="180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D89FA7-0404-4F68-92AC-17D450EDC5AE}"/>
              </a:ext>
            </a:extLst>
          </p:cNvPr>
          <p:cNvSpPr txBox="1"/>
          <p:nvPr/>
        </p:nvSpPr>
        <p:spPr>
          <a:xfrm>
            <a:off x="3839496" y="2240859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D1E95D-9FDA-4725-9C47-E65363D9DF3F}"/>
              </a:ext>
            </a:extLst>
          </p:cNvPr>
          <p:cNvSpPr txBox="1"/>
          <p:nvPr/>
        </p:nvSpPr>
        <p:spPr>
          <a:xfrm>
            <a:off x="5528506" y="2240859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06206-9591-4768-9286-5545D648ACC3}"/>
              </a:ext>
            </a:extLst>
          </p:cNvPr>
          <p:cNvSpPr txBox="1"/>
          <p:nvPr/>
        </p:nvSpPr>
        <p:spPr>
          <a:xfrm>
            <a:off x="531415" y="4399106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9</a:t>
            </a:r>
          </a:p>
        </p:txBody>
      </p:sp>
      <p:pic>
        <p:nvPicPr>
          <p:cNvPr id="26" name="Picture 2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17C6199-4BDB-46A9-8746-F9770326C3E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3"/>
          <a:stretch/>
        </p:blipFill>
        <p:spPr>
          <a:xfrm>
            <a:off x="3501972" y="2536928"/>
            <a:ext cx="1440000" cy="1800000"/>
          </a:xfrm>
          <a:prstGeom prst="rect">
            <a:avLst/>
          </a:prstGeom>
        </p:spPr>
      </p:pic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1672AC-54D7-41A9-AD90-FDB5574D6D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4"/>
          <a:stretch/>
        </p:blipFill>
        <p:spPr>
          <a:xfrm>
            <a:off x="5190982" y="2536928"/>
            <a:ext cx="1440000" cy="1800000"/>
          </a:xfrm>
          <a:prstGeom prst="rect">
            <a:avLst/>
          </a:prstGeom>
        </p:spPr>
      </p:pic>
      <p:pic>
        <p:nvPicPr>
          <p:cNvPr id="30" name="Picture 29" descr="Letter&#10;&#10;Description automatically generated with medium confidence">
            <a:extLst>
              <a:ext uri="{FF2B5EF4-FFF2-40B4-BE49-F238E27FC236}">
                <a16:creationId xmlns:a16="http://schemas.microsoft.com/office/drawing/2014/main" id="{550A0591-9913-4B8C-B00A-1D654D8D6CD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6"/>
          <a:stretch/>
        </p:blipFill>
        <p:spPr>
          <a:xfrm>
            <a:off x="193891" y="4690199"/>
            <a:ext cx="1440000" cy="1800000"/>
          </a:xfrm>
          <a:prstGeom prst="rect">
            <a:avLst/>
          </a:prstGeom>
        </p:spPr>
      </p:pic>
      <p:pic>
        <p:nvPicPr>
          <p:cNvPr id="32" name="Picture 31" descr="A picture containing chart&#10;&#10;Description automatically generated">
            <a:extLst>
              <a:ext uri="{FF2B5EF4-FFF2-40B4-BE49-F238E27FC236}">
                <a16:creationId xmlns:a16="http://schemas.microsoft.com/office/drawing/2014/main" id="{87493FCB-D951-475C-9935-07FD275CF3A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7"/>
          <a:stretch/>
        </p:blipFill>
        <p:spPr>
          <a:xfrm>
            <a:off x="1870457" y="4690199"/>
            <a:ext cx="1440000" cy="1800000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AF9DDBE8-8F4A-423F-8208-E4746480455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4"/>
          <a:stretch/>
        </p:blipFill>
        <p:spPr>
          <a:xfrm>
            <a:off x="3501972" y="4690199"/>
            <a:ext cx="1440000" cy="1800000"/>
          </a:xfrm>
          <a:prstGeom prst="rect">
            <a:avLst/>
          </a:prstGeom>
        </p:spPr>
      </p:pic>
      <p:pic>
        <p:nvPicPr>
          <p:cNvPr id="36" name="Picture 3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A59E158-62C9-4B47-A645-4C746A2F918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54" b="4554"/>
          <a:stretch/>
        </p:blipFill>
        <p:spPr>
          <a:xfrm>
            <a:off x="5190982" y="4690199"/>
            <a:ext cx="1440000" cy="180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5E5265C-B897-4296-8116-F4D6E139E8BB}"/>
              </a:ext>
            </a:extLst>
          </p:cNvPr>
          <p:cNvSpPr txBox="1"/>
          <p:nvPr/>
        </p:nvSpPr>
        <p:spPr>
          <a:xfrm>
            <a:off x="2165501" y="439910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211CAF-BB5E-461D-88AF-4EAA3D82C09E}"/>
              </a:ext>
            </a:extLst>
          </p:cNvPr>
          <p:cNvSpPr txBox="1"/>
          <p:nvPr/>
        </p:nvSpPr>
        <p:spPr>
          <a:xfrm>
            <a:off x="3802723" y="4399106"/>
            <a:ext cx="838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78CB7-BB5C-4D7E-BC75-24A15A46FF4A}"/>
              </a:ext>
            </a:extLst>
          </p:cNvPr>
          <p:cNvSpPr txBox="1"/>
          <p:nvPr/>
        </p:nvSpPr>
        <p:spPr>
          <a:xfrm>
            <a:off x="5486026" y="439910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CD2B5C-ADD0-4193-A80F-95B8EEBB732B}"/>
              </a:ext>
            </a:extLst>
          </p:cNvPr>
          <p:cNvSpPr txBox="1"/>
          <p:nvPr/>
        </p:nvSpPr>
        <p:spPr>
          <a:xfrm>
            <a:off x="488935" y="6557353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040535-9263-44DF-8E93-B933110E1446}"/>
              </a:ext>
            </a:extLst>
          </p:cNvPr>
          <p:cNvSpPr txBox="1"/>
          <p:nvPr/>
        </p:nvSpPr>
        <p:spPr>
          <a:xfrm>
            <a:off x="2165501" y="6557353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DE5C5E-1844-4167-8735-1832AB36A8A1}"/>
              </a:ext>
            </a:extLst>
          </p:cNvPr>
          <p:cNvSpPr txBox="1"/>
          <p:nvPr/>
        </p:nvSpPr>
        <p:spPr>
          <a:xfrm>
            <a:off x="3797016" y="6557353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15</a:t>
            </a:r>
          </a:p>
        </p:txBody>
      </p:sp>
      <p:pic>
        <p:nvPicPr>
          <p:cNvPr id="44" name="Picture 43" descr="A picture containing letter&#10;&#10;Description automatically generated">
            <a:extLst>
              <a:ext uri="{FF2B5EF4-FFF2-40B4-BE49-F238E27FC236}">
                <a16:creationId xmlns:a16="http://schemas.microsoft.com/office/drawing/2014/main" id="{2639A4FC-F631-4460-BEA2-911086A61DA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0"/>
          <a:stretch/>
        </p:blipFill>
        <p:spPr>
          <a:xfrm>
            <a:off x="193891" y="6866960"/>
            <a:ext cx="1440000" cy="1800000"/>
          </a:xfrm>
          <a:prstGeom prst="rect">
            <a:avLst/>
          </a:prstGeom>
        </p:spPr>
      </p:pic>
      <p:pic>
        <p:nvPicPr>
          <p:cNvPr id="46" name="Picture 45" descr="Text, letter&#10;&#10;Description automatically generated">
            <a:extLst>
              <a:ext uri="{FF2B5EF4-FFF2-40B4-BE49-F238E27FC236}">
                <a16:creationId xmlns:a16="http://schemas.microsoft.com/office/drawing/2014/main" id="{EA4D60F8-2E21-4B8F-BF22-07C351C28C7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>
          <a:xfrm>
            <a:off x="1870457" y="6866960"/>
            <a:ext cx="1440000" cy="1800000"/>
          </a:xfrm>
          <a:prstGeom prst="rect">
            <a:avLst/>
          </a:prstGeom>
        </p:spPr>
      </p:pic>
      <p:pic>
        <p:nvPicPr>
          <p:cNvPr id="48" name="Picture 47" descr="A picture containing chart&#10;&#10;Description automatically generated">
            <a:extLst>
              <a:ext uri="{FF2B5EF4-FFF2-40B4-BE49-F238E27FC236}">
                <a16:creationId xmlns:a16="http://schemas.microsoft.com/office/drawing/2014/main" id="{6B153394-3606-43C3-983D-DFC075BB41C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4"/>
          <a:stretch/>
        </p:blipFill>
        <p:spPr>
          <a:xfrm>
            <a:off x="3501972" y="6866960"/>
            <a:ext cx="1440000" cy="180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9F6EFB7-4A02-43FD-BB42-27C5E4944C6D}"/>
              </a:ext>
            </a:extLst>
          </p:cNvPr>
          <p:cNvSpPr txBox="1"/>
          <p:nvPr/>
        </p:nvSpPr>
        <p:spPr>
          <a:xfrm>
            <a:off x="5486026" y="6557353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F2B9B8-036E-450A-9FCF-4C8880F7BA77}"/>
              </a:ext>
            </a:extLst>
          </p:cNvPr>
          <p:cNvSpPr txBox="1"/>
          <p:nvPr/>
        </p:nvSpPr>
        <p:spPr>
          <a:xfrm>
            <a:off x="488935" y="87156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BB56C7-0C82-4A6C-BAA8-CB473CE9F6CC}"/>
              </a:ext>
            </a:extLst>
          </p:cNvPr>
          <p:cNvSpPr txBox="1"/>
          <p:nvPr/>
        </p:nvSpPr>
        <p:spPr>
          <a:xfrm>
            <a:off x="2165501" y="87156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D2D31A-7DD7-4476-8D22-679A43346729}"/>
              </a:ext>
            </a:extLst>
          </p:cNvPr>
          <p:cNvSpPr txBox="1"/>
          <p:nvPr/>
        </p:nvSpPr>
        <p:spPr>
          <a:xfrm>
            <a:off x="3797016" y="87156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1829D1-276E-4FAF-BD6C-F913375C99E8}"/>
              </a:ext>
            </a:extLst>
          </p:cNvPr>
          <p:cNvSpPr txBox="1"/>
          <p:nvPr/>
        </p:nvSpPr>
        <p:spPr>
          <a:xfrm>
            <a:off x="5486026" y="87156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Serum 20</a:t>
            </a:r>
          </a:p>
        </p:txBody>
      </p:sp>
      <p:pic>
        <p:nvPicPr>
          <p:cNvPr id="55" name="Picture 5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12EFC2E-A5C1-41DD-816F-C1332074AB5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9"/>
          <a:stretch/>
        </p:blipFill>
        <p:spPr>
          <a:xfrm>
            <a:off x="5190982" y="6866960"/>
            <a:ext cx="1440000" cy="1800000"/>
          </a:xfrm>
          <a:prstGeom prst="rect">
            <a:avLst/>
          </a:prstGeom>
        </p:spPr>
      </p:pic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AD9D78F2-52F5-4E42-BA18-A77E3E8D210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2"/>
          <a:stretch/>
        </p:blipFill>
        <p:spPr>
          <a:xfrm>
            <a:off x="193891" y="9033227"/>
            <a:ext cx="1440000" cy="1800000"/>
          </a:xfrm>
          <a:prstGeom prst="rect">
            <a:avLst/>
          </a:prstGeom>
        </p:spPr>
      </p:pic>
      <p:pic>
        <p:nvPicPr>
          <p:cNvPr id="59" name="Picture 58" descr="A picture containing chart&#10;&#10;Description automatically generated">
            <a:extLst>
              <a:ext uri="{FF2B5EF4-FFF2-40B4-BE49-F238E27FC236}">
                <a16:creationId xmlns:a16="http://schemas.microsoft.com/office/drawing/2014/main" id="{0B9D3292-6B73-44E3-932D-BD05FBD0AE1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29"/>
          <a:stretch/>
        </p:blipFill>
        <p:spPr>
          <a:xfrm>
            <a:off x="1870457" y="9033227"/>
            <a:ext cx="1440000" cy="1800000"/>
          </a:xfrm>
          <a:prstGeom prst="rect">
            <a:avLst/>
          </a:prstGeom>
        </p:spPr>
      </p:pic>
      <p:pic>
        <p:nvPicPr>
          <p:cNvPr id="61" name="Picture 60" descr="A picture containing PowerPoint&#10;&#10;Description automatically generated">
            <a:extLst>
              <a:ext uri="{FF2B5EF4-FFF2-40B4-BE49-F238E27FC236}">
                <a16:creationId xmlns:a16="http://schemas.microsoft.com/office/drawing/2014/main" id="{F501BB74-D8CF-4177-A661-BEFC01B0824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>
          <a:xfrm>
            <a:off x="3501972" y="9033227"/>
            <a:ext cx="1440000" cy="1800000"/>
          </a:xfrm>
          <a:prstGeom prst="rect">
            <a:avLst/>
          </a:prstGeom>
        </p:spPr>
      </p:pic>
      <p:pic>
        <p:nvPicPr>
          <p:cNvPr id="63" name="Picture 62" descr="Text&#10;&#10;Description automatically generated with low confidence">
            <a:extLst>
              <a:ext uri="{FF2B5EF4-FFF2-40B4-BE49-F238E27FC236}">
                <a16:creationId xmlns:a16="http://schemas.microsoft.com/office/drawing/2014/main" id="{C7159A17-ABFC-4624-B1FD-DAEF0EB0770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2"/>
          <a:stretch/>
        </p:blipFill>
        <p:spPr>
          <a:xfrm>
            <a:off x="5190982" y="9033227"/>
            <a:ext cx="1440000" cy="1800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29E9770-D755-4E3C-84B2-12E1985FBFBD}"/>
              </a:ext>
            </a:extLst>
          </p:cNvPr>
          <p:cNvSpPr txBox="1"/>
          <p:nvPr/>
        </p:nvSpPr>
        <p:spPr>
          <a:xfrm>
            <a:off x="320639" y="11043851"/>
            <a:ext cx="631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2. Western blots for individual sera from patients with gonorrhoea.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were tested at a dilution of 1/200 overnight at 4° C on whole cell lysates of heterologous gonococcal strain P9-17. </a:t>
            </a:r>
          </a:p>
        </p:txBody>
      </p:sp>
    </p:spTree>
    <p:extLst>
      <p:ext uri="{BB962C8B-B14F-4D97-AF65-F5344CB8AC3E}">
        <p14:creationId xmlns:p14="http://schemas.microsoft.com/office/powerpoint/2010/main" val="83814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77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Myron Christodoulides</dc:creator>
  <cp:lastModifiedBy>Myron Christodoulides</cp:lastModifiedBy>
  <cp:revision>19</cp:revision>
  <dcterms:created xsi:type="dcterms:W3CDTF">2022-02-23T12:19:23Z</dcterms:created>
  <dcterms:modified xsi:type="dcterms:W3CDTF">2022-02-23T13:59:09Z</dcterms:modified>
</cp:coreProperties>
</file>