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9975" cy="42808525"/>
  <p:notesSz cx="6858000" cy="9144000"/>
  <p:custDataLst>
    <p:tags r:id="rId4"/>
  </p:custDataLst>
  <p:defaultText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908C"/>
    <a:srgbClr val="FDE725"/>
    <a:srgbClr val="006699"/>
    <a:srgbClr val="085C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253"/>
    <p:restoredTop sz="94740"/>
  </p:normalViewPr>
  <p:slideViewPr>
    <p:cSldViewPr>
      <p:cViewPr>
        <p:scale>
          <a:sx n="30" d="100"/>
          <a:sy n="30" d="100"/>
        </p:scale>
        <p:origin x="96" y="24"/>
      </p:cViewPr>
      <p:guideLst>
        <p:guide orient="horz" pos="13483"/>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6C51F4-416B-0C48-B21E-881FFBD4596A}" type="datetimeFigureOut">
              <a:rPr lang="en-US" smtClean="0"/>
              <a:t>6/27/2023</a:t>
            </a:fld>
            <a:endParaRPr lang="en-US"/>
          </a:p>
        </p:txBody>
      </p:sp>
      <p:sp>
        <p:nvSpPr>
          <p:cNvPr id="4" name="Slide Image Placeholder 3"/>
          <p:cNvSpPr>
            <a:spLocks noGrp="1" noRot="1" noChangeAspect="1"/>
          </p:cNvSpPr>
          <p:nvPr>
            <p:ph type="sldImg" idx="2"/>
          </p:nvPr>
        </p:nvSpPr>
        <p:spPr>
          <a:xfrm>
            <a:off x="2336800" y="1143000"/>
            <a:ext cx="2184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FF5DF-17D6-C643-A8C1-6143AFE434DD}" type="slidenum">
              <a:rPr lang="en-US" smtClean="0"/>
              <a:t>‹#›</a:t>
            </a:fld>
            <a:endParaRPr lang="en-US"/>
          </a:p>
        </p:txBody>
      </p:sp>
    </p:spTree>
    <p:extLst>
      <p:ext uri="{BB962C8B-B14F-4D97-AF65-F5344CB8AC3E}">
        <p14:creationId xmlns:p14="http://schemas.microsoft.com/office/powerpoint/2010/main" val="3011255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4FF5DF-17D6-C643-A8C1-6143AFE434DD}" type="slidenum">
              <a:rPr lang="en-US" smtClean="0"/>
              <a:t>1</a:t>
            </a:fld>
            <a:endParaRPr lang="en-US"/>
          </a:p>
        </p:txBody>
      </p:sp>
    </p:spTree>
    <p:extLst>
      <p:ext uri="{BB962C8B-B14F-4D97-AF65-F5344CB8AC3E}">
        <p14:creationId xmlns:p14="http://schemas.microsoft.com/office/powerpoint/2010/main" val="2577552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13298392"/>
            <a:ext cx="25737979" cy="9176087"/>
          </a:xfrm>
        </p:spPr>
        <p:txBody>
          <a:bodyPr/>
          <a:lstStyle/>
          <a:p>
            <a:r>
              <a:rPr lang="en-US"/>
              <a:t>Click to edit Master title style</a:t>
            </a:r>
            <a:endParaRPr lang="en-GB"/>
          </a:p>
        </p:txBody>
      </p:sp>
      <p:sp>
        <p:nvSpPr>
          <p:cNvPr id="3" name="Subtitl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40BB966-EE47-4E85-A60A-9E3A61D1BFCB}"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1000165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0BB966-EE47-4E85-A60A-9E3A61D1BFCB}"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2321045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10702131"/>
            <a:ext cx="22557528" cy="227995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15123" y="10702131"/>
            <a:ext cx="67178439" cy="227995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0BB966-EE47-4E85-A60A-9E3A61D1BFCB}"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309508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0BB966-EE47-4E85-A60A-9E3A61D1BFCB}"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1306396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27508444"/>
            <a:ext cx="25737979" cy="8502249"/>
          </a:xfrm>
        </p:spPr>
        <p:txBody>
          <a:bodyPr anchor="t"/>
          <a:lstStyle>
            <a:lvl1pPr algn="l">
              <a:defRPr sz="18300" b="1" cap="all"/>
            </a:lvl1pPr>
          </a:lstStyle>
          <a:p>
            <a:r>
              <a:rPr lang="en-US"/>
              <a:t>Click to edit Master title style</a:t>
            </a:r>
            <a:endParaRPr lang="en-GB"/>
          </a:p>
        </p:txBody>
      </p:sp>
      <p:sp>
        <p:nvSpPr>
          <p:cNvPr id="3" name="Text Placeholder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0BB966-EE47-4E85-A60A-9E3A61D1BFCB}" type="datetimeFigureOut">
              <a:rPr lang="en-GB" smtClean="0"/>
              <a:t>27/06/2023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187751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40BB966-EE47-4E85-A60A-9E3A61D1BFCB}" type="datetimeFigureOut">
              <a:rPr lang="en-GB" smtClean="0"/>
              <a:t>27/06/2023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293111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1714326"/>
            <a:ext cx="27251978" cy="713475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a:t>Click to edit Master text styles</a:t>
            </a:r>
          </a:p>
        </p:txBody>
      </p:sp>
      <p:sp>
        <p:nvSpPr>
          <p:cNvPr id="4" name="Content Placeholder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a:t>Click to edit Master text styles</a:t>
            </a:r>
          </a:p>
        </p:txBody>
      </p:sp>
      <p:sp>
        <p:nvSpPr>
          <p:cNvPr id="6" name="Content Placeholder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40BB966-EE47-4E85-A60A-9E3A61D1BFCB}" type="datetimeFigureOut">
              <a:rPr lang="en-GB" smtClean="0"/>
              <a:t>27/06/2023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589337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40BB966-EE47-4E85-A60A-9E3A61D1BFCB}" type="datetimeFigureOut">
              <a:rPr lang="en-GB" smtClean="0"/>
              <a:t>27/06/2023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397811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0BB966-EE47-4E85-A60A-9E3A61D1BFCB}" type="datetimeFigureOut">
              <a:rPr lang="en-GB" smtClean="0"/>
              <a:t>27/06/2023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318699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0" y="1704413"/>
            <a:ext cx="9961903" cy="7253667"/>
          </a:xfrm>
        </p:spPr>
        <p:txBody>
          <a:bodyPr anchor="b"/>
          <a:lstStyle>
            <a:lvl1pPr algn="l">
              <a:defRPr sz="9100" b="1"/>
            </a:lvl1pPr>
          </a:lstStyle>
          <a:p>
            <a:r>
              <a:rPr lang="en-US"/>
              <a:t>Click to edit Master title style</a:t>
            </a:r>
            <a:endParaRPr lang="en-GB"/>
          </a:p>
        </p:txBody>
      </p:sp>
      <p:sp>
        <p:nvSpPr>
          <p:cNvPr id="3" name="Content Placeholder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a:t>Click to edit Master text styles</a:t>
            </a:r>
          </a:p>
        </p:txBody>
      </p:sp>
      <p:sp>
        <p:nvSpPr>
          <p:cNvPr id="5" name="Date Placeholder 4"/>
          <p:cNvSpPr>
            <a:spLocks noGrp="1"/>
          </p:cNvSpPr>
          <p:nvPr>
            <p:ph type="dt" sz="half" idx="10"/>
          </p:nvPr>
        </p:nvSpPr>
        <p:spPr/>
        <p:txBody>
          <a:bodyPr/>
          <a:lstStyle/>
          <a:p>
            <a:fld id="{840BB966-EE47-4E85-A60A-9E3A61D1BFCB}" type="datetimeFigureOut">
              <a:rPr lang="en-GB" smtClean="0"/>
              <a:t>27/06/2023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2163509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29965968"/>
            <a:ext cx="18167985" cy="3537652"/>
          </a:xfrm>
        </p:spPr>
        <p:txBody>
          <a:bodyPr anchor="b"/>
          <a:lstStyle>
            <a:lvl1pPr algn="l">
              <a:defRPr sz="9100" b="1"/>
            </a:lvl1pPr>
          </a:lstStyle>
          <a:p>
            <a:r>
              <a:rPr lang="en-US"/>
              <a:t>Click to edit Master title style</a:t>
            </a:r>
            <a:endParaRPr lang="en-GB"/>
          </a:p>
        </p:txBody>
      </p:sp>
      <p:sp>
        <p:nvSpPr>
          <p:cNvPr id="3" name="Picture Placeholder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en-GB"/>
          </a:p>
        </p:txBody>
      </p:sp>
      <p:sp>
        <p:nvSpPr>
          <p:cNvPr id="4" name="Text Placeholder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a:t>Click to edit Master text styles</a:t>
            </a:r>
          </a:p>
        </p:txBody>
      </p:sp>
      <p:sp>
        <p:nvSpPr>
          <p:cNvPr id="5" name="Date Placeholder 4"/>
          <p:cNvSpPr>
            <a:spLocks noGrp="1"/>
          </p:cNvSpPr>
          <p:nvPr>
            <p:ph type="dt" sz="half" idx="10"/>
          </p:nvPr>
        </p:nvSpPr>
        <p:spPr/>
        <p:txBody>
          <a:bodyPr/>
          <a:lstStyle/>
          <a:p>
            <a:fld id="{840BB966-EE47-4E85-A60A-9E3A61D1BFCB}" type="datetimeFigureOut">
              <a:rPr lang="en-GB" smtClean="0"/>
              <a:t>27/06/2023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51EEF-DA0B-46FC-9E64-938C419CC785}" type="slidenum">
              <a:rPr lang="en-GB" smtClean="0"/>
              <a:t>‹#›</a:t>
            </a:fld>
            <a:endParaRPr lang="en-GB"/>
          </a:p>
        </p:txBody>
      </p:sp>
    </p:spTree>
    <p:extLst>
      <p:ext uri="{BB962C8B-B14F-4D97-AF65-F5344CB8AC3E}">
        <p14:creationId xmlns:p14="http://schemas.microsoft.com/office/powerpoint/2010/main" val="4288192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840BB966-EE47-4E85-A60A-9E3A61D1BFCB}" type="datetimeFigureOut">
              <a:rPr lang="en-GB" smtClean="0"/>
              <a:t>27/06/2023</a:t>
            </a:fld>
            <a:endParaRPr lang="en-GB"/>
          </a:p>
        </p:txBody>
      </p:sp>
      <p:sp>
        <p:nvSpPr>
          <p:cNvPr id="5" name="Footer Placeholder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A3651EEF-DA0B-46FC-9E64-938C419CC785}" type="slidenum">
              <a:rPr lang="en-GB" smtClean="0"/>
              <a:t>‹#›</a:t>
            </a:fld>
            <a:endParaRPr lang="en-GB"/>
          </a:p>
        </p:txBody>
      </p:sp>
    </p:spTree>
    <p:extLst>
      <p:ext uri="{BB962C8B-B14F-4D97-AF65-F5344CB8AC3E}">
        <p14:creationId xmlns:p14="http://schemas.microsoft.com/office/powerpoint/2010/main" val="430504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emf"/><Relationship Id="rId3" Type="http://schemas.openxmlformats.org/officeDocument/2006/relationships/image" Target="../media/image1.jpeg"/><Relationship Id="rId7" Type="http://schemas.openxmlformats.org/officeDocument/2006/relationships/hyperlink" Target="https://www.southampton.ac.uk/people/5x2svp/professor-stuart-clarke" TargetMode="External"/><Relationship Id="rId12"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birmingham.ac.uk/research/microbiology-infection" TargetMode="External"/><Relationship Id="rId11" Type="http://schemas.openxmlformats.org/officeDocument/2006/relationships/image" Target="../media/image5.emf"/><Relationship Id="rId5" Type="http://schemas.openxmlformats.org/officeDocument/2006/relationships/hyperlink" Target="http://www.southampton.ac.uk/medicine" TargetMode="External"/><Relationship Id="rId10" Type="http://schemas.openxmlformats.org/officeDocument/2006/relationships/image" Target="../media/image4.jpeg"/><Relationship Id="rId4" Type="http://schemas.openxmlformats.org/officeDocument/2006/relationships/hyperlink" Target="https://twitter.com/bacterioskeptic" TargetMode="External"/><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5775" y="3672219"/>
            <a:ext cx="29063193" cy="2554545"/>
          </a:xfrm>
          <a:prstGeom prst="rect">
            <a:avLst/>
          </a:prstGeom>
          <a:noFill/>
          <a:ln>
            <a:solidFill>
              <a:schemeClr val="bg1"/>
            </a:solidFill>
          </a:ln>
        </p:spPr>
        <p:txBody>
          <a:bodyPr wrap="square" rtlCol="0">
            <a:spAutoFit/>
          </a:bodyPr>
          <a:lstStyle/>
          <a:p>
            <a:pPr algn="ctr"/>
            <a:r>
              <a:rPr lang="en-GB" sz="8000" dirty="0">
                <a:effectLst/>
                <a:latin typeface="Calibri" panose="020F0502020204030204" pitchFamily="34" charset="0"/>
                <a:ea typeface="Calibri" panose="020F0502020204030204" pitchFamily="34" charset="0"/>
                <a:cs typeface="Times New Roman" panose="02020603050405020304" pitchFamily="18" charset="0"/>
              </a:rPr>
              <a:t>Changes in paediatric pneumococcal carriage in Southampton UK during the SARS-CoV2 pandemic</a:t>
            </a:r>
            <a:r>
              <a:rPr lang="en-GB" sz="8000" dirty="0">
                <a:effectLst/>
              </a:rPr>
              <a:t> </a:t>
            </a:r>
            <a:endParaRPr lang="en-GB" sz="8000" b="1" dirty="0"/>
          </a:p>
        </p:txBody>
      </p:sp>
      <p:pic>
        <p:nvPicPr>
          <p:cNvPr id="7" name="Picture 6" descr="A black and white sign&#10;&#10;Description automatically generated with medium confidence">
            <a:extLst>
              <a:ext uri="{FF2B5EF4-FFF2-40B4-BE49-F238E27FC236}">
                <a16:creationId xmlns:a16="http://schemas.microsoft.com/office/drawing/2014/main" id="{4C97F9E2-B232-43FC-B076-1F2616E95B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84873" y="732219"/>
            <a:ext cx="9976593" cy="2114968"/>
          </a:xfrm>
          <a:prstGeom prst="rect">
            <a:avLst/>
          </a:prstGeom>
        </p:spPr>
      </p:pic>
      <p:sp>
        <p:nvSpPr>
          <p:cNvPr id="5" name="TextBox 4">
            <a:extLst>
              <a:ext uri="{FF2B5EF4-FFF2-40B4-BE49-F238E27FC236}">
                <a16:creationId xmlns:a16="http://schemas.microsoft.com/office/drawing/2014/main" id="{FFAE0504-C26C-7B8F-FCE5-B571624BAE03}"/>
              </a:ext>
            </a:extLst>
          </p:cNvPr>
          <p:cNvSpPr txBox="1"/>
          <p:nvPr/>
        </p:nvSpPr>
        <p:spPr>
          <a:xfrm>
            <a:off x="1926156" y="6342416"/>
            <a:ext cx="26427662" cy="1200329"/>
          </a:xfrm>
          <a:prstGeom prst="rect">
            <a:avLst/>
          </a:prstGeom>
          <a:noFill/>
          <a:ln>
            <a:solidFill>
              <a:schemeClr val="bg1"/>
            </a:solidFill>
          </a:ln>
        </p:spPr>
        <p:txBody>
          <a:bodyPr wrap="square" rtlCol="0">
            <a:spAutoFit/>
          </a:bodyPr>
          <a:lstStyle/>
          <a:p>
            <a:pPr algn="ctr"/>
            <a:r>
              <a:rPr lang="en-GB" sz="3600" b="1" u="sng" dirty="0">
                <a:effectLst/>
                <a:ea typeface="Calibri" panose="020F0502020204030204" pitchFamily="34" charset="0"/>
                <a:cs typeface="Times New Roman" panose="02020603050405020304" pitchFamily="18" charset="0"/>
              </a:rPr>
              <a:t>David W. Cleary</a:t>
            </a:r>
            <a:r>
              <a:rPr lang="en-GB" sz="3600" baseline="30000" dirty="0">
                <a:effectLst/>
                <a:ea typeface="Calibri" panose="020F0502020204030204" pitchFamily="34" charset="0"/>
                <a:cs typeface="Times New Roman" panose="02020603050405020304" pitchFamily="18" charset="0"/>
              </a:rPr>
              <a:t>1, 2</a:t>
            </a:r>
            <a:r>
              <a:rPr lang="en-GB" sz="3600" dirty="0">
                <a:effectLst/>
                <a:ea typeface="Calibri" panose="020F0502020204030204" pitchFamily="34" charset="0"/>
                <a:cs typeface="Times New Roman" panose="02020603050405020304" pitchFamily="18" charset="0"/>
              </a:rPr>
              <a:t>, Jessica Jones</a:t>
            </a:r>
            <a:r>
              <a:rPr lang="en-GB" sz="3600" baseline="30000" dirty="0">
                <a:effectLst/>
                <a:ea typeface="Calibri" panose="020F0502020204030204" pitchFamily="34" charset="0"/>
                <a:cs typeface="Times New Roman" panose="02020603050405020304" pitchFamily="18" charset="0"/>
              </a:rPr>
              <a:t>2</a:t>
            </a:r>
            <a:r>
              <a:rPr lang="en-GB" sz="3600" dirty="0">
                <a:effectLst/>
                <a:ea typeface="Calibri" panose="020F0502020204030204" pitchFamily="34" charset="0"/>
                <a:cs typeface="Times New Roman" panose="02020603050405020304" pitchFamily="18" charset="0"/>
              </a:rPr>
              <a:t>, James Campling</a:t>
            </a:r>
            <a:r>
              <a:rPr lang="en-GB" sz="3600" baseline="30000" dirty="0">
                <a:effectLst/>
                <a:ea typeface="Calibri" panose="020F0502020204030204" pitchFamily="34" charset="0"/>
                <a:cs typeface="Times New Roman" panose="02020603050405020304" pitchFamily="18" charset="0"/>
              </a:rPr>
              <a:t>3</a:t>
            </a:r>
            <a:r>
              <a:rPr lang="en-GB" sz="3600" dirty="0">
                <a:effectLst/>
                <a:ea typeface="Calibri" panose="020F0502020204030204" pitchFamily="34" charset="0"/>
                <a:cs typeface="Times New Roman" panose="02020603050405020304" pitchFamily="18" charset="0"/>
              </a:rPr>
              <a:t>, Maria Lahuerta</a:t>
            </a:r>
            <a:r>
              <a:rPr lang="en-GB" sz="3600" baseline="30000" dirty="0">
                <a:effectLst/>
                <a:ea typeface="Calibri" panose="020F0502020204030204" pitchFamily="34" charset="0"/>
                <a:cs typeface="Times New Roman" panose="02020603050405020304" pitchFamily="18" charset="0"/>
              </a:rPr>
              <a:t>4</a:t>
            </a:r>
            <a:r>
              <a:rPr lang="en-GB" sz="3600" dirty="0">
                <a:effectLst/>
                <a:ea typeface="Calibri" panose="020F0502020204030204" pitchFamily="34" charset="0"/>
                <a:cs typeface="Times New Roman" panose="02020603050405020304" pitchFamily="18" charset="0"/>
              </a:rPr>
              <a:t>, Kyla Hayford</a:t>
            </a:r>
            <a:r>
              <a:rPr lang="en-GB" sz="3600" baseline="30000" dirty="0">
                <a:effectLst/>
                <a:ea typeface="Calibri" panose="020F0502020204030204" pitchFamily="34" charset="0"/>
                <a:cs typeface="Times New Roman" panose="02020603050405020304" pitchFamily="18" charset="0"/>
              </a:rPr>
              <a:t>4</a:t>
            </a:r>
            <a:r>
              <a:rPr lang="en-GB" sz="3600" dirty="0">
                <a:effectLst/>
                <a:ea typeface="Calibri" panose="020F0502020204030204" pitchFamily="34" charset="0"/>
                <a:cs typeface="Times New Roman" panose="02020603050405020304" pitchFamily="18" charset="0"/>
              </a:rPr>
              <a:t>, Jo Southern</a:t>
            </a:r>
            <a:r>
              <a:rPr lang="en-GB" sz="3600" baseline="30000" dirty="0">
                <a:effectLst/>
                <a:ea typeface="Calibri" panose="020F0502020204030204" pitchFamily="34" charset="0"/>
                <a:cs typeface="Times New Roman" panose="02020603050405020304" pitchFamily="18" charset="0"/>
              </a:rPr>
              <a:t>4</a:t>
            </a:r>
            <a:r>
              <a:rPr lang="en-GB" sz="3600" dirty="0">
                <a:effectLst/>
                <a:ea typeface="Calibri" panose="020F0502020204030204" pitchFamily="34" charset="0"/>
                <a:cs typeface="Times New Roman" panose="02020603050405020304" pitchFamily="18" charset="0"/>
              </a:rPr>
              <a:t>, Bradford D. Gessner</a:t>
            </a:r>
            <a:r>
              <a:rPr lang="en-GB" sz="3600" baseline="30000" dirty="0">
                <a:effectLst/>
                <a:ea typeface="Calibri" panose="020F0502020204030204" pitchFamily="34" charset="0"/>
                <a:cs typeface="Times New Roman" panose="02020603050405020304" pitchFamily="18" charset="0"/>
              </a:rPr>
              <a:t>4</a:t>
            </a:r>
            <a:r>
              <a:rPr lang="en-GB" sz="3600" dirty="0">
                <a:effectLst/>
                <a:ea typeface="Calibri" panose="020F0502020204030204" pitchFamily="34" charset="0"/>
                <a:cs typeface="Times New Roman" panose="02020603050405020304" pitchFamily="18" charset="0"/>
              </a:rPr>
              <a:t>, Stephen D. Bentley</a:t>
            </a:r>
            <a:r>
              <a:rPr lang="en-GB" sz="3600" baseline="30000" dirty="0">
                <a:effectLst/>
                <a:ea typeface="Calibri" panose="020F0502020204030204" pitchFamily="34" charset="0"/>
                <a:cs typeface="Times New Roman" panose="02020603050405020304" pitchFamily="18" charset="0"/>
              </a:rPr>
              <a:t>5</a:t>
            </a:r>
            <a:r>
              <a:rPr lang="en-GB" sz="3600" dirty="0">
                <a:effectLst/>
                <a:ea typeface="Calibri" panose="020F0502020204030204" pitchFamily="34" charset="0"/>
                <a:cs typeface="Times New Roman" panose="02020603050405020304" pitchFamily="18" charset="0"/>
              </a:rPr>
              <a:t>, Saul N. Faust</a:t>
            </a:r>
            <a:r>
              <a:rPr lang="en-GB" sz="3600" baseline="30000" dirty="0">
                <a:effectLst/>
                <a:ea typeface="Calibri" panose="020F0502020204030204" pitchFamily="34" charset="0"/>
                <a:cs typeface="Times New Roman" panose="02020603050405020304" pitchFamily="18" charset="0"/>
              </a:rPr>
              <a:t>2, 6, 7</a:t>
            </a:r>
            <a:r>
              <a:rPr lang="en-GB" sz="3600" dirty="0">
                <a:effectLst/>
                <a:ea typeface="Calibri" panose="020F0502020204030204" pitchFamily="34" charset="0"/>
                <a:cs typeface="Times New Roman" panose="02020603050405020304" pitchFamily="18" charset="0"/>
              </a:rPr>
              <a:t> and Stuart C. Clarke</a:t>
            </a:r>
            <a:r>
              <a:rPr lang="en-GB" sz="3600" baseline="30000" dirty="0">
                <a:effectLst/>
                <a:ea typeface="Calibri" panose="020F0502020204030204" pitchFamily="34" charset="0"/>
                <a:cs typeface="Times New Roman" panose="02020603050405020304" pitchFamily="18" charset="0"/>
              </a:rPr>
              <a:t> 2, 6, 8</a:t>
            </a:r>
            <a:endParaRPr lang="en-GB" sz="36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56DD60D-2FDA-F3A7-B848-A939CC9306F2}"/>
              </a:ext>
            </a:extLst>
          </p:cNvPr>
          <p:cNvSpPr txBox="1"/>
          <p:nvPr/>
        </p:nvSpPr>
        <p:spPr>
          <a:xfrm>
            <a:off x="535775" y="17078848"/>
            <a:ext cx="8593502" cy="2985433"/>
          </a:xfrm>
          <a:prstGeom prst="rect">
            <a:avLst/>
          </a:prstGeom>
          <a:noFill/>
        </p:spPr>
        <p:txBody>
          <a:bodyPr wrap="square" rtlCol="0">
            <a:spAutoFit/>
          </a:bodyPr>
          <a:lstStyle/>
          <a:p>
            <a:r>
              <a:rPr lang="en-GB" sz="4400" dirty="0"/>
              <a:t>AIM</a:t>
            </a:r>
            <a:endParaRPr lang="en-GB" sz="3600" dirty="0"/>
          </a:p>
          <a:p>
            <a:pPr algn="just"/>
            <a:r>
              <a:rPr lang="en-GB" sz="3600" dirty="0"/>
              <a:t>To determine if pneumococcal carriage in children &lt;5-years-old was impacted by NPIs (i.e., periods of lockdown) during the SARS-CoV2 pandemic.</a:t>
            </a:r>
          </a:p>
        </p:txBody>
      </p:sp>
      <p:cxnSp>
        <p:nvCxnSpPr>
          <p:cNvPr id="19" name="Straight Connector 18">
            <a:extLst>
              <a:ext uri="{FF2B5EF4-FFF2-40B4-BE49-F238E27FC236}">
                <a16:creationId xmlns:a16="http://schemas.microsoft.com/office/drawing/2014/main" id="{CBDC8177-E0CE-2534-EAA7-C823FF07FAA3}"/>
              </a:ext>
            </a:extLst>
          </p:cNvPr>
          <p:cNvCxnSpPr>
            <a:cxnSpLocks/>
          </p:cNvCxnSpPr>
          <p:nvPr/>
        </p:nvCxnSpPr>
        <p:spPr>
          <a:xfrm>
            <a:off x="0" y="40126342"/>
            <a:ext cx="30279975" cy="0"/>
          </a:xfrm>
          <a:prstGeom prst="line">
            <a:avLst/>
          </a:prstGeom>
          <a:ln w="76200"/>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0AD4DB66-E668-E10F-4C2E-E95321BF3F34}"/>
              </a:ext>
            </a:extLst>
          </p:cNvPr>
          <p:cNvSpPr txBox="1"/>
          <p:nvPr/>
        </p:nvSpPr>
        <p:spPr>
          <a:xfrm>
            <a:off x="501251" y="9644301"/>
            <a:ext cx="8593503" cy="6863417"/>
          </a:xfrm>
          <a:prstGeom prst="rect">
            <a:avLst/>
          </a:prstGeom>
          <a:noFill/>
        </p:spPr>
        <p:txBody>
          <a:bodyPr wrap="square" rtlCol="0">
            <a:spAutoFit/>
          </a:bodyPr>
          <a:lstStyle/>
          <a:p>
            <a:pPr algn="just"/>
            <a:r>
              <a:rPr lang="en-GB" sz="4400" dirty="0"/>
              <a:t>BACKGROUND</a:t>
            </a:r>
          </a:p>
          <a:p>
            <a:pPr algn="just"/>
            <a:r>
              <a:rPr lang="en-GB" sz="3600" dirty="0">
                <a:effectLst/>
                <a:ea typeface="Calibri" panose="020F0502020204030204" pitchFamily="34" charset="0"/>
                <a:cs typeface="Times New Roman" panose="02020603050405020304" pitchFamily="18" charset="0"/>
              </a:rPr>
              <a:t>The Southampton pneumococcal carriage study of children &lt;5-years-old is in its seventeenth year and continued during the COVID-19 pandemic. Whilst it has been shown that invasive disease declined during this period</a:t>
            </a:r>
            <a:r>
              <a:rPr lang="en-GB" sz="3600" baseline="30000" dirty="0">
                <a:ea typeface="Calibri" panose="020F0502020204030204" pitchFamily="34" charset="0"/>
                <a:cs typeface="Times New Roman" panose="02020603050405020304" pitchFamily="18" charset="0"/>
              </a:rPr>
              <a:t>1</a:t>
            </a:r>
            <a:r>
              <a:rPr lang="en-GB" sz="3600" dirty="0">
                <a:effectLst/>
                <a:ea typeface="Calibri" panose="020F0502020204030204" pitchFamily="34" charset="0"/>
                <a:cs typeface="Times New Roman" panose="02020603050405020304" pitchFamily="18" charset="0"/>
              </a:rPr>
              <a:t>, there are data to suggest carriage prevalence remained largely unaffected by social distancing and other Non-pharmaceutical interventions (NPIs)</a:t>
            </a:r>
            <a:r>
              <a:rPr lang="en-GB" sz="3600" baseline="30000" dirty="0">
                <a:effectLst/>
                <a:ea typeface="Calibri" panose="020F0502020204030204" pitchFamily="34" charset="0"/>
                <a:cs typeface="Times New Roman" panose="02020603050405020304" pitchFamily="18" charset="0"/>
              </a:rPr>
              <a:t>2</a:t>
            </a:r>
            <a:r>
              <a:rPr lang="en-GB" sz="3600" dirty="0">
                <a:effectLst/>
                <a:ea typeface="Calibri" panose="020F0502020204030204" pitchFamily="34" charset="0"/>
                <a:cs typeface="Times New Roman" panose="02020603050405020304" pitchFamily="18" charset="0"/>
              </a:rPr>
              <a:t>, although pneumococcal carriage density has been shown to have been impacted</a:t>
            </a:r>
            <a:r>
              <a:rPr lang="en-GB" sz="3600" baseline="30000" dirty="0">
                <a:effectLst/>
                <a:ea typeface="Calibri" panose="020F0502020204030204" pitchFamily="34" charset="0"/>
                <a:cs typeface="Times New Roman" panose="02020603050405020304" pitchFamily="18" charset="0"/>
              </a:rPr>
              <a:t>3</a:t>
            </a:r>
            <a:r>
              <a:rPr lang="en-GB" sz="3600" dirty="0">
                <a:effectLst/>
                <a:ea typeface="Calibri" panose="020F0502020204030204" pitchFamily="34" charset="0"/>
                <a:cs typeface="Times New Roman" panose="02020603050405020304" pitchFamily="18" charset="0"/>
              </a:rPr>
              <a:t>. </a:t>
            </a:r>
            <a:endParaRPr lang="en-US" sz="3600" dirty="0"/>
          </a:p>
        </p:txBody>
      </p:sp>
      <p:sp>
        <p:nvSpPr>
          <p:cNvPr id="23" name="TextBox 22">
            <a:extLst>
              <a:ext uri="{FF2B5EF4-FFF2-40B4-BE49-F238E27FC236}">
                <a16:creationId xmlns:a16="http://schemas.microsoft.com/office/drawing/2014/main" id="{28741126-B3CC-BF15-5C00-6DBB208C716C}"/>
              </a:ext>
            </a:extLst>
          </p:cNvPr>
          <p:cNvSpPr txBox="1"/>
          <p:nvPr/>
        </p:nvSpPr>
        <p:spPr>
          <a:xfrm>
            <a:off x="535775" y="20756190"/>
            <a:ext cx="8593502" cy="11849398"/>
          </a:xfrm>
          <a:prstGeom prst="rect">
            <a:avLst/>
          </a:prstGeom>
          <a:noFill/>
        </p:spPr>
        <p:txBody>
          <a:bodyPr wrap="square" rtlCol="0">
            <a:spAutoFit/>
          </a:bodyPr>
          <a:lstStyle/>
          <a:p>
            <a:r>
              <a:rPr lang="en-GB" sz="4400" dirty="0"/>
              <a:t>METHODS</a:t>
            </a:r>
            <a:endParaRPr lang="en-US" altLang="en-US" sz="3600" dirty="0"/>
          </a:p>
          <a:p>
            <a:pPr algn="just"/>
            <a:r>
              <a:rPr lang="en-US" altLang="en-US" sz="3600" dirty="0"/>
              <a:t>Nasopharyngeal swabs were collected  from children &lt;5-years-old attending outpatient clinics at University Hospital Southampton NHS Foundation Trust  (</a:t>
            </a:r>
            <a:r>
              <a:rPr lang="en-US" altLang="en-US" sz="3600" b="1" dirty="0">
                <a:solidFill>
                  <a:schemeClr val="accent4">
                    <a:lumMod val="50000"/>
                  </a:schemeClr>
                </a:solidFill>
              </a:rPr>
              <a:t>Site 1</a:t>
            </a:r>
            <a:r>
              <a:rPr lang="en-US" altLang="en-US" sz="3600" dirty="0"/>
              <a:t>) during seventeen consecutive winters (October-March; 2006/7 to 2022/23). Sampling was also done for the most recent six winters, </a:t>
            </a:r>
            <a:r>
              <a:rPr lang="en-GB" sz="3600" dirty="0">
                <a:ea typeface="Calibri" panose="020F0502020204030204" pitchFamily="34" charset="0"/>
                <a:cs typeface="Times New Roman" panose="02020603050405020304" pitchFamily="18" charset="0"/>
              </a:rPr>
              <a:t>beginning in 2017/18,</a:t>
            </a:r>
            <a:r>
              <a:rPr lang="en-US" altLang="en-US" sz="3600" dirty="0"/>
              <a:t> </a:t>
            </a:r>
            <a:r>
              <a:rPr lang="en-GB" sz="3600" dirty="0">
                <a:effectLst/>
                <a:ea typeface="Calibri" panose="020F0502020204030204" pitchFamily="34" charset="0"/>
                <a:cs typeface="Times New Roman" panose="02020603050405020304" pitchFamily="18" charset="0"/>
              </a:rPr>
              <a:t>at community health-care sites across the Solent NHS Trust area (</a:t>
            </a:r>
            <a:r>
              <a:rPr lang="en-GB" sz="3600" b="1" dirty="0">
                <a:solidFill>
                  <a:srgbClr val="22908C"/>
                </a:solidFill>
                <a:effectLst/>
                <a:ea typeface="Calibri" panose="020F0502020204030204" pitchFamily="34" charset="0"/>
                <a:cs typeface="Times New Roman" panose="02020603050405020304" pitchFamily="18" charset="0"/>
              </a:rPr>
              <a:t>Site 2</a:t>
            </a:r>
            <a:r>
              <a:rPr lang="en-GB" sz="3600" dirty="0">
                <a:effectLst/>
                <a:ea typeface="Calibri" panose="020F0502020204030204" pitchFamily="34" charset="0"/>
                <a:cs typeface="Times New Roman" panose="02020603050405020304" pitchFamily="18" charset="0"/>
              </a:rPr>
              <a:t>).</a:t>
            </a:r>
            <a:r>
              <a:rPr lang="en-GB" sz="3600" dirty="0">
                <a:effectLst/>
              </a:rPr>
              <a:t> </a:t>
            </a:r>
          </a:p>
          <a:p>
            <a:pPr algn="just"/>
            <a:endParaRPr lang="en-US" sz="3600" dirty="0">
              <a:effectLst/>
              <a:ea typeface="SimSun" panose="02010600030101010101" pitchFamily="2" charset="-122"/>
              <a:cs typeface="Arial" panose="020B0604020202020204" pitchFamily="34" charset="0"/>
            </a:endParaRPr>
          </a:p>
          <a:p>
            <a:pPr algn="just"/>
            <a:r>
              <a:rPr lang="en-US" sz="3600" dirty="0">
                <a:effectLst/>
                <a:ea typeface="SimSun" panose="02010600030101010101" pitchFamily="2" charset="-122"/>
                <a:cs typeface="Arial" panose="020B0604020202020204" pitchFamily="34" charset="0"/>
              </a:rPr>
              <a:t>Presumptive </a:t>
            </a:r>
            <a:r>
              <a:rPr lang="en-US" sz="3600" i="1" dirty="0">
                <a:effectLst/>
                <a:ea typeface="SimSun" panose="02010600030101010101" pitchFamily="2" charset="-122"/>
                <a:cs typeface="Arial" panose="020B0604020202020204" pitchFamily="34" charset="0"/>
              </a:rPr>
              <a:t>S. pneumoniae</a:t>
            </a:r>
            <a:r>
              <a:rPr lang="en-US" sz="3600" dirty="0">
                <a:effectLst/>
                <a:ea typeface="SimSun" panose="02010600030101010101" pitchFamily="2" charset="-122"/>
                <a:cs typeface="Arial" panose="020B0604020202020204" pitchFamily="34" charset="0"/>
              </a:rPr>
              <a:t> were plated on Columbia blood agar with an optochin disc and confirmed with a ≥14 mm diameter inhibition zone.</a:t>
            </a:r>
            <a:r>
              <a:rPr lang="en-GB" sz="3600" dirty="0">
                <a:effectLst/>
              </a:rPr>
              <a:t> </a:t>
            </a:r>
          </a:p>
          <a:p>
            <a:pPr algn="just"/>
            <a:endParaRPr lang="en-GB" sz="3600" dirty="0"/>
          </a:p>
          <a:p>
            <a:pPr algn="just"/>
            <a:r>
              <a:rPr lang="en-GB" sz="3600" dirty="0"/>
              <a:t>Pre-NPI carriage was compared to the period during NPIs (26</a:t>
            </a:r>
            <a:r>
              <a:rPr lang="en-GB" sz="3600" baseline="30000" dirty="0"/>
              <a:t>th</a:t>
            </a:r>
            <a:r>
              <a:rPr lang="en-GB" sz="3600" dirty="0"/>
              <a:t> March 2020 to 1</a:t>
            </a:r>
            <a:r>
              <a:rPr lang="en-GB" sz="3600" baseline="30000" dirty="0"/>
              <a:t>st</a:t>
            </a:r>
            <a:r>
              <a:rPr lang="en-GB" sz="3600" dirty="0"/>
              <a:t> July 2021) and post-NPI period (on or after the 1</a:t>
            </a:r>
            <a:r>
              <a:rPr lang="en-GB" sz="3600" baseline="30000" dirty="0"/>
              <a:t>st</a:t>
            </a:r>
            <a:r>
              <a:rPr lang="en-GB" sz="3600" dirty="0"/>
              <a:t> August 2021).</a:t>
            </a:r>
          </a:p>
        </p:txBody>
      </p:sp>
      <p:sp>
        <p:nvSpPr>
          <p:cNvPr id="24" name="TextBox 1">
            <a:extLst>
              <a:ext uri="{FF2B5EF4-FFF2-40B4-BE49-F238E27FC236}">
                <a16:creationId xmlns:a16="http://schemas.microsoft.com/office/drawing/2014/main" id="{8CCCA584-39E5-8FF1-6B80-FBDFF34C8951}"/>
              </a:ext>
            </a:extLst>
          </p:cNvPr>
          <p:cNvSpPr txBox="1">
            <a:spLocks noChangeArrowheads="1"/>
          </p:cNvSpPr>
          <p:nvPr/>
        </p:nvSpPr>
        <p:spPr bwMode="auto">
          <a:xfrm>
            <a:off x="1674491" y="40608192"/>
            <a:ext cx="5673106" cy="830997"/>
          </a:xfrm>
          <a:prstGeom prst="rect">
            <a:avLst/>
          </a:prstGeom>
          <a:noFill/>
          <a:ln>
            <a:noFill/>
          </a:ln>
          <a:extLst>
            <a:ext uri="{909E8E84-426E-40dd-AFC4-6F175D3DCCD1}"/>
            <a:ext uri="{91240B29-F687-4f45-9708-019B960494DF}"/>
          </a:extLst>
        </p:spPr>
        <p:txBody>
          <a:bodyPr wrap="square">
            <a:spAutoFit/>
          </a:bodyPr>
          <a:lstStyle>
            <a:lvl1pPr eaLnBrk="0" hangingPunct="0">
              <a:defRPr sz="5800">
                <a:solidFill>
                  <a:schemeClr val="tx1"/>
                </a:solidFill>
                <a:latin typeface="Arial" charset="0"/>
                <a:ea typeface="ＭＳ Ｐゴシック" charset="0"/>
                <a:cs typeface="ＭＳ Ｐゴシック" charset="0"/>
              </a:defRPr>
            </a:lvl1pPr>
            <a:lvl2pPr marL="742950" indent="-285750" eaLnBrk="0" hangingPunct="0">
              <a:defRPr sz="5800">
                <a:solidFill>
                  <a:schemeClr val="tx1"/>
                </a:solidFill>
                <a:latin typeface="Arial" charset="0"/>
                <a:ea typeface="ＭＳ Ｐゴシック" charset="0"/>
              </a:defRPr>
            </a:lvl2pPr>
            <a:lvl3pPr marL="1143000" indent="-228600" eaLnBrk="0" hangingPunct="0">
              <a:defRPr sz="5800">
                <a:solidFill>
                  <a:schemeClr val="tx1"/>
                </a:solidFill>
                <a:latin typeface="Arial" charset="0"/>
                <a:ea typeface="ＭＳ Ｐゴシック" charset="0"/>
              </a:defRPr>
            </a:lvl3pPr>
            <a:lvl4pPr marL="1600200" indent="-228600" eaLnBrk="0" hangingPunct="0">
              <a:defRPr sz="5800">
                <a:solidFill>
                  <a:schemeClr val="tx1"/>
                </a:solidFill>
                <a:latin typeface="Arial" charset="0"/>
                <a:ea typeface="ＭＳ Ｐゴシック" charset="0"/>
              </a:defRPr>
            </a:lvl4pPr>
            <a:lvl5pPr marL="2057400" indent="-228600" eaLnBrk="0" hangingPunct="0">
              <a:defRPr sz="5800">
                <a:solidFill>
                  <a:schemeClr val="tx1"/>
                </a:solidFill>
                <a:latin typeface="Arial" charset="0"/>
                <a:ea typeface="ＭＳ Ｐゴシック" charset="0"/>
              </a:defRPr>
            </a:lvl5pPr>
            <a:lvl6pPr marL="2514600" indent="-228600" defTabSz="1474788" eaLnBrk="0" fontAlgn="base" hangingPunct="0">
              <a:spcBef>
                <a:spcPct val="0"/>
              </a:spcBef>
              <a:spcAft>
                <a:spcPct val="0"/>
              </a:spcAft>
              <a:defRPr sz="5800">
                <a:solidFill>
                  <a:schemeClr val="tx1"/>
                </a:solidFill>
                <a:latin typeface="Arial" charset="0"/>
                <a:ea typeface="ＭＳ Ｐゴシック" charset="0"/>
              </a:defRPr>
            </a:lvl6pPr>
            <a:lvl7pPr marL="2971800" indent="-228600" defTabSz="1474788" eaLnBrk="0" fontAlgn="base" hangingPunct="0">
              <a:spcBef>
                <a:spcPct val="0"/>
              </a:spcBef>
              <a:spcAft>
                <a:spcPct val="0"/>
              </a:spcAft>
              <a:defRPr sz="5800">
                <a:solidFill>
                  <a:schemeClr val="tx1"/>
                </a:solidFill>
                <a:latin typeface="Arial" charset="0"/>
                <a:ea typeface="ＭＳ Ｐゴシック" charset="0"/>
              </a:defRPr>
            </a:lvl7pPr>
            <a:lvl8pPr marL="3429000" indent="-228600" defTabSz="1474788" eaLnBrk="0" fontAlgn="base" hangingPunct="0">
              <a:spcBef>
                <a:spcPct val="0"/>
              </a:spcBef>
              <a:spcAft>
                <a:spcPct val="0"/>
              </a:spcAft>
              <a:defRPr sz="5800">
                <a:solidFill>
                  <a:schemeClr val="tx1"/>
                </a:solidFill>
                <a:latin typeface="Arial" charset="0"/>
                <a:ea typeface="ＭＳ Ｐゴシック" charset="0"/>
              </a:defRPr>
            </a:lvl8pPr>
            <a:lvl9pPr marL="3886200" indent="-228600" defTabSz="1474788" eaLnBrk="0" fontAlgn="base" hangingPunct="0">
              <a:spcBef>
                <a:spcPct val="0"/>
              </a:spcBef>
              <a:spcAft>
                <a:spcPct val="0"/>
              </a:spcAft>
              <a:defRPr sz="5800">
                <a:solidFill>
                  <a:schemeClr val="tx1"/>
                </a:solidFill>
                <a:latin typeface="Arial" charset="0"/>
                <a:ea typeface="ＭＳ Ｐゴシック" charset="0"/>
              </a:defRPr>
            </a:lvl9pPr>
          </a:lstStyle>
          <a:p>
            <a:pPr>
              <a:defRPr/>
            </a:pPr>
            <a:r>
              <a:rPr lang="en-GB" sz="2400" u="sng" dirty="0">
                <a:latin typeface="Lucida Sans" panose="020B0602030504020204" pitchFamily="34" charset="77"/>
                <a:hlinkClick r:id="rId4">
                  <a:extLst>
                    <a:ext uri="{A12FA001-AC4F-418D-AE19-62706E023703}">
                      <ahyp:hlinkClr xmlns:ahyp="http://schemas.microsoft.com/office/drawing/2018/hyperlinkcolor" val="tx"/>
                    </a:ext>
                  </a:extLst>
                </a:hlinkClick>
              </a:rPr>
              <a:t>https://twitter.com/bacterioskeptic</a:t>
            </a:r>
            <a:endParaRPr lang="en-GB" sz="2400" u="sng" dirty="0">
              <a:latin typeface="Lucida Sans" panose="020B0602030504020204" pitchFamily="34" charset="77"/>
            </a:endParaRPr>
          </a:p>
          <a:p>
            <a:pPr>
              <a:defRPr/>
            </a:pPr>
            <a:r>
              <a:rPr lang="en-GB" sz="2400" u="sng" dirty="0">
                <a:latin typeface="Lucida Sans" panose="020B0602030504020204" pitchFamily="34" charset="77"/>
              </a:rPr>
              <a:t>https://</a:t>
            </a:r>
            <a:r>
              <a:rPr lang="en-GB" sz="2400" u="sng" dirty="0" err="1">
                <a:latin typeface="Lucida Sans" panose="020B0602030504020204" pitchFamily="34" charset="77"/>
              </a:rPr>
              <a:t>twitter.com</a:t>
            </a:r>
            <a:r>
              <a:rPr lang="en-GB" sz="2400" u="sng" dirty="0">
                <a:latin typeface="Lucida Sans" panose="020B0602030504020204" pitchFamily="34" charset="77"/>
              </a:rPr>
              <a:t>/</a:t>
            </a:r>
            <a:r>
              <a:rPr lang="en-GB" sz="2400" u="sng" dirty="0" err="1">
                <a:latin typeface="Lucida Sans" panose="020B0602030504020204" pitchFamily="34" charset="77"/>
              </a:rPr>
              <a:t>InfectDisEpi</a:t>
            </a:r>
            <a:r>
              <a:rPr lang="en-GB" sz="2400" u="sng" dirty="0">
                <a:latin typeface="Lucida Sans" panose="020B0602030504020204" pitchFamily="34" charset="77"/>
              </a:rPr>
              <a:t> </a:t>
            </a:r>
            <a:endParaRPr lang="en-GB" sz="2800" b="1" u="sng" dirty="0">
              <a:latin typeface="Lucida Sans" charset="0"/>
              <a:hlinkClick r:id="rId5">
                <a:extLst>
                  <a:ext uri="{A12FA001-AC4F-418D-AE19-62706E023703}">
                    <ahyp:hlinkClr xmlns:ahyp="http://schemas.microsoft.com/office/drawing/2018/hyperlinkcolor" val="tx"/>
                  </a:ext>
                </a:extLst>
              </a:hlinkClick>
            </a:endParaRPr>
          </a:p>
        </p:txBody>
      </p:sp>
      <p:sp>
        <p:nvSpPr>
          <p:cNvPr id="36" name="TextBox 1">
            <a:extLst>
              <a:ext uri="{FF2B5EF4-FFF2-40B4-BE49-F238E27FC236}">
                <a16:creationId xmlns:a16="http://schemas.microsoft.com/office/drawing/2014/main" id="{B1FFC265-FDAD-0CEF-4EF9-6C869D5CACCC}"/>
              </a:ext>
            </a:extLst>
          </p:cNvPr>
          <p:cNvSpPr txBox="1">
            <a:spLocks noChangeArrowheads="1"/>
          </p:cNvSpPr>
          <p:nvPr/>
        </p:nvSpPr>
        <p:spPr bwMode="auto">
          <a:xfrm>
            <a:off x="480677" y="41557817"/>
            <a:ext cx="15683329" cy="1077218"/>
          </a:xfrm>
          <a:prstGeom prst="rect">
            <a:avLst/>
          </a:prstGeom>
          <a:noFill/>
          <a:ln>
            <a:noFill/>
          </a:ln>
          <a:extLst>
            <a:ext uri="{909E8E84-426E-40dd-AFC4-6F175D3DCCD1}"/>
            <a:ext uri="{91240B29-F687-4f45-9708-019B960494DF}"/>
          </a:extLst>
        </p:spPr>
        <p:txBody>
          <a:bodyPr wrap="square">
            <a:spAutoFit/>
          </a:bodyPr>
          <a:lstStyle>
            <a:lvl1pPr eaLnBrk="0" hangingPunct="0">
              <a:defRPr sz="5800">
                <a:solidFill>
                  <a:schemeClr val="tx1"/>
                </a:solidFill>
                <a:latin typeface="Arial" charset="0"/>
                <a:ea typeface="ＭＳ Ｐゴシック" charset="0"/>
                <a:cs typeface="ＭＳ Ｐゴシック" charset="0"/>
              </a:defRPr>
            </a:lvl1pPr>
            <a:lvl2pPr marL="742950" indent="-285750" eaLnBrk="0" hangingPunct="0">
              <a:defRPr sz="5800">
                <a:solidFill>
                  <a:schemeClr val="tx1"/>
                </a:solidFill>
                <a:latin typeface="Arial" charset="0"/>
                <a:ea typeface="ＭＳ Ｐゴシック" charset="0"/>
              </a:defRPr>
            </a:lvl2pPr>
            <a:lvl3pPr marL="1143000" indent="-228600" eaLnBrk="0" hangingPunct="0">
              <a:defRPr sz="5800">
                <a:solidFill>
                  <a:schemeClr val="tx1"/>
                </a:solidFill>
                <a:latin typeface="Arial" charset="0"/>
                <a:ea typeface="ＭＳ Ｐゴシック" charset="0"/>
              </a:defRPr>
            </a:lvl3pPr>
            <a:lvl4pPr marL="1600200" indent="-228600" eaLnBrk="0" hangingPunct="0">
              <a:defRPr sz="5800">
                <a:solidFill>
                  <a:schemeClr val="tx1"/>
                </a:solidFill>
                <a:latin typeface="Arial" charset="0"/>
                <a:ea typeface="ＭＳ Ｐゴシック" charset="0"/>
              </a:defRPr>
            </a:lvl4pPr>
            <a:lvl5pPr marL="2057400" indent="-228600" eaLnBrk="0" hangingPunct="0">
              <a:defRPr sz="5800">
                <a:solidFill>
                  <a:schemeClr val="tx1"/>
                </a:solidFill>
                <a:latin typeface="Arial" charset="0"/>
                <a:ea typeface="ＭＳ Ｐゴシック" charset="0"/>
              </a:defRPr>
            </a:lvl5pPr>
            <a:lvl6pPr marL="2514600" indent="-228600" defTabSz="1474788" eaLnBrk="0" fontAlgn="base" hangingPunct="0">
              <a:spcBef>
                <a:spcPct val="0"/>
              </a:spcBef>
              <a:spcAft>
                <a:spcPct val="0"/>
              </a:spcAft>
              <a:defRPr sz="5800">
                <a:solidFill>
                  <a:schemeClr val="tx1"/>
                </a:solidFill>
                <a:latin typeface="Arial" charset="0"/>
                <a:ea typeface="ＭＳ Ｐゴシック" charset="0"/>
              </a:defRPr>
            </a:lvl6pPr>
            <a:lvl7pPr marL="2971800" indent="-228600" defTabSz="1474788" eaLnBrk="0" fontAlgn="base" hangingPunct="0">
              <a:spcBef>
                <a:spcPct val="0"/>
              </a:spcBef>
              <a:spcAft>
                <a:spcPct val="0"/>
              </a:spcAft>
              <a:defRPr sz="5800">
                <a:solidFill>
                  <a:schemeClr val="tx1"/>
                </a:solidFill>
                <a:latin typeface="Arial" charset="0"/>
                <a:ea typeface="ＭＳ Ｐゴシック" charset="0"/>
              </a:defRPr>
            </a:lvl7pPr>
            <a:lvl8pPr marL="3429000" indent="-228600" defTabSz="1474788" eaLnBrk="0" fontAlgn="base" hangingPunct="0">
              <a:spcBef>
                <a:spcPct val="0"/>
              </a:spcBef>
              <a:spcAft>
                <a:spcPct val="0"/>
              </a:spcAft>
              <a:defRPr sz="5800">
                <a:solidFill>
                  <a:schemeClr val="tx1"/>
                </a:solidFill>
                <a:latin typeface="Arial" charset="0"/>
                <a:ea typeface="ＭＳ Ｐゴシック" charset="0"/>
              </a:defRPr>
            </a:lvl8pPr>
            <a:lvl9pPr marL="3886200" indent="-228600" defTabSz="1474788" eaLnBrk="0" fontAlgn="base" hangingPunct="0">
              <a:spcBef>
                <a:spcPct val="0"/>
              </a:spcBef>
              <a:spcAft>
                <a:spcPct val="0"/>
              </a:spcAft>
              <a:defRPr sz="5800">
                <a:solidFill>
                  <a:schemeClr val="tx1"/>
                </a:solidFill>
                <a:latin typeface="Arial" charset="0"/>
                <a:ea typeface="ＭＳ Ｐゴシック" charset="0"/>
              </a:defRPr>
            </a:lvl9pPr>
          </a:lstStyle>
          <a:p>
            <a:pPr>
              <a:defRPr/>
            </a:pPr>
            <a:r>
              <a:rPr lang="en-GB" sz="3200" b="1" dirty="0">
                <a:latin typeface="Lucida Sans" charset="0"/>
                <a:hlinkClick r:id="rId6"/>
              </a:rPr>
              <a:t>www.birmingham.ac.uk/research/microbiology-infection</a:t>
            </a:r>
            <a:endParaRPr lang="en-GB" sz="3200" b="1" dirty="0">
              <a:latin typeface="Lucida Sans" charset="0"/>
            </a:endParaRPr>
          </a:p>
          <a:p>
            <a:pPr>
              <a:defRPr/>
            </a:pPr>
            <a:r>
              <a:rPr lang="en-GB" sz="3200" b="1" dirty="0">
                <a:latin typeface="Lucida Sans" charset="0"/>
                <a:hlinkClick r:id="rId7"/>
              </a:rPr>
              <a:t>www.southampton.ac.uk/people/5x2svp/professor-stuart-clarke</a:t>
            </a:r>
            <a:endParaRPr lang="en-GB" sz="3200" b="1" dirty="0">
              <a:latin typeface="Lucida Sans" charset="0"/>
            </a:endParaRPr>
          </a:p>
        </p:txBody>
      </p:sp>
      <p:pic>
        <p:nvPicPr>
          <p:cNvPr id="37" name="Picture 4">
            <a:extLst>
              <a:ext uri="{FF2B5EF4-FFF2-40B4-BE49-F238E27FC236}">
                <a16:creationId xmlns:a16="http://schemas.microsoft.com/office/drawing/2014/main" id="{B0D0531C-06A2-E374-F6CC-D9FFBE97F11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9107" y="40595896"/>
            <a:ext cx="856973" cy="831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TextBox 41">
            <a:extLst>
              <a:ext uri="{FF2B5EF4-FFF2-40B4-BE49-F238E27FC236}">
                <a16:creationId xmlns:a16="http://schemas.microsoft.com/office/drawing/2014/main" id="{048E4EBB-BB1F-F343-88E4-624CA20D0FDD}"/>
              </a:ext>
            </a:extLst>
          </p:cNvPr>
          <p:cNvSpPr txBox="1"/>
          <p:nvPr/>
        </p:nvSpPr>
        <p:spPr>
          <a:xfrm>
            <a:off x="9579023" y="34513908"/>
            <a:ext cx="19719147" cy="2985433"/>
          </a:xfrm>
          <a:prstGeom prst="rect">
            <a:avLst/>
          </a:prstGeom>
          <a:noFill/>
        </p:spPr>
        <p:txBody>
          <a:bodyPr wrap="square" rtlCol="0">
            <a:spAutoFit/>
          </a:bodyPr>
          <a:lstStyle/>
          <a:p>
            <a:pPr algn="just"/>
            <a:r>
              <a:rPr lang="en-GB" sz="4400" dirty="0"/>
              <a:t>CONCLUSION</a:t>
            </a:r>
          </a:p>
          <a:p>
            <a:pPr marL="571500" indent="-571500" algn="just">
              <a:buFont typeface="Arial" panose="020B0604020202020204" pitchFamily="34" charset="0"/>
              <a:buChar char="•"/>
            </a:pPr>
            <a:r>
              <a:rPr lang="en-GB" sz="3600" dirty="0">
                <a:effectLst/>
                <a:ea typeface="Calibri" panose="020F0502020204030204" pitchFamily="34" charset="0"/>
                <a:cs typeface="Times New Roman" panose="02020603050405020304" pitchFamily="18" charset="0"/>
              </a:rPr>
              <a:t>Pneumococcal carriage prevalence declined in children &lt;5-years-old (in Southampton, UK) during the SARS-CoV2 pandemic. </a:t>
            </a:r>
          </a:p>
          <a:p>
            <a:pPr marL="571500" indent="-571500" algn="just">
              <a:buFont typeface="Arial" panose="020B0604020202020204" pitchFamily="34" charset="0"/>
              <a:buChar char="•"/>
            </a:pPr>
            <a:r>
              <a:rPr lang="en-GB" sz="3600" dirty="0">
                <a:ea typeface="Calibri" panose="020F0502020204030204" pitchFamily="34" charset="0"/>
                <a:cs typeface="Times New Roman" panose="02020603050405020304" pitchFamily="18" charset="0"/>
              </a:rPr>
              <a:t>Carriage prevalence has largely rebounded since NPIs were stopped.</a:t>
            </a:r>
          </a:p>
          <a:p>
            <a:pPr marL="571500" indent="-571500" algn="just">
              <a:buFont typeface="Arial" panose="020B0604020202020204" pitchFamily="34" charset="0"/>
              <a:buChar char="•"/>
            </a:pPr>
            <a:r>
              <a:rPr lang="en-GB" sz="3600" dirty="0">
                <a:ea typeface="Calibri" panose="020F0502020204030204" pitchFamily="34" charset="0"/>
                <a:cs typeface="Times New Roman" panose="02020603050405020304" pitchFamily="18" charset="0"/>
              </a:rPr>
              <a:t>Carriage in those &lt;2 years of age remains statistically lower than pre-pandemic levels.</a:t>
            </a:r>
            <a:endParaRPr lang="en-GB" sz="3600" dirty="0">
              <a:effectLst/>
              <a:ea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9807B792-3677-0222-1E31-5229010630E2}"/>
              </a:ext>
            </a:extLst>
          </p:cNvPr>
          <p:cNvSpPr txBox="1"/>
          <p:nvPr/>
        </p:nvSpPr>
        <p:spPr>
          <a:xfrm>
            <a:off x="23098386" y="17262924"/>
            <a:ext cx="6394394" cy="3970318"/>
          </a:xfrm>
          <a:prstGeom prst="rect">
            <a:avLst/>
          </a:prstGeom>
          <a:noFill/>
        </p:spPr>
        <p:txBody>
          <a:bodyPr wrap="square" rtlCol="0">
            <a:spAutoFit/>
          </a:bodyPr>
          <a:lstStyle/>
          <a:p>
            <a:pPr algn="just"/>
            <a:r>
              <a:rPr lang="en-GB" sz="2800" dirty="0"/>
              <a:t>Figure 1 (left): Carriage prevalence (%) of </a:t>
            </a:r>
            <a:r>
              <a:rPr lang="en-GB" sz="2800" i="1" dirty="0"/>
              <a:t>S. pneumoniae </a:t>
            </a:r>
            <a:r>
              <a:rPr lang="en-GB" sz="2800" dirty="0"/>
              <a:t>(all serotypes). Per year recruitment numbers are shown above. Error bars represent 95% CI. From 2017/18 onwards data has been split into Site 1 (</a:t>
            </a:r>
            <a:r>
              <a:rPr lang="en-US" altLang="en-US" sz="2800" dirty="0"/>
              <a:t>University Hospital Southampton NHS Foundation Trust) and Site 2 (community health-care settings in the Solent NHS Trust area). </a:t>
            </a:r>
            <a:endParaRPr lang="en-US" sz="2800" dirty="0"/>
          </a:p>
        </p:txBody>
      </p:sp>
      <p:sp>
        <p:nvSpPr>
          <p:cNvPr id="45" name="TextBox 44">
            <a:extLst>
              <a:ext uri="{FF2B5EF4-FFF2-40B4-BE49-F238E27FC236}">
                <a16:creationId xmlns:a16="http://schemas.microsoft.com/office/drawing/2014/main" id="{2C3E456C-D533-10DB-074E-5D81D9E2F248}"/>
              </a:ext>
            </a:extLst>
          </p:cNvPr>
          <p:cNvSpPr txBox="1"/>
          <p:nvPr/>
        </p:nvSpPr>
        <p:spPr>
          <a:xfrm>
            <a:off x="23098386" y="28861423"/>
            <a:ext cx="6199784" cy="3970318"/>
          </a:xfrm>
          <a:prstGeom prst="rect">
            <a:avLst/>
          </a:prstGeom>
          <a:noFill/>
        </p:spPr>
        <p:txBody>
          <a:bodyPr wrap="square" rtlCol="0">
            <a:spAutoFit/>
          </a:bodyPr>
          <a:lstStyle/>
          <a:p>
            <a:pPr algn="just"/>
            <a:r>
              <a:rPr lang="en-GB" sz="2800" dirty="0"/>
              <a:t>Figure 2 (left): Box and whisker plot of pneumococcal carriage prevalence (%) stratified by age group, with statistical comparisons (Kruskal-Wallis) made between pre-, during (26/03/2020 to 01/07/2021) and post-NPIs.  Carriage in children &lt;2 years old is the only age group for whom pneumococcal prevalence has remained low.</a:t>
            </a:r>
            <a:endParaRPr lang="en-US" sz="2800" dirty="0"/>
          </a:p>
        </p:txBody>
      </p:sp>
      <p:sp>
        <p:nvSpPr>
          <p:cNvPr id="39" name="TextBox 38">
            <a:extLst>
              <a:ext uri="{FF2B5EF4-FFF2-40B4-BE49-F238E27FC236}">
                <a16:creationId xmlns:a16="http://schemas.microsoft.com/office/drawing/2014/main" id="{D392173C-2B87-F580-D72A-EC4DC041009C}"/>
              </a:ext>
            </a:extLst>
          </p:cNvPr>
          <p:cNvSpPr txBox="1"/>
          <p:nvPr/>
        </p:nvSpPr>
        <p:spPr>
          <a:xfrm>
            <a:off x="16868178" y="40592980"/>
            <a:ext cx="13011141" cy="1938992"/>
          </a:xfrm>
          <a:prstGeom prst="rect">
            <a:avLst/>
          </a:prstGeom>
          <a:noFill/>
        </p:spPr>
        <p:txBody>
          <a:bodyPr wrap="square" rtlCol="0">
            <a:spAutoFit/>
          </a:bodyPr>
          <a:lstStyle/>
          <a:p>
            <a:pPr lvl="0" algn="just"/>
            <a:r>
              <a:rPr lang="en-GB" sz="2400" dirty="0">
                <a:effectLst/>
                <a:latin typeface="Calibri" panose="020F0502020204030204" pitchFamily="34" charset="0"/>
                <a:ea typeface="Calibri" panose="020F0502020204030204" pitchFamily="34" charset="0"/>
                <a:cs typeface="Times New Roman" panose="02020603050405020304" pitchFamily="18" charset="0"/>
              </a:rPr>
              <a:t>References</a:t>
            </a:r>
          </a:p>
          <a:p>
            <a:pPr marL="342900" lvl="0" indent="-342900" algn="just">
              <a:buFont typeface="+mj-lt"/>
              <a:buAutoNum type="arabicPeriod"/>
            </a:pPr>
            <a:r>
              <a:rPr lang="en-GB" sz="2400" dirty="0"/>
              <a:t>Amin-Chowdhury Z, </a:t>
            </a:r>
            <a:r>
              <a:rPr lang="en-GB" sz="2400" dirty="0" err="1"/>
              <a:t>Aiano</a:t>
            </a:r>
            <a:r>
              <a:rPr lang="en-GB" sz="2400" dirty="0"/>
              <a:t> F, Mensah A, Sheppard CL, </a:t>
            </a:r>
            <a:r>
              <a:rPr lang="en-GB" sz="2400" dirty="0" err="1"/>
              <a:t>Litt</a:t>
            </a:r>
            <a:r>
              <a:rPr lang="en-GB" sz="2400" dirty="0"/>
              <a:t> D, Fry NK, et al. Clin Infect Dis. 2021;72:e65–75. 10.1093/</a:t>
            </a:r>
            <a:r>
              <a:rPr lang="en-GB" sz="2400" dirty="0" err="1"/>
              <a:t>cid</a:t>
            </a:r>
            <a:r>
              <a:rPr lang="en-GB" sz="2400" dirty="0"/>
              <a:t>/ciaa1728</a:t>
            </a:r>
          </a:p>
          <a:p>
            <a:pPr marL="342900" indent="-342900" algn="just">
              <a:buFont typeface="+mj-lt"/>
              <a:buAutoNum type="arabicPeriod"/>
            </a:pPr>
            <a:r>
              <a:rPr lang="en-GB" sz="2400" dirty="0" err="1">
                <a:effectLst/>
                <a:latin typeface="Calibri" panose="020F0502020204030204" pitchFamily="34" charset="0"/>
                <a:ea typeface="Calibri" panose="020F0502020204030204" pitchFamily="34" charset="0"/>
                <a:cs typeface="Times New Roman" panose="02020603050405020304" pitchFamily="18" charset="0"/>
              </a:rPr>
              <a:t>Willen</a:t>
            </a:r>
            <a:r>
              <a:rPr lang="en-GB" sz="2400" dirty="0">
                <a:effectLst/>
                <a:latin typeface="Calibri" panose="020F0502020204030204" pitchFamily="34" charset="0"/>
                <a:ea typeface="Calibri" panose="020F0502020204030204" pitchFamily="34" charset="0"/>
                <a:cs typeface="Times New Roman" panose="02020603050405020304" pitchFamily="18" charset="0"/>
              </a:rPr>
              <a:t> L et al. </a:t>
            </a:r>
            <a:r>
              <a:rPr lang="en-GB" sz="2400" dirty="0"/>
              <a:t>Front. Cell. Infect. </a:t>
            </a:r>
            <a:r>
              <a:rPr lang="en-GB" sz="2400" dirty="0" err="1"/>
              <a:t>Microbiol</a:t>
            </a:r>
            <a:r>
              <a:rPr lang="en-GB" sz="2400" dirty="0"/>
              <a:t>. 2022. 10.3389/fcimb.2021.825427</a:t>
            </a:r>
          </a:p>
          <a:p>
            <a:pPr marL="342900" indent="-342900" algn="jus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Nation ML et al. Microbiology Spectrum. 2023; 11:1. 10.1128/spectrum.03615-22</a:t>
            </a:r>
          </a:p>
        </p:txBody>
      </p:sp>
      <p:sp>
        <p:nvSpPr>
          <p:cNvPr id="40" name="TextBox 39">
            <a:extLst>
              <a:ext uri="{FF2B5EF4-FFF2-40B4-BE49-F238E27FC236}">
                <a16:creationId xmlns:a16="http://schemas.microsoft.com/office/drawing/2014/main" id="{F46E6AD9-C8D7-AEE5-EBED-AA5682BC7549}"/>
              </a:ext>
            </a:extLst>
          </p:cNvPr>
          <p:cNvSpPr txBox="1"/>
          <p:nvPr/>
        </p:nvSpPr>
        <p:spPr>
          <a:xfrm>
            <a:off x="1914180" y="7735516"/>
            <a:ext cx="26439638" cy="923330"/>
          </a:xfrm>
          <a:prstGeom prst="rect">
            <a:avLst/>
          </a:prstGeom>
          <a:noFill/>
        </p:spPr>
        <p:txBody>
          <a:bodyPr wrap="square" rtlCol="0">
            <a:spAutoFit/>
          </a:bodyPr>
          <a:lstStyle/>
          <a:p>
            <a:pPr lvl="0" algn="ctr"/>
            <a:r>
              <a:rPr lang="en-GB" sz="1800" dirty="0">
                <a:effectLst/>
                <a:latin typeface="Calibri" panose="020F0502020204030204" pitchFamily="34" charset="0"/>
                <a:ea typeface="Calibri" panose="020F0502020204030204" pitchFamily="34" charset="0"/>
                <a:cs typeface="Times New Roman" panose="02020603050405020304" pitchFamily="18" charset="0"/>
              </a:rPr>
              <a:t>1. Institute of Microbiology and Infection, College of Medical and Dental Sciences, University of Birmingham, UK, 2. Faculty of Medicine, University of Southampton, Southampton, UK. 3. Vaccines Medical Affairs, Pfizer Ltd, Tadworth, UK. 4. Vaccines Medical Development, Scientific and Clinical Affairs, Pfizer Inc, Collegeville, PA, USA. 5. Parasites and microbes,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Wellcome</a:t>
            </a:r>
            <a:r>
              <a:rPr lang="en-GB" sz="1800" dirty="0">
                <a:effectLst/>
                <a:latin typeface="Calibri" panose="020F0502020204030204" pitchFamily="34" charset="0"/>
                <a:ea typeface="Calibri" panose="020F0502020204030204" pitchFamily="34" charset="0"/>
                <a:cs typeface="Times New Roman" panose="02020603050405020304" pitchFamily="18" charset="0"/>
              </a:rPr>
              <a:t> Sanger Institute,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Hinxton</a:t>
            </a:r>
            <a:r>
              <a:rPr lang="en-GB" sz="1800" dirty="0">
                <a:effectLst/>
                <a:latin typeface="Calibri" panose="020F0502020204030204" pitchFamily="34" charset="0"/>
                <a:ea typeface="Calibri" panose="020F0502020204030204" pitchFamily="34" charset="0"/>
                <a:cs typeface="Times New Roman" panose="02020603050405020304" pitchFamily="18" charset="0"/>
              </a:rPr>
              <a:t>, UK. 6. NIHR Southampton Biomedical Research Centre, University Hospital Southampton Foundation NHS Trust, Southampton, UK. 7. NIHR Southampton Clinical Research Facility, University Hospital Southampton Foundation NHS Trust, Southampton, UK. 8. Global Health Research Institute, University of Southampton, Southampton, UK</a:t>
            </a:r>
          </a:p>
        </p:txBody>
      </p:sp>
      <p:pic>
        <p:nvPicPr>
          <p:cNvPr id="1026" name="Picture 2">
            <a:extLst>
              <a:ext uri="{FF2B5EF4-FFF2-40B4-BE49-F238E27FC236}">
                <a16:creationId xmlns:a16="http://schemas.microsoft.com/office/drawing/2014/main" id="{AE01CFFE-BE77-6C4D-BB3D-97E43FD8267C}"/>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t="20929" b="24839"/>
          <a:stretch/>
        </p:blipFill>
        <p:spPr bwMode="auto">
          <a:xfrm>
            <a:off x="3315325" y="777053"/>
            <a:ext cx="11046873" cy="2349615"/>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0" descr="About the Institute - University of Birmingham">
            <a:extLst>
              <a:ext uri="{FF2B5EF4-FFF2-40B4-BE49-F238E27FC236}">
                <a16:creationId xmlns:a16="http://schemas.microsoft.com/office/drawing/2014/main" id="{94559831-9AD3-0B70-FB7B-75D3C6A34403}"/>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71928" y="690793"/>
            <a:ext cx="3845980" cy="2501671"/>
          </a:xfrm>
          <a:prstGeom prst="rect">
            <a:avLst/>
          </a:prstGeom>
          <a:noFill/>
          <a:ln>
            <a:noFill/>
          </a:ln>
        </p:spPr>
      </p:pic>
      <p:sp>
        <p:nvSpPr>
          <p:cNvPr id="43" name="TextBox 42">
            <a:extLst>
              <a:ext uri="{FF2B5EF4-FFF2-40B4-BE49-F238E27FC236}">
                <a16:creationId xmlns:a16="http://schemas.microsoft.com/office/drawing/2014/main" id="{3CB8AAED-4E9B-2EA5-C1F6-BE85BD73C358}"/>
              </a:ext>
            </a:extLst>
          </p:cNvPr>
          <p:cNvSpPr txBox="1"/>
          <p:nvPr/>
        </p:nvSpPr>
        <p:spPr>
          <a:xfrm>
            <a:off x="9579022" y="9672176"/>
            <a:ext cx="10251150" cy="5755422"/>
          </a:xfrm>
          <a:prstGeom prst="rect">
            <a:avLst/>
          </a:prstGeom>
          <a:noFill/>
        </p:spPr>
        <p:txBody>
          <a:bodyPr wrap="square" rtlCol="0">
            <a:spAutoFit/>
          </a:bodyPr>
          <a:lstStyle/>
          <a:p>
            <a:pPr algn="just"/>
            <a:r>
              <a:rPr lang="en-GB" sz="4400" dirty="0"/>
              <a:t>RESULTS (cont.)</a:t>
            </a:r>
          </a:p>
          <a:p>
            <a:pPr algn="just"/>
            <a:r>
              <a:rPr lang="en-GB" sz="3600" dirty="0"/>
              <a:t>When separated into sampling sites (Figure 1 and Table 1), the immediate rebound seen for Site 1 (Hospital) was not seen for Site 2 (</a:t>
            </a:r>
            <a:r>
              <a:rPr lang="en-GB" sz="3600" dirty="0">
                <a:effectLst/>
                <a:ea typeface="Calibri" panose="020F0502020204030204" pitchFamily="34" charset="0"/>
                <a:cs typeface="Times New Roman" panose="02020603050405020304" pitchFamily="18" charset="0"/>
              </a:rPr>
              <a:t>community health-care sites). Here carriage fell significantly from 27% (n=127/470) in 2019/20 to 20% (n=44/228) in 2020/21 </a:t>
            </a:r>
            <a:r>
              <a:rPr lang="en-GB" sz="3600" dirty="0">
                <a:solidFill>
                  <a:srgbClr val="000000"/>
                </a:solidFill>
                <a:effectLst/>
                <a:ea typeface="Calibri" panose="020F0502020204030204" pitchFamily="34" charset="0"/>
                <a:cs typeface="Times New Roman" panose="02020603050405020304" pitchFamily="18" charset="0"/>
              </a:rPr>
              <a:t>(</a:t>
            </a:r>
            <a:r>
              <a:rPr lang="en-GB" sz="3600" dirty="0">
                <a:solidFill>
                  <a:srgbClr val="000000"/>
                </a:solidFill>
                <a:effectLst/>
                <a:ea typeface="Calibri" panose="020F0502020204030204" pitchFamily="34" charset="0"/>
                <a:cs typeface="Times New Roman" panose="02020603050405020304" pitchFamily="18" charset="0"/>
                <a:sym typeface="Symbol" pitchFamily="2" charset="2"/>
              </a:rPr>
              <a:t></a:t>
            </a:r>
            <a:r>
              <a:rPr lang="en-GB" sz="3600" baseline="30000" dirty="0">
                <a:solidFill>
                  <a:srgbClr val="000000"/>
                </a:solidFill>
                <a:effectLst/>
                <a:ea typeface="Calibri" panose="020F0502020204030204" pitchFamily="34" charset="0"/>
                <a:cs typeface="Times New Roman" panose="02020603050405020304" pitchFamily="18" charset="0"/>
              </a:rPr>
              <a:t>2</a:t>
            </a:r>
            <a:r>
              <a:rPr lang="en-GB" sz="3600" i="1" dirty="0">
                <a:solidFill>
                  <a:srgbClr val="000000"/>
                </a:solidFill>
                <a:effectLst/>
                <a:ea typeface="Calibri" panose="020F0502020204030204" pitchFamily="34" charset="0"/>
                <a:cs typeface="Times New Roman" panose="02020603050405020304" pitchFamily="18" charset="0"/>
              </a:rPr>
              <a:t> </a:t>
            </a:r>
            <a:r>
              <a:rPr lang="en-GB" sz="3600" dirty="0">
                <a:solidFill>
                  <a:srgbClr val="000000"/>
                </a:solidFill>
                <a:effectLst/>
                <a:ea typeface="Calibri" panose="020F0502020204030204" pitchFamily="34" charset="0"/>
                <a:cs typeface="Times New Roman" panose="02020603050405020304" pitchFamily="18" charset="0"/>
              </a:rPr>
              <a:t>(1, N=697) = 4.64, </a:t>
            </a:r>
            <a:r>
              <a:rPr lang="en-GB" sz="3600" i="1" dirty="0">
                <a:solidFill>
                  <a:srgbClr val="000000"/>
                </a:solidFill>
                <a:effectLst/>
                <a:ea typeface="Calibri" panose="020F0502020204030204" pitchFamily="34" charset="0"/>
                <a:cs typeface="Times New Roman" panose="02020603050405020304" pitchFamily="18" charset="0"/>
              </a:rPr>
              <a:t>p</a:t>
            </a:r>
            <a:r>
              <a:rPr lang="en-GB" sz="3600" dirty="0">
                <a:solidFill>
                  <a:srgbClr val="000000"/>
                </a:solidFill>
                <a:effectLst/>
                <a:ea typeface="Calibri" panose="020F0502020204030204" pitchFamily="34" charset="0"/>
                <a:cs typeface="Times New Roman" panose="02020603050405020304" pitchFamily="18" charset="0"/>
              </a:rPr>
              <a:t>=.031)). In the most recent period, 2022/23, carriage in Site 2 cohorts has increased to 25.3 (95CI: 20.8-30.3) suggesting that prevalence has rebounded. </a:t>
            </a:r>
            <a:r>
              <a:rPr lang="en-GB" sz="3600" dirty="0"/>
              <a:t>  </a:t>
            </a:r>
          </a:p>
        </p:txBody>
      </p:sp>
      <p:sp>
        <p:nvSpPr>
          <p:cNvPr id="54" name="TextBox 53">
            <a:extLst>
              <a:ext uri="{FF2B5EF4-FFF2-40B4-BE49-F238E27FC236}">
                <a16:creationId xmlns:a16="http://schemas.microsoft.com/office/drawing/2014/main" id="{5B8ED819-38C4-E1F9-A1BA-D98A2D1C200F}"/>
              </a:ext>
            </a:extLst>
          </p:cNvPr>
          <p:cNvSpPr txBox="1"/>
          <p:nvPr/>
        </p:nvSpPr>
        <p:spPr>
          <a:xfrm>
            <a:off x="9678903" y="24030288"/>
            <a:ext cx="19719147" cy="2308324"/>
          </a:xfrm>
          <a:prstGeom prst="rect">
            <a:avLst/>
          </a:prstGeom>
          <a:noFill/>
        </p:spPr>
        <p:txBody>
          <a:bodyPr wrap="square" rtlCol="0">
            <a:spAutoFit/>
          </a:bodyPr>
          <a:lstStyle/>
          <a:p>
            <a:pPr algn="just"/>
            <a:r>
              <a:rPr lang="en-GB" sz="3600" dirty="0"/>
              <a:t>Carriage prevalence remained significantly lower (</a:t>
            </a:r>
            <a:r>
              <a:rPr lang="en-GB" sz="3600" i="1" dirty="0"/>
              <a:t>p</a:t>
            </a:r>
            <a:r>
              <a:rPr lang="en-GB" sz="3600" dirty="0"/>
              <a:t> = 0.017) in children less than 2 years of age in the post-NPI period compared to pre-NPI periods (Figure 2).  Carriage during NPIs for both &lt;2 and 2-4 years of age was lower than pre-pandemic levels, but not statistically so. Prevalence in the post-NPI period for both these age groups is reflective of the levels seen pre-NPI period (Figure 2). </a:t>
            </a:r>
          </a:p>
        </p:txBody>
      </p:sp>
      <p:sp>
        <p:nvSpPr>
          <p:cNvPr id="3" name="TextBox 2">
            <a:extLst>
              <a:ext uri="{FF2B5EF4-FFF2-40B4-BE49-F238E27FC236}">
                <a16:creationId xmlns:a16="http://schemas.microsoft.com/office/drawing/2014/main" id="{8F8AA907-B243-14BB-08A8-E86C52205C37}"/>
              </a:ext>
            </a:extLst>
          </p:cNvPr>
          <p:cNvSpPr txBox="1"/>
          <p:nvPr/>
        </p:nvSpPr>
        <p:spPr>
          <a:xfrm>
            <a:off x="9579023" y="37909555"/>
            <a:ext cx="20106580" cy="1323439"/>
          </a:xfrm>
          <a:prstGeom prst="rect">
            <a:avLst/>
          </a:prstGeom>
          <a:noFill/>
        </p:spPr>
        <p:txBody>
          <a:bodyPr wrap="square" rtlCol="0">
            <a:spAutoFit/>
          </a:bodyPr>
          <a:lstStyle/>
          <a:p>
            <a:pPr algn="just"/>
            <a:r>
              <a:rPr lang="en-GB" sz="4400" dirty="0"/>
              <a:t>FUNDING</a:t>
            </a:r>
          </a:p>
          <a:p>
            <a:pPr algn="just"/>
            <a:r>
              <a:rPr lang="en-GB" sz="3600" dirty="0"/>
              <a:t>This was an investigator-led project funded under a collaborative agreement by Pfizer</a:t>
            </a:r>
          </a:p>
        </p:txBody>
      </p:sp>
      <p:pic>
        <p:nvPicPr>
          <p:cNvPr id="8" name="Picture 7">
            <a:extLst>
              <a:ext uri="{FF2B5EF4-FFF2-40B4-BE49-F238E27FC236}">
                <a16:creationId xmlns:a16="http://schemas.microsoft.com/office/drawing/2014/main" id="{9FDCFB1D-42C0-6295-1F9F-C56F0253B342}"/>
              </a:ext>
            </a:extLst>
          </p:cNvPr>
          <p:cNvPicPr>
            <a:picLocks noChangeAspect="1"/>
          </p:cNvPicPr>
          <p:nvPr/>
        </p:nvPicPr>
        <p:blipFill>
          <a:blip r:embed="rId11"/>
          <a:stretch>
            <a:fillRect/>
          </a:stretch>
        </p:blipFill>
        <p:spPr>
          <a:xfrm>
            <a:off x="20314440" y="12080213"/>
            <a:ext cx="9083611" cy="2483289"/>
          </a:xfrm>
          <a:prstGeom prst="rect">
            <a:avLst/>
          </a:prstGeom>
        </p:spPr>
      </p:pic>
      <p:pic>
        <p:nvPicPr>
          <p:cNvPr id="10" name="Picture 9">
            <a:extLst>
              <a:ext uri="{FF2B5EF4-FFF2-40B4-BE49-F238E27FC236}">
                <a16:creationId xmlns:a16="http://schemas.microsoft.com/office/drawing/2014/main" id="{D8ECD7E7-7595-C43A-70AE-0C226ED6CD12}"/>
              </a:ext>
            </a:extLst>
          </p:cNvPr>
          <p:cNvPicPr>
            <a:picLocks noChangeAspect="1"/>
          </p:cNvPicPr>
          <p:nvPr/>
        </p:nvPicPr>
        <p:blipFill rotWithShape="1">
          <a:blip r:embed="rId12">
            <a:extLst>
              <a:ext uri="{28A0092B-C50C-407E-A947-70E740481C1C}">
                <a14:useLocalDpi xmlns:a14="http://schemas.microsoft.com/office/drawing/2010/main" val="0"/>
              </a:ext>
            </a:extLst>
          </a:blip>
          <a:srcRect r="9568"/>
          <a:stretch/>
        </p:blipFill>
        <p:spPr>
          <a:xfrm>
            <a:off x="9293071" y="15545100"/>
            <a:ext cx="13641521" cy="8485185"/>
          </a:xfrm>
          <a:prstGeom prst="rect">
            <a:avLst/>
          </a:prstGeom>
        </p:spPr>
      </p:pic>
      <p:sp>
        <p:nvSpPr>
          <p:cNvPr id="12" name="TextBox 11">
            <a:extLst>
              <a:ext uri="{FF2B5EF4-FFF2-40B4-BE49-F238E27FC236}">
                <a16:creationId xmlns:a16="http://schemas.microsoft.com/office/drawing/2014/main" id="{70159377-5D57-C1F8-26FB-5B54EFBDC132}"/>
              </a:ext>
            </a:extLst>
          </p:cNvPr>
          <p:cNvSpPr txBox="1"/>
          <p:nvPr/>
        </p:nvSpPr>
        <p:spPr>
          <a:xfrm>
            <a:off x="20314439" y="10591746"/>
            <a:ext cx="9083611" cy="1384995"/>
          </a:xfrm>
          <a:prstGeom prst="rect">
            <a:avLst/>
          </a:prstGeom>
          <a:noFill/>
        </p:spPr>
        <p:txBody>
          <a:bodyPr wrap="square" rtlCol="0">
            <a:spAutoFit/>
          </a:bodyPr>
          <a:lstStyle/>
          <a:p>
            <a:pPr algn="just"/>
            <a:r>
              <a:rPr lang="en-GB" sz="2800" dirty="0"/>
              <a:t>Table 1: Recruitment numbers and carriage (point prevalence) for each site from 2017/18 to 2022/23 (the most recent sampling period).</a:t>
            </a:r>
            <a:endParaRPr lang="en-US" sz="2800" dirty="0"/>
          </a:p>
        </p:txBody>
      </p:sp>
      <p:sp>
        <p:nvSpPr>
          <p:cNvPr id="13" name="TextBox 12">
            <a:extLst>
              <a:ext uri="{FF2B5EF4-FFF2-40B4-BE49-F238E27FC236}">
                <a16:creationId xmlns:a16="http://schemas.microsoft.com/office/drawing/2014/main" id="{1A473002-8528-E4BD-75D1-DBD2923695F3}"/>
              </a:ext>
            </a:extLst>
          </p:cNvPr>
          <p:cNvSpPr txBox="1"/>
          <p:nvPr/>
        </p:nvSpPr>
        <p:spPr>
          <a:xfrm>
            <a:off x="535775" y="33506824"/>
            <a:ext cx="8593502" cy="5755422"/>
          </a:xfrm>
          <a:prstGeom prst="rect">
            <a:avLst/>
          </a:prstGeom>
          <a:noFill/>
        </p:spPr>
        <p:txBody>
          <a:bodyPr wrap="square" rtlCol="0">
            <a:spAutoFit/>
          </a:bodyPr>
          <a:lstStyle/>
          <a:p>
            <a:r>
              <a:rPr lang="en-GB" sz="4400" dirty="0"/>
              <a:t>RESULTS</a:t>
            </a:r>
            <a:endParaRPr lang="en-GB" sz="3600" dirty="0"/>
          </a:p>
          <a:p>
            <a:pPr algn="just"/>
            <a:r>
              <a:rPr lang="en-GB" sz="3600" dirty="0"/>
              <a:t>Pneumococcal carriage in the three years preceding the pandemic was 29.9% (95CI: 8.8-33.2), 35.0% (95CI: 32.1-38.1) and 29.7% (95CI: 26.9-32.7) for 2017/18, 2018/19 and 2019/20 respectively. During the period which included NPIs this dropped to 19.2% (95CI: 14.9-24.3) and remained lower at 21.2% (95CI: 17.1-26.1) and 26.6% (95CI: 22.3-31.5) in the two most recent years. </a:t>
            </a:r>
          </a:p>
        </p:txBody>
      </p:sp>
      <p:pic>
        <p:nvPicPr>
          <p:cNvPr id="15" name="Picture 14">
            <a:extLst>
              <a:ext uri="{FF2B5EF4-FFF2-40B4-BE49-F238E27FC236}">
                <a16:creationId xmlns:a16="http://schemas.microsoft.com/office/drawing/2014/main" id="{24FF5D70-1D3F-0226-8D10-E042816DB8C7}"/>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602499" y="27072874"/>
            <a:ext cx="12583443" cy="7116529"/>
          </a:xfrm>
          <a:prstGeom prst="rect">
            <a:avLst/>
          </a:prstGeom>
        </p:spPr>
      </p:pic>
    </p:spTree>
    <p:extLst>
      <p:ext uri="{BB962C8B-B14F-4D97-AF65-F5344CB8AC3E}">
        <p14:creationId xmlns:p14="http://schemas.microsoft.com/office/powerpoint/2010/main" val="17517400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405bf46b-c326-4d7b-929f-8047b569071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1561</TotalTime>
  <Words>990</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PowerPoint Presentation</vt:lpstr>
    </vt:vector>
  </TitlesOfParts>
  <Company>University of Southampton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Hunt S.</dc:creator>
  <cp:lastModifiedBy>Alex Lister</cp:lastModifiedBy>
  <cp:revision>20</cp:revision>
  <dcterms:created xsi:type="dcterms:W3CDTF">2013-07-22T13:53:13Z</dcterms:created>
  <dcterms:modified xsi:type="dcterms:W3CDTF">2023-06-27T12:41:17Z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955474727</vt:i4>
  </property>
  <property fmtid="{D5CDD505-2E9C-101B-9397-08002B2CF9AE}" pid="3" name="_NewReviewCycle">
    <vt:lpwstr/>
  </property>
  <property fmtid="{D5CDD505-2E9C-101B-9397-08002B2CF9AE}" pid="4" name="_EmailSubject">
    <vt:lpwstr>Slightly random question! </vt:lpwstr>
  </property>
  <property fmtid="{D5CDD505-2E9C-101B-9397-08002B2CF9AE}" pid="5" name="_AuthorEmail">
    <vt:lpwstr>print@soton.ac.uk</vt:lpwstr>
  </property>
  <property fmtid="{D5CDD505-2E9C-101B-9397-08002B2CF9AE}" pid="6" name="_AuthorEmailDisplayName">
    <vt:lpwstr>Print</vt:lpwstr>
  </property>
</Properties>
</file>