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431" r:id="rId5"/>
    <p:sldId id="256" r:id="rId6"/>
    <p:sldId id="432" r:id="rId7"/>
    <p:sldId id="433" r:id="rId8"/>
    <p:sldId id="43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A8BE-19AB-4FE6-4028-4B2669FB9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EB6EB-FC1B-641A-CA7A-D740208A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FBA39-551D-2248-BA27-76C1E8F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2D9-8825-4778-B0C0-AE4FD42781FB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A8205-9930-6D1A-5C6E-D45F090F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EB5F-4110-C2B7-7FDB-9E69EBF6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69E-400F-4CD1-898F-B653FBD5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6B6E-C711-578C-3464-64D60E84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97640-CA21-4462-17B7-D742B28B7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5CDBB-F897-5947-0712-FE1E4C11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2D9-8825-4778-B0C0-AE4FD42781FB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77EC5-60A3-9549-4C9B-9A933C65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285FE-A6FC-7801-12C3-45FF7A31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69E-400F-4CD1-898F-B653FBD5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0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C884E-E0A2-14B4-3F2A-467D09E22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06860-1B8C-A9BF-89D4-27D7A0B80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DD03D-2E67-5178-24BD-ABD983FF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2D9-8825-4778-B0C0-AE4FD42781FB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587A-E9A5-6386-1368-002CC893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D071E-6858-B159-BD57-815D2574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69E-400F-4CD1-898F-B653FBD5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3C95-F562-42A2-B893-AF96061A819C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D4EB-73C9-442B-AF96-E7C8E8E3E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2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3C95-F562-42A2-B893-AF96061A819C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D4EB-73C9-442B-AF96-E7C8E8E3E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62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3C95-F562-42A2-B893-AF96061A819C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D4EB-73C9-442B-AF96-E7C8E8E3E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1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3C95-F562-42A2-B893-AF96061A819C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D4EB-73C9-442B-AF96-E7C8E8E3E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2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3C95-F562-42A2-B893-AF96061A819C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D4EB-73C9-442B-AF96-E7C8E8E3E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9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3C95-F562-42A2-B893-AF96061A819C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D4EB-73C9-442B-AF96-E7C8E8E3E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43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3C95-F562-42A2-B893-AF96061A819C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D4EB-73C9-442B-AF96-E7C8E8E3E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47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3C95-F562-42A2-B893-AF96061A819C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D4EB-73C9-442B-AF96-E7C8E8E3E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99E5-555B-E0EA-F2F4-00203059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629A-87A1-B982-A619-E392EC50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48715-BEB2-FBAB-3880-FB421FA9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2D9-8825-4778-B0C0-AE4FD42781FB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47C36-8D89-DC2C-E062-54452F90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B6870-D676-2BC4-5FC6-E96C9F10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69E-400F-4CD1-898F-B653FBD5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02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3C95-F562-42A2-B893-AF96061A819C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D4EB-73C9-442B-AF96-E7C8E8E3E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87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3C95-F562-42A2-B893-AF96061A819C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D4EB-73C9-442B-AF96-E7C8E8E3E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52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3C95-F562-42A2-B893-AF96061A819C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D4EB-73C9-442B-AF96-E7C8E8E3E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84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527051" y="44450"/>
            <a:ext cx="5664200" cy="400050"/>
            <a:chOff x="395536" y="44624"/>
            <a:chExt cx="4248472" cy="40011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395536" y="44624"/>
              <a:ext cx="42484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000">
                  <a:solidFill>
                    <a:srgbClr val="000000"/>
                  </a:solidFill>
                </a:rPr>
                <a:t>NIHR Southampton</a:t>
              </a:r>
            </a:p>
            <a:p>
              <a:pPr eaLnBrk="1" hangingPunct="1">
                <a:defRPr/>
              </a:pPr>
              <a:r>
                <a:rPr lang="en-GB" sz="1000">
                  <a:solidFill>
                    <a:srgbClr val="000000"/>
                  </a:solidFill>
                </a:rPr>
                <a:t>Biomedical Research Centre in nutrition</a:t>
              </a:r>
            </a:p>
          </p:txBody>
        </p:sp>
        <p:cxnSp>
          <p:nvCxnSpPr>
            <p:cNvPr id="6" name="Straight Connector 5"/>
            <p:cNvCxnSpPr/>
            <p:nvPr userDrawn="1"/>
          </p:nvCxnSpPr>
          <p:spPr>
            <a:xfrm>
              <a:off x="466978" y="424094"/>
              <a:ext cx="2232194" cy="0"/>
            </a:xfrm>
            <a:prstGeom prst="line">
              <a:avLst/>
            </a:prstGeom>
            <a:ln>
              <a:solidFill>
                <a:srgbClr val="D81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431800" y="6351588"/>
            <a:ext cx="11328400" cy="400050"/>
            <a:chOff x="323528" y="6165304"/>
            <a:chExt cx="8496944" cy="400110"/>
          </a:xfrm>
        </p:grpSpPr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323528" y="6165304"/>
              <a:ext cx="84969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00">
                  <a:solidFill>
                    <a:srgbClr val="000000"/>
                  </a:solidFill>
                </a:rPr>
                <a:t>The NIHR Southampton Biomedical Research Centre in nutrition is funded by the National Institute for Health Research (NIHR) and is a partnership between University Hospital Southampton NHS Foundation Trust and the University of Southampton</a:t>
              </a: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468002" y="6165304"/>
              <a:ext cx="8207997" cy="0"/>
            </a:xfrm>
            <a:prstGeom prst="line">
              <a:avLst/>
            </a:prstGeom>
            <a:ln>
              <a:solidFill>
                <a:srgbClr val="D81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2" descr="Uos-UHS_Partnership_RGB_v1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34" y="115888"/>
            <a:ext cx="4654551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nihr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5876926"/>
            <a:ext cx="166581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24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os-UHS_Partnership_RGB_v1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34" y="6424613"/>
            <a:ext cx="4654551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527051" y="44450"/>
            <a:ext cx="5664200" cy="400050"/>
            <a:chOff x="395536" y="44624"/>
            <a:chExt cx="4248472" cy="40011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95536" y="44624"/>
              <a:ext cx="42484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000">
                  <a:solidFill>
                    <a:srgbClr val="000000"/>
                  </a:solidFill>
                </a:rPr>
                <a:t>NIHR Southampton</a:t>
              </a:r>
            </a:p>
            <a:p>
              <a:pPr eaLnBrk="1" hangingPunct="1">
                <a:defRPr/>
              </a:pPr>
              <a:r>
                <a:rPr lang="en-GB" sz="1000">
                  <a:solidFill>
                    <a:srgbClr val="000000"/>
                  </a:solidFill>
                </a:rPr>
                <a:t>Biomedical Research Centre in nutrition</a:t>
              </a:r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66978" y="424094"/>
              <a:ext cx="2232194" cy="0"/>
            </a:xfrm>
            <a:prstGeom prst="line">
              <a:avLst/>
            </a:prstGeom>
            <a:ln>
              <a:solidFill>
                <a:srgbClr val="D81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A0D45-E465-4672-A169-951A9C8AA72C}" type="datetimeFigureOut">
              <a:rPr lang="en-GB"/>
              <a:pPr>
                <a:defRPr/>
              </a:pPr>
              <a:t>02/07/2023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82C5B7-533A-4A1E-B185-75670B88DC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482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7F15-1C92-4282-A8F4-C1C84D63D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49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4260-DD0F-DA3E-DB43-D1DA6D97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7BD1C-AEB9-03EA-8330-70687C110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5F806-6FB8-49EB-7AE8-12EC6D92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2D9-8825-4778-B0C0-AE4FD42781FB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E0FA3-9D27-803A-92BE-6C1ABEDB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1CD49-5A42-83EE-ED3A-ED0547F7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69E-400F-4CD1-898F-B653FBD5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2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BB7E-18C9-3E85-344C-CDE0DE89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05B87-B7DA-40F4-F14B-27332E942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07DC8-0488-E084-A8FB-5785119CE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D6036-C2AB-BCC6-897E-4064750D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2D9-8825-4778-B0C0-AE4FD42781FB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D149F-17EB-2B19-8820-5B0ACE4D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BE9AC-B8D0-1528-C388-D7BAF56D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69E-400F-4CD1-898F-B653FBD5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88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DAD5-D8F8-1B87-467C-AEC515F6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11AA6-CD68-5EA9-117D-01322441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8FAA8-D982-A47B-9CFC-6619A2296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32E8F-30CB-2F8F-44AA-82A430084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4F46CC-C3FF-F96E-FAB4-9095B9E97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39618-D04B-A2EB-DD8C-A74B5EE1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2D9-8825-4778-B0C0-AE4FD42781FB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B788F-7409-E7A9-FF9E-82D9FF67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6CECE-8358-D359-1071-5AD20186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69E-400F-4CD1-898F-B653FBD5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7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7BCC-52B5-D6F3-9692-7E1572BF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B395D-5108-5AB6-DCDA-17B4C51F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2D9-8825-4778-B0C0-AE4FD42781FB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FE59B-6553-1AEF-B137-9C0949B7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A51FB-7B98-DEE3-5EEC-4D00280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69E-400F-4CD1-898F-B653FBD5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3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2ACA5-DA8D-318F-BC39-DCE6169A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2D9-8825-4778-B0C0-AE4FD42781FB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18055-63B4-C087-B95B-B42CEB0D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8FAF6-26D8-3BC4-A136-257A4CB5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69E-400F-4CD1-898F-B653FBD5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2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07FF-259D-AD14-4A04-E55270B1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2BB9A-1B41-07FF-20C8-B86A666F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A1FAA-D823-F0E7-37C2-42C51B68A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31D14-5AB5-F003-F159-E067A108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2D9-8825-4778-B0C0-AE4FD42781FB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56EE7-1D3A-7E88-C846-BF76F4DD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DF37F-BC10-C5F7-5016-680496FC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69E-400F-4CD1-898F-B653FBD5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4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F35A-6BAA-F11B-156D-FA99B3A9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AA981-A751-42AA-1D69-64483B8FF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EAFD8-726C-E7AB-763B-5DC8E3315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0D602-9D4B-74DB-371D-746417EB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2D9-8825-4778-B0C0-AE4FD42781FB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5E8B9-6666-0913-BE25-D9B67B06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AFC78-13E3-1795-737A-71A6C491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69E-400F-4CD1-898F-B653FBD5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7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3CAAD-BE53-E769-D6DF-D9F44915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CAC0-1C30-D351-C3CF-78D5A6F31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7FA3-D66D-E884-7957-9AFD3E016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0C2D9-8825-4778-B0C0-AE4FD42781FB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79ED5-A298-DAB6-47E8-5118719B0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E267C-007D-7B6D-E5AC-A33D7F9A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A69E-400F-4CD1-898F-B653FBD5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10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3C95-F562-42A2-B893-AF96061A819C}" type="datetimeFigureOut">
              <a:rPr lang="en-GB" smtClean="0"/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BD4EB-73C9-442B-AF96-E7C8E8E3E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36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403005D-A8F4-43BC-A58B-575AD43A0936}" type="datetimeFigureOut">
              <a:rPr lang="en-GB"/>
              <a:pPr>
                <a:defRPr/>
              </a:pPr>
              <a:t>02/07/2023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1ECBF3-7BBA-4217-95C8-300BFF772086}" type="slidenum">
              <a:rPr lang="en-GB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1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562D014E-F876-4E3B-9B04-636CEAFD9C77}"/>
              </a:ext>
            </a:extLst>
          </p:cNvPr>
          <p:cNvGrpSpPr/>
          <p:nvPr/>
        </p:nvGrpSpPr>
        <p:grpSpPr>
          <a:xfrm>
            <a:off x="909574" y="447797"/>
            <a:ext cx="9441434" cy="5962405"/>
            <a:chOff x="431800" y="1088762"/>
            <a:chExt cx="7380288" cy="4947734"/>
          </a:xfrm>
        </p:grpSpPr>
        <p:sp>
          <p:nvSpPr>
            <p:cNvPr id="98" name="Line 8">
              <a:extLst>
                <a:ext uri="{FF2B5EF4-FFF2-40B4-BE49-F238E27FC236}">
                  <a16:creationId xmlns:a16="http://schemas.microsoft.com/office/drawing/2014/main" id="{5D148D4F-E853-4236-9BC7-45BEAD63A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7909" y="4944668"/>
              <a:ext cx="1590" cy="214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2" name="Oval 4">
              <a:extLst>
                <a:ext uri="{FF2B5EF4-FFF2-40B4-BE49-F238E27FC236}">
                  <a16:creationId xmlns:a16="http://schemas.microsoft.com/office/drawing/2014/main" id="{92D69B32-995A-4259-AFA2-86E138BBD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5975" y="2206627"/>
              <a:ext cx="574675" cy="50165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05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" name="Line 7">
              <a:extLst>
                <a:ext uri="{FF2B5EF4-FFF2-40B4-BE49-F238E27FC236}">
                  <a16:creationId xmlns:a16="http://schemas.microsoft.com/office/drawing/2014/main" id="{C2B4A8DE-99AF-4631-B082-FB89F9CAC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7276" y="3606207"/>
              <a:ext cx="0" cy="183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Line 8">
              <a:extLst>
                <a:ext uri="{FF2B5EF4-FFF2-40B4-BE49-F238E27FC236}">
                  <a16:creationId xmlns:a16="http://schemas.microsoft.com/office/drawing/2014/main" id="{C0EC4B33-19CE-4F5C-B9DE-376DFE7DC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7276" y="4055076"/>
              <a:ext cx="1590" cy="214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30" name="_s1030">
              <a:extLst>
                <a:ext uri="{FF2B5EF4-FFF2-40B4-BE49-F238E27FC236}">
                  <a16:creationId xmlns:a16="http://schemas.microsoft.com/office/drawing/2014/main" id="{253F539F-97C4-4879-B654-89433094C49A}"/>
                </a:ext>
              </a:extLst>
            </p:cNvPr>
            <p:cNvCxnSpPr>
              <a:cxnSpLocks noChangeShapeType="1"/>
              <a:stCxn id="24" idx="1"/>
              <a:endCxn id="23" idx="2"/>
            </p:cNvCxnSpPr>
            <p:nvPr/>
          </p:nvCxnSpPr>
          <p:spPr bwMode="auto">
            <a:xfrm rot="10800000">
              <a:off x="5749569" y="2190063"/>
              <a:ext cx="160614" cy="36974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>
              <a:extLst>
                <a:ext uri="{FF2B5EF4-FFF2-40B4-BE49-F238E27FC236}">
                  <a16:creationId xmlns:a16="http://schemas.microsoft.com/office/drawing/2014/main" id="{B410E721-7E3B-4F5B-B97B-495B593FC5E0}"/>
                </a:ext>
              </a:extLst>
            </p:cNvPr>
            <p:cNvCxnSpPr>
              <a:cxnSpLocks noChangeShapeType="1"/>
              <a:stCxn id="23" idx="0"/>
              <a:endCxn id="7" idx="2"/>
            </p:cNvCxnSpPr>
            <p:nvPr/>
          </p:nvCxnSpPr>
          <p:spPr bwMode="auto">
            <a:xfrm rot="5400000" flipH="1">
              <a:off x="5519129" y="1686680"/>
              <a:ext cx="138059" cy="321229"/>
            </a:xfrm>
            <a:prstGeom prst="bentConnector3">
              <a:avLst>
                <a:gd name="adj1" fmla="val 4942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>
              <a:extLst>
                <a:ext uri="{FF2B5EF4-FFF2-40B4-BE49-F238E27FC236}">
                  <a16:creationId xmlns:a16="http://schemas.microsoft.com/office/drawing/2014/main" id="{834199BB-1EEA-462B-AB9B-8D7CB4A0A8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915234" y="3005723"/>
              <a:ext cx="160614" cy="161069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>
              <a:extLst>
                <a:ext uri="{FF2B5EF4-FFF2-40B4-BE49-F238E27FC236}">
                  <a16:creationId xmlns:a16="http://schemas.microsoft.com/office/drawing/2014/main" id="{440448DD-BD3A-4566-8804-0E4480A9C0CB}"/>
                </a:ext>
              </a:extLst>
            </p:cNvPr>
            <p:cNvCxnSpPr>
              <a:cxnSpLocks noChangeShapeType="1"/>
              <a:stCxn id="21" idx="1"/>
              <a:endCxn id="8" idx="2"/>
            </p:cNvCxnSpPr>
            <p:nvPr/>
          </p:nvCxnSpPr>
          <p:spPr bwMode="auto">
            <a:xfrm rot="10800000">
              <a:off x="915234" y="2190063"/>
              <a:ext cx="160614" cy="99021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>
              <a:extLst>
                <a:ext uri="{FF2B5EF4-FFF2-40B4-BE49-F238E27FC236}">
                  <a16:creationId xmlns:a16="http://schemas.microsoft.com/office/drawing/2014/main" id="{EEF447C2-73DE-42DC-AD61-85951F5F1615}"/>
                </a:ext>
              </a:extLst>
            </p:cNvPr>
            <p:cNvCxnSpPr>
              <a:cxnSpLocks noChangeShapeType="1"/>
              <a:stCxn id="20" idx="1"/>
              <a:endCxn id="8" idx="2"/>
            </p:cNvCxnSpPr>
            <p:nvPr/>
          </p:nvCxnSpPr>
          <p:spPr bwMode="auto">
            <a:xfrm rot="10800000">
              <a:off x="916824" y="2190063"/>
              <a:ext cx="159024" cy="32689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_s1035">
              <a:extLst>
                <a:ext uri="{FF2B5EF4-FFF2-40B4-BE49-F238E27FC236}">
                  <a16:creationId xmlns:a16="http://schemas.microsoft.com/office/drawing/2014/main" id="{E4C5E5E0-073E-4211-B7CF-286EC79B4FBE}"/>
                </a:ext>
              </a:extLst>
            </p:cNvPr>
            <p:cNvCxnSpPr>
              <a:cxnSpLocks noChangeShapeType="1"/>
              <a:stCxn id="19" idx="1"/>
              <a:endCxn id="10" idx="2"/>
            </p:cNvCxnSpPr>
            <p:nvPr/>
          </p:nvCxnSpPr>
          <p:spPr bwMode="auto">
            <a:xfrm rot="10800000">
              <a:off x="3174967" y="2190063"/>
              <a:ext cx="159024" cy="99021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_s1036">
              <a:extLst>
                <a:ext uri="{FF2B5EF4-FFF2-40B4-BE49-F238E27FC236}">
                  <a16:creationId xmlns:a16="http://schemas.microsoft.com/office/drawing/2014/main" id="{7D55554E-1E11-479F-9BAA-CE8F35D8EB42}"/>
                </a:ext>
              </a:extLst>
            </p:cNvPr>
            <p:cNvCxnSpPr>
              <a:cxnSpLocks noChangeShapeType="1"/>
              <a:stCxn id="18" idx="1"/>
              <a:endCxn id="10" idx="2"/>
            </p:cNvCxnSpPr>
            <p:nvPr/>
          </p:nvCxnSpPr>
          <p:spPr bwMode="auto">
            <a:xfrm rot="10800000">
              <a:off x="3174967" y="2190063"/>
              <a:ext cx="159024" cy="161069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_s1037">
              <a:extLst>
                <a:ext uri="{FF2B5EF4-FFF2-40B4-BE49-F238E27FC236}">
                  <a16:creationId xmlns:a16="http://schemas.microsoft.com/office/drawing/2014/main" id="{7B63F671-7288-4567-A3ED-9A41F00F9F4E}"/>
                </a:ext>
              </a:extLst>
            </p:cNvPr>
            <p:cNvCxnSpPr>
              <a:cxnSpLocks noChangeShapeType="1"/>
              <a:stCxn id="17" idx="1"/>
              <a:endCxn id="10" idx="2"/>
            </p:cNvCxnSpPr>
            <p:nvPr/>
          </p:nvCxnSpPr>
          <p:spPr bwMode="auto">
            <a:xfrm rot="10800000">
              <a:off x="3174967" y="2190063"/>
              <a:ext cx="159024" cy="36974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8" name="_s1038">
              <a:extLst>
                <a:ext uri="{FF2B5EF4-FFF2-40B4-BE49-F238E27FC236}">
                  <a16:creationId xmlns:a16="http://schemas.microsoft.com/office/drawing/2014/main" id="{27988367-2B57-47CB-A17A-0222E22B5B0A}"/>
                </a:ext>
              </a:extLst>
            </p:cNvPr>
            <p:cNvCxnSpPr>
              <a:cxnSpLocks noChangeShapeType="1"/>
              <a:stCxn id="16" idx="1"/>
              <a:endCxn id="12" idx="2"/>
            </p:cNvCxnSpPr>
            <p:nvPr/>
          </p:nvCxnSpPr>
          <p:spPr bwMode="auto">
            <a:xfrm rot="10800000">
              <a:off x="5105521" y="2788318"/>
              <a:ext cx="160614" cy="159947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9" name="_s1039">
              <a:extLst>
                <a:ext uri="{FF2B5EF4-FFF2-40B4-BE49-F238E27FC236}">
                  <a16:creationId xmlns:a16="http://schemas.microsoft.com/office/drawing/2014/main" id="{C7E65EAB-8E61-4AA6-823D-E76476B9C7CB}"/>
                </a:ext>
              </a:extLst>
            </p:cNvPr>
            <p:cNvCxnSpPr>
              <a:cxnSpLocks noChangeShapeType="1"/>
              <a:stCxn id="15" idx="1"/>
              <a:endCxn id="12" idx="2"/>
            </p:cNvCxnSpPr>
            <p:nvPr/>
          </p:nvCxnSpPr>
          <p:spPr bwMode="auto">
            <a:xfrm rot="10800000">
              <a:off x="5107111" y="2788318"/>
              <a:ext cx="159024" cy="114890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0" name="_s1040">
              <a:extLst>
                <a:ext uri="{FF2B5EF4-FFF2-40B4-BE49-F238E27FC236}">
                  <a16:creationId xmlns:a16="http://schemas.microsoft.com/office/drawing/2014/main" id="{8CE1600D-FE13-4A63-9BE5-E101B5362BA7}"/>
                </a:ext>
              </a:extLst>
            </p:cNvPr>
            <p:cNvCxnSpPr>
              <a:cxnSpLocks noChangeShapeType="1"/>
              <a:stCxn id="14" idx="1"/>
              <a:endCxn id="12" idx="2"/>
            </p:cNvCxnSpPr>
            <p:nvPr/>
          </p:nvCxnSpPr>
          <p:spPr bwMode="auto">
            <a:xfrm rot="10800000">
              <a:off x="5107111" y="2788318"/>
              <a:ext cx="159024" cy="71251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1" name="_s1041">
              <a:extLst>
                <a:ext uri="{FF2B5EF4-FFF2-40B4-BE49-F238E27FC236}">
                  <a16:creationId xmlns:a16="http://schemas.microsoft.com/office/drawing/2014/main" id="{1621CC8C-11AF-4C25-8BAC-D624F9CCE341}"/>
                </a:ext>
              </a:extLst>
            </p:cNvPr>
            <p:cNvCxnSpPr>
              <a:cxnSpLocks noChangeShapeType="1"/>
              <a:stCxn id="13" idx="1"/>
              <a:endCxn id="12" idx="2"/>
            </p:cNvCxnSpPr>
            <p:nvPr/>
          </p:nvCxnSpPr>
          <p:spPr bwMode="auto">
            <a:xfrm rot="10800000">
              <a:off x="5107111" y="2788318"/>
              <a:ext cx="159024" cy="27611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2" name="_s1042">
              <a:extLst>
                <a:ext uri="{FF2B5EF4-FFF2-40B4-BE49-F238E27FC236}">
                  <a16:creationId xmlns:a16="http://schemas.microsoft.com/office/drawing/2014/main" id="{B7A5333C-BEA8-4ACA-997F-3F2B3C15DB9A}"/>
                </a:ext>
              </a:extLst>
            </p:cNvPr>
            <p:cNvCxnSpPr>
              <a:cxnSpLocks noChangeShapeType="1"/>
              <a:stCxn id="12" idx="1"/>
              <a:endCxn id="11" idx="2"/>
            </p:cNvCxnSpPr>
            <p:nvPr/>
          </p:nvCxnSpPr>
          <p:spPr bwMode="auto">
            <a:xfrm rot="10800000">
              <a:off x="4463063" y="2190063"/>
              <a:ext cx="159024" cy="36974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3" name="_s1043">
              <a:extLst>
                <a:ext uri="{FF2B5EF4-FFF2-40B4-BE49-F238E27FC236}">
                  <a16:creationId xmlns:a16="http://schemas.microsoft.com/office/drawing/2014/main" id="{3474324D-0F4E-4E28-A1E9-ED85F005B099}"/>
                </a:ext>
              </a:extLst>
            </p:cNvPr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16200000">
              <a:off x="4876672" y="1363862"/>
              <a:ext cx="138059" cy="965277"/>
            </a:xfrm>
            <a:prstGeom prst="bentConnector3">
              <a:avLst>
                <a:gd name="adj1" fmla="val 4942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" name="_s1044">
              <a:extLst>
                <a:ext uri="{FF2B5EF4-FFF2-40B4-BE49-F238E27FC236}">
                  <a16:creationId xmlns:a16="http://schemas.microsoft.com/office/drawing/2014/main" id="{AC107F15-192C-4DA6-9028-705022AED53B}"/>
                </a:ext>
              </a:extLst>
            </p:cNvPr>
            <p:cNvCxnSpPr>
              <a:cxnSpLocks noChangeShapeType="1"/>
              <a:stCxn id="10" idx="0"/>
              <a:endCxn id="6" idx="2"/>
            </p:cNvCxnSpPr>
            <p:nvPr/>
          </p:nvCxnSpPr>
          <p:spPr bwMode="auto">
            <a:xfrm rot="5400000" flipH="1">
              <a:off x="2701221" y="1443373"/>
              <a:ext cx="138059" cy="807843"/>
            </a:xfrm>
            <a:prstGeom prst="bentConnector3">
              <a:avLst>
                <a:gd name="adj1" fmla="val 4942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_s1045">
              <a:extLst>
                <a:ext uri="{FF2B5EF4-FFF2-40B4-BE49-F238E27FC236}">
                  <a16:creationId xmlns:a16="http://schemas.microsoft.com/office/drawing/2014/main" id="{F6B89FAC-10DD-41ED-8FDC-C095628F9827}"/>
                </a:ext>
              </a:extLst>
            </p:cNvPr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16200000">
              <a:off x="2136685" y="1685091"/>
              <a:ext cx="138059" cy="322819"/>
            </a:xfrm>
            <a:prstGeom prst="bentConnector3">
              <a:avLst>
                <a:gd name="adj1" fmla="val 4942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6" name="_s1046">
              <a:extLst>
                <a:ext uri="{FF2B5EF4-FFF2-40B4-BE49-F238E27FC236}">
                  <a16:creationId xmlns:a16="http://schemas.microsoft.com/office/drawing/2014/main" id="{F7729F93-2D30-46CD-B893-6693DFD3E532}"/>
                </a:ext>
              </a:extLst>
            </p:cNvPr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>
              <a:off x="1572149" y="1120555"/>
              <a:ext cx="138059" cy="1451891"/>
            </a:xfrm>
            <a:prstGeom prst="bentConnector3">
              <a:avLst>
                <a:gd name="adj1" fmla="val 4942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_s1047">
              <a:extLst>
                <a:ext uri="{FF2B5EF4-FFF2-40B4-BE49-F238E27FC236}">
                  <a16:creationId xmlns:a16="http://schemas.microsoft.com/office/drawing/2014/main" id="{71D6EBCD-DDAE-4F87-BF5C-16EADE451323}"/>
                </a:ext>
              </a:extLst>
            </p:cNvPr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5400000" flipH="1">
              <a:off x="4472750" y="547350"/>
              <a:ext cx="138059" cy="1773120"/>
            </a:xfrm>
            <a:prstGeom prst="bentConnector3">
              <a:avLst>
                <a:gd name="adj1" fmla="val 4942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8" name="_s1048">
              <a:extLst>
                <a:ext uri="{FF2B5EF4-FFF2-40B4-BE49-F238E27FC236}">
                  <a16:creationId xmlns:a16="http://schemas.microsoft.com/office/drawing/2014/main" id="{F14D0A49-D4E9-4AC5-BF47-265899B8CCEA}"/>
                </a:ext>
              </a:extLst>
            </p:cNvPr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16200000">
              <a:off x="2941347" y="790655"/>
              <a:ext cx="138059" cy="1288096"/>
            </a:xfrm>
            <a:prstGeom prst="bentConnector3">
              <a:avLst>
                <a:gd name="adj1" fmla="val 4942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1049">
              <a:extLst>
                <a:ext uri="{FF2B5EF4-FFF2-40B4-BE49-F238E27FC236}">
                  <a16:creationId xmlns:a16="http://schemas.microsoft.com/office/drawing/2014/main" id="{70BE0532-956F-4621-A8CD-3AE2A464E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196" y="1088762"/>
              <a:ext cx="968457" cy="27611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IMMUNE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SYSTEM</a:t>
              </a:r>
            </a:p>
          </p:txBody>
        </p:sp>
        <p:sp>
          <p:nvSpPr>
            <p:cNvPr id="6" name="_s1050">
              <a:extLst>
                <a:ext uri="{FF2B5EF4-FFF2-40B4-BE49-F238E27FC236}">
                  <a16:creationId xmlns:a16="http://schemas.microsoft.com/office/drawing/2014/main" id="{C9DCD0DA-D6F6-4CFF-AC8E-C9240A82A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101" y="1502940"/>
              <a:ext cx="968457" cy="27453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INNATE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IMMUNITY</a:t>
              </a:r>
            </a:p>
          </p:txBody>
        </p:sp>
        <p:sp>
          <p:nvSpPr>
            <p:cNvPr id="7" name="_s1051">
              <a:extLst>
                <a:ext uri="{FF2B5EF4-FFF2-40B4-BE49-F238E27FC236}">
                  <a16:creationId xmlns:a16="http://schemas.microsoft.com/office/drawing/2014/main" id="{ECEF3D8F-4121-4BF3-87C1-8A6FB5CD5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726" y="1502940"/>
              <a:ext cx="971638" cy="27453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ACQUIRED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IMMUNITY</a:t>
              </a:r>
            </a:p>
          </p:txBody>
        </p:sp>
        <p:sp>
          <p:nvSpPr>
            <p:cNvPr id="8" name="_s1052">
              <a:extLst>
                <a:ext uri="{FF2B5EF4-FFF2-40B4-BE49-F238E27FC236}">
                  <a16:creationId xmlns:a16="http://schemas.microsoft.com/office/drawing/2014/main" id="{B76E9EE0-1523-4AAE-A191-405B905EE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00" y="1915530"/>
              <a:ext cx="968457" cy="27453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Other non-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specific factors</a:t>
              </a:r>
            </a:p>
          </p:txBody>
        </p:sp>
        <p:sp>
          <p:nvSpPr>
            <p:cNvPr id="9" name="_s1053">
              <a:extLst>
                <a:ext uri="{FF2B5EF4-FFF2-40B4-BE49-F238E27FC236}">
                  <a16:creationId xmlns:a16="http://schemas.microsoft.com/office/drawing/2014/main" id="{2D11BBC6-35C4-4902-A4ED-A1C1EAA6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872" y="1915530"/>
              <a:ext cx="968457" cy="27453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Complement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system</a:t>
              </a:r>
            </a:p>
          </p:txBody>
        </p:sp>
        <p:sp>
          <p:nvSpPr>
            <p:cNvPr id="10" name="_s1054">
              <a:extLst>
                <a:ext uri="{FF2B5EF4-FFF2-40B4-BE49-F238E27FC236}">
                  <a16:creationId xmlns:a16="http://schemas.microsoft.com/office/drawing/2014/main" id="{DC26D984-3EA1-43F0-9F13-4DC6D2987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3" y="1915530"/>
              <a:ext cx="968457" cy="27453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Phagocytosis</a:t>
              </a:r>
            </a:p>
          </p:txBody>
        </p:sp>
        <p:sp>
          <p:nvSpPr>
            <p:cNvPr id="11" name="_s1055">
              <a:extLst>
                <a:ext uri="{FF2B5EF4-FFF2-40B4-BE49-F238E27FC236}">
                  <a16:creationId xmlns:a16="http://schemas.microsoft.com/office/drawing/2014/main" id="{CA3AD888-D763-4784-90F0-B9920FDA1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039" y="1915530"/>
              <a:ext cx="968457" cy="27453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Cell-mediated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immunity</a:t>
              </a:r>
            </a:p>
          </p:txBody>
        </p:sp>
        <p:sp>
          <p:nvSpPr>
            <p:cNvPr id="12" name="_s1056">
              <a:extLst>
                <a:ext uri="{FF2B5EF4-FFF2-40B4-BE49-F238E27FC236}">
                  <a16:creationId xmlns:a16="http://schemas.microsoft.com/office/drawing/2014/main" id="{BDD4ACDE-E82B-4F21-AFE8-65E3B122B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087" y="2328121"/>
              <a:ext cx="966867" cy="46019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 lymphocytes</a:t>
              </a:r>
            </a:p>
          </p:txBody>
        </p:sp>
        <p:sp>
          <p:nvSpPr>
            <p:cNvPr id="13" name="_s1057">
              <a:extLst>
                <a:ext uri="{FF2B5EF4-FFF2-40B4-BE49-F238E27FC236}">
                  <a16:creationId xmlns:a16="http://schemas.microsoft.com/office/drawing/2014/main" id="{F76FCE08-87E4-4C02-9DF5-5C5BAB9B9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6135" y="2926377"/>
              <a:ext cx="968457" cy="27611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CD8+ cytotoxic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 cells</a:t>
              </a:r>
            </a:p>
          </p:txBody>
        </p:sp>
        <p:sp>
          <p:nvSpPr>
            <p:cNvPr id="14" name="_s1058">
              <a:extLst>
                <a:ext uri="{FF2B5EF4-FFF2-40B4-BE49-F238E27FC236}">
                  <a16:creationId xmlns:a16="http://schemas.microsoft.com/office/drawing/2014/main" id="{68CEDDC5-CF4C-4910-A9AB-A58493616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6135" y="3362771"/>
              <a:ext cx="968457" cy="27611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CD4+ Th1 cells</a:t>
              </a:r>
            </a:p>
          </p:txBody>
        </p:sp>
        <p:sp>
          <p:nvSpPr>
            <p:cNvPr id="15" name="_s1059">
              <a:extLst>
                <a:ext uri="{FF2B5EF4-FFF2-40B4-BE49-F238E27FC236}">
                  <a16:creationId xmlns:a16="http://schemas.microsoft.com/office/drawing/2014/main" id="{D2536321-7401-49CC-965A-97AF826D5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6135" y="3799165"/>
              <a:ext cx="968457" cy="2761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CD4+ regulatory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 cells</a:t>
              </a:r>
            </a:p>
          </p:txBody>
        </p:sp>
        <p:sp>
          <p:nvSpPr>
            <p:cNvPr id="16" name="_s1060">
              <a:extLst>
                <a:ext uri="{FF2B5EF4-FFF2-40B4-BE49-F238E27FC236}">
                  <a16:creationId xmlns:a16="http://schemas.microsoft.com/office/drawing/2014/main" id="{CD52EFBB-ECD2-4089-89AE-5050266DC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6135" y="4249735"/>
              <a:ext cx="968457" cy="27611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CD4+ Th2 cells</a:t>
              </a:r>
            </a:p>
          </p:txBody>
        </p:sp>
        <p:sp>
          <p:nvSpPr>
            <p:cNvPr id="17" name="_s1061">
              <a:extLst>
                <a:ext uri="{FF2B5EF4-FFF2-40B4-BE49-F238E27FC236}">
                  <a16:creationId xmlns:a16="http://schemas.microsoft.com/office/drawing/2014/main" id="{7BD7806E-F617-49A9-B36A-06D01CC0A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991" y="2328121"/>
              <a:ext cx="966867" cy="46019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Neutrophils</a:t>
              </a:r>
            </a:p>
          </p:txBody>
        </p:sp>
        <p:sp>
          <p:nvSpPr>
            <p:cNvPr id="18" name="_s1062">
              <a:extLst>
                <a:ext uri="{FF2B5EF4-FFF2-40B4-BE49-F238E27FC236}">
                  <a16:creationId xmlns:a16="http://schemas.microsoft.com/office/drawing/2014/main" id="{07DC459E-2ADD-45F2-A3BE-C95152E6D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991" y="3570654"/>
              <a:ext cx="966867" cy="46019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Monocytes,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Macrophages,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Dentritic cells</a:t>
              </a:r>
            </a:p>
          </p:txBody>
        </p:sp>
        <p:sp>
          <p:nvSpPr>
            <p:cNvPr id="19" name="_s1063">
              <a:extLst>
                <a:ext uri="{FF2B5EF4-FFF2-40B4-BE49-F238E27FC236}">
                  <a16:creationId xmlns:a16="http://schemas.microsoft.com/office/drawing/2014/main" id="{0AE5EEF0-4C85-4ACA-9C1C-C6AF0ADF9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991" y="2948594"/>
              <a:ext cx="966867" cy="4617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Eosinophils</a:t>
              </a:r>
            </a:p>
          </p:txBody>
        </p:sp>
        <p:sp>
          <p:nvSpPr>
            <p:cNvPr id="20" name="_s1064">
              <a:extLst>
                <a:ext uri="{FF2B5EF4-FFF2-40B4-BE49-F238E27FC236}">
                  <a16:creationId xmlns:a16="http://schemas.microsoft.com/office/drawing/2014/main" id="{8EDD78B6-1BC2-464B-970E-446876356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848" y="2315426"/>
              <a:ext cx="968457" cy="40306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Epithelial barriers  </a:t>
              </a:r>
            </a:p>
          </p:txBody>
        </p:sp>
        <p:sp>
          <p:nvSpPr>
            <p:cNvPr id="21" name="_s1065">
              <a:extLst>
                <a:ext uri="{FF2B5EF4-FFF2-40B4-BE49-F238E27FC236}">
                  <a16:creationId xmlns:a16="http://schemas.microsoft.com/office/drawing/2014/main" id="{B80BADE9-5321-43BE-8364-1198E1080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848" y="2948594"/>
              <a:ext cx="968457" cy="4617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Digestive features</a:t>
              </a:r>
            </a:p>
          </p:txBody>
        </p:sp>
        <p:sp>
          <p:nvSpPr>
            <p:cNvPr id="22" name="_s1066">
              <a:extLst>
                <a:ext uri="{FF2B5EF4-FFF2-40B4-BE49-F238E27FC236}">
                  <a16:creationId xmlns:a16="http://schemas.microsoft.com/office/drawing/2014/main" id="{F685C174-A224-4E78-A393-697F5100C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848" y="3570654"/>
              <a:ext cx="968457" cy="46019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Anti-microbial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proteins</a:t>
              </a:r>
            </a:p>
          </p:txBody>
        </p:sp>
        <p:sp>
          <p:nvSpPr>
            <p:cNvPr id="23" name="_s1067">
              <a:extLst>
                <a:ext uri="{FF2B5EF4-FFF2-40B4-BE49-F238E27FC236}">
                  <a16:creationId xmlns:a16="http://schemas.microsoft.com/office/drawing/2014/main" id="{16D6763E-6743-4829-90D4-4FC189E9D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906" y="1915530"/>
              <a:ext cx="958916" cy="27453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Humoral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immunity</a:t>
              </a:r>
            </a:p>
          </p:txBody>
        </p:sp>
        <p:sp>
          <p:nvSpPr>
            <p:cNvPr id="24" name="_s1068">
              <a:extLst>
                <a:ext uri="{FF2B5EF4-FFF2-40B4-BE49-F238E27FC236}">
                  <a16:creationId xmlns:a16="http://schemas.microsoft.com/office/drawing/2014/main" id="{B1FF8108-D766-468F-8BFB-049B61EF1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183" y="2328121"/>
              <a:ext cx="966867" cy="46019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 lymphocytes</a:t>
              </a:r>
            </a:p>
          </p:txBody>
        </p:sp>
        <p:cxnSp>
          <p:nvCxnSpPr>
            <p:cNvPr id="1069" name="AutoShape 48">
              <a:extLst>
                <a:ext uri="{FF2B5EF4-FFF2-40B4-BE49-F238E27FC236}">
                  <a16:creationId xmlns:a16="http://schemas.microsoft.com/office/drawing/2014/main" id="{F3556B0E-D807-455A-ADBE-FF3FF2806BF4}"/>
                </a:ext>
              </a:extLst>
            </p:cNvPr>
            <p:cNvCxnSpPr>
              <a:cxnSpLocks noChangeShapeType="1"/>
              <a:stCxn id="18" idx="3"/>
              <a:endCxn id="12" idx="1"/>
            </p:cNvCxnSpPr>
            <p:nvPr/>
          </p:nvCxnSpPr>
          <p:spPr bwMode="auto">
            <a:xfrm flipV="1">
              <a:off x="4300858" y="2559806"/>
              <a:ext cx="321229" cy="1240946"/>
            </a:xfrm>
            <a:prstGeom prst="curvedConnector3">
              <a:avLst>
                <a:gd name="adj1" fmla="val 4975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 Box 49">
              <a:extLst>
                <a:ext uri="{FF2B5EF4-FFF2-40B4-BE49-F238E27FC236}">
                  <a16:creationId xmlns:a16="http://schemas.microsoft.com/office/drawing/2014/main" id="{7C97F465-4179-4D6C-9AFA-987E22843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1353" y="2845446"/>
              <a:ext cx="432546" cy="512565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54000" tIns="45720" rIns="18000" bIns="45720" numCol="1" anchor="t" anchorCtr="0" compatLnSpc="1">
              <a:prstTxWarp prst="textNoShape">
                <a:avLst/>
              </a:prstTxWarp>
              <a:spAutoFit/>
            </a:bodyPr>
            <a:lstStyle>
              <a:lvl1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IFN-</a:t>
              </a: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 panose="05050102010706020507" pitchFamily="18" charset="2"/>
                </a:rPr>
                <a:t> 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 panose="05050102010706020507" pitchFamily="18" charset="2"/>
                </a:rPr>
                <a:t>TNF-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 panose="05050102010706020507" pitchFamily="18" charset="2"/>
                </a:rPr>
                <a:t>TNF-</a:t>
              </a:r>
              <a:endParaRPr kumimoji="0" lang="fi-FI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50">
              <a:extLst>
                <a:ext uri="{FF2B5EF4-FFF2-40B4-BE49-F238E27FC236}">
                  <a16:creationId xmlns:a16="http://schemas.microsoft.com/office/drawing/2014/main" id="{BC588B71-9CB7-4422-AEC0-1671DD617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517" y="2840685"/>
              <a:ext cx="714019" cy="369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54000" tIns="45720" rIns="1800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Antigen- presentation</a:t>
              </a:r>
            </a:p>
          </p:txBody>
        </p:sp>
        <p:sp>
          <p:nvSpPr>
            <p:cNvPr id="27" name="Line 51">
              <a:extLst>
                <a:ext uri="{FF2B5EF4-FFF2-40B4-BE49-F238E27FC236}">
                  <a16:creationId xmlns:a16="http://schemas.microsoft.com/office/drawing/2014/main" id="{D70DA47F-FC3B-412C-8A19-17D83E82D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8231" y="3497658"/>
              <a:ext cx="143122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52">
              <a:extLst>
                <a:ext uri="{FF2B5EF4-FFF2-40B4-BE49-F238E27FC236}">
                  <a16:creationId xmlns:a16="http://schemas.microsoft.com/office/drawing/2014/main" id="{6F8317AB-FB81-43FF-B0DB-4ED4DE758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8231" y="3945160"/>
              <a:ext cx="143122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 Box 53">
              <a:extLst>
                <a:ext uri="{FF2B5EF4-FFF2-40B4-BE49-F238E27FC236}">
                  <a16:creationId xmlns:a16="http://schemas.microsoft.com/office/drawing/2014/main" id="{E905F4EF-03B3-44C7-A3A7-19BCCE000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1353" y="3845185"/>
              <a:ext cx="432546" cy="376092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54000" tIns="45720" rIns="18000" bIns="45720" numCol="1" anchor="t" anchorCtr="0" compatLnSpc="1">
              <a:prstTxWarp prst="textNoShape">
                <a:avLst/>
              </a:prstTxWarp>
              <a:spAutoFit/>
            </a:bodyPr>
            <a:lstStyle>
              <a:lvl1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IL-10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 panose="05050102010706020507" pitchFamily="18" charset="2"/>
                </a:rPr>
                <a:t>TGF-</a:t>
              </a:r>
              <a:endParaRPr kumimoji="0" lang="fi-FI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 Box 54">
              <a:extLst>
                <a:ext uri="{FF2B5EF4-FFF2-40B4-BE49-F238E27FC236}">
                  <a16:creationId xmlns:a16="http://schemas.microsoft.com/office/drawing/2014/main" id="{8B32F106-B852-491F-9960-4D4196AA6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1353" y="3411965"/>
              <a:ext cx="430956" cy="377679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54000" tIns="45720" rIns="18000" bIns="45720" numCol="1" anchor="t" anchorCtr="0" compatLnSpc="1">
              <a:prstTxWarp prst="textNoShape">
                <a:avLst/>
              </a:prstTxWarp>
              <a:spAutoFit/>
            </a:bodyPr>
            <a:lstStyle>
              <a:lvl1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IFN-</a:t>
              </a: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 panose="05050102010706020507" pitchFamily="18" charset="2"/>
                </a:rPr>
                <a:t>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 panose="05050102010706020507" pitchFamily="18" charset="2"/>
                </a:rPr>
                <a:t>IL-2 </a:t>
              </a:r>
            </a:p>
          </p:txBody>
        </p:sp>
        <p:sp>
          <p:nvSpPr>
            <p:cNvPr id="31" name="Line 55">
              <a:extLst>
                <a:ext uri="{FF2B5EF4-FFF2-40B4-BE49-F238E27FC236}">
                  <a16:creationId xmlns:a16="http://schemas.microsoft.com/office/drawing/2014/main" id="{2D2597BE-E2DC-4BD9-9148-0F9537C09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8231" y="4381553"/>
              <a:ext cx="143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Line 56">
              <a:extLst>
                <a:ext uri="{FF2B5EF4-FFF2-40B4-BE49-F238E27FC236}">
                  <a16:creationId xmlns:a16="http://schemas.microsoft.com/office/drawing/2014/main" id="{DCF4D936-5535-467D-B392-395D91444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8231" y="3048568"/>
              <a:ext cx="143122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Text Box 57">
              <a:extLst>
                <a:ext uri="{FF2B5EF4-FFF2-40B4-BE49-F238E27FC236}">
                  <a16:creationId xmlns:a16="http://schemas.microsoft.com/office/drawing/2014/main" id="{882330C8-A58F-4853-899D-0B9C3B40B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0602" y="2342444"/>
              <a:ext cx="6477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Plasma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cells</a:t>
              </a:r>
            </a:p>
          </p:txBody>
        </p:sp>
        <p:sp>
          <p:nvSpPr>
            <p:cNvPr id="1082" name="Text Box 58">
              <a:extLst>
                <a:ext uri="{FF2B5EF4-FFF2-40B4-BE49-F238E27FC236}">
                  <a16:creationId xmlns:a16="http://schemas.microsoft.com/office/drawing/2014/main" id="{82A40E5F-9FBC-462B-9677-43EC22F25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2660" y="2938464"/>
              <a:ext cx="647700" cy="346075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Immuno-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globulins</a:t>
              </a:r>
            </a:p>
          </p:txBody>
        </p:sp>
        <p:sp>
          <p:nvSpPr>
            <p:cNvPr id="1083" name="Line 59">
              <a:extLst>
                <a:ext uri="{FF2B5EF4-FFF2-40B4-BE49-F238E27FC236}">
                  <a16:creationId xmlns:a16="http://schemas.microsoft.com/office/drawing/2014/main" id="{37FDB18D-A636-440C-9966-166515F1B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5463" y="2492377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Line 60">
              <a:extLst>
                <a:ext uri="{FF2B5EF4-FFF2-40B4-BE49-F238E27FC236}">
                  <a16:creationId xmlns:a16="http://schemas.microsoft.com/office/drawing/2014/main" id="{C3ADE489-4F42-482C-BEDE-3E5DDC0A5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1725" y="2708277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9" name="Oval 61">
              <a:extLst>
                <a:ext uri="{FF2B5EF4-FFF2-40B4-BE49-F238E27FC236}">
                  <a16:creationId xmlns:a16="http://schemas.microsoft.com/office/drawing/2014/main" id="{F775AA34-BEF9-4029-A63A-5EA79AAEF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1268414"/>
              <a:ext cx="358775" cy="3587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117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86" name="Text Box 62">
              <a:extLst>
                <a:ext uri="{FF2B5EF4-FFF2-40B4-BE49-F238E27FC236}">
                  <a16:creationId xmlns:a16="http://schemas.microsoft.com/office/drawing/2014/main" id="{D4376216-3B98-482F-92D6-53BE6E6E1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038" y="1341439"/>
              <a:ext cx="317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</a:t>
              </a:r>
            </a:p>
          </p:txBody>
        </p:sp>
        <p:cxnSp>
          <p:nvCxnSpPr>
            <p:cNvPr id="1087" name="AutoShape 63">
              <a:extLst>
                <a:ext uri="{FF2B5EF4-FFF2-40B4-BE49-F238E27FC236}">
                  <a16:creationId xmlns:a16="http://schemas.microsoft.com/office/drawing/2014/main" id="{5434F8A9-2BC1-44CC-ACAC-0021A23A6296}"/>
                </a:ext>
              </a:extLst>
            </p:cNvPr>
            <p:cNvCxnSpPr>
              <a:cxnSpLocks noChangeShapeType="1"/>
              <a:endCxn id="2109" idx="2"/>
            </p:cNvCxnSpPr>
            <p:nvPr/>
          </p:nvCxnSpPr>
          <p:spPr bwMode="auto">
            <a:xfrm flipV="1">
              <a:off x="5605109" y="1447801"/>
              <a:ext cx="1487841" cy="99101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8" name="Line 64">
              <a:extLst>
                <a:ext uri="{FF2B5EF4-FFF2-40B4-BE49-F238E27FC236}">
                  <a16:creationId xmlns:a16="http://schemas.microsoft.com/office/drawing/2014/main" id="{70333C0A-C848-47F4-8325-48D554864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8488" y="1628776"/>
              <a:ext cx="360363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Text Box 65">
              <a:extLst>
                <a:ext uri="{FF2B5EF4-FFF2-40B4-BE49-F238E27FC236}">
                  <a16:creationId xmlns:a16="http://schemas.microsoft.com/office/drawing/2014/main" id="{A1BC7EEB-855B-46E4-9415-F2DD76044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950" y="1796541"/>
              <a:ext cx="647700" cy="2381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Activation</a:t>
              </a:r>
            </a:p>
          </p:txBody>
        </p:sp>
        <p:sp>
          <p:nvSpPr>
            <p:cNvPr id="1091" name="Line 67">
              <a:extLst>
                <a:ext uri="{FF2B5EF4-FFF2-40B4-BE49-F238E27FC236}">
                  <a16:creationId xmlns:a16="http://schemas.microsoft.com/office/drawing/2014/main" id="{FC34A90C-1E01-4A85-8057-FF33744DA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4025" y="3606207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Line 68">
              <a:extLst>
                <a:ext uri="{FF2B5EF4-FFF2-40B4-BE49-F238E27FC236}">
                  <a16:creationId xmlns:a16="http://schemas.microsoft.com/office/drawing/2014/main" id="{E0035054-6B1E-47B8-9CCE-2497CD0A6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4025" y="4557561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Text Box 69">
              <a:extLst>
                <a:ext uri="{FF2B5EF4-FFF2-40B4-BE49-F238E27FC236}">
                  <a16:creationId xmlns:a16="http://schemas.microsoft.com/office/drawing/2014/main" id="{BEAE6DD3-67C4-47DB-8983-A10A93EEA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488" y="3357564"/>
              <a:ext cx="863600" cy="923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Stimulate cell-mediated immunity, humoral immunity and phagocytosis</a:t>
              </a:r>
            </a:p>
          </p:txBody>
        </p:sp>
        <p:sp>
          <p:nvSpPr>
            <p:cNvPr id="1094" name="Text Box 70">
              <a:extLst>
                <a:ext uri="{FF2B5EF4-FFF2-40B4-BE49-F238E27FC236}">
                  <a16:creationId xmlns:a16="http://schemas.microsoft.com/office/drawing/2014/main" id="{A7B7B703-7185-424C-96FE-BB9385B71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488" y="4331396"/>
              <a:ext cx="863600" cy="647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 rIns="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Stimulate humoral immunity and eosinophils</a:t>
              </a:r>
            </a:p>
          </p:txBody>
        </p:sp>
        <p:sp>
          <p:nvSpPr>
            <p:cNvPr id="1095" name="Text Box 71">
              <a:extLst>
                <a:ext uri="{FF2B5EF4-FFF2-40B4-BE49-F238E27FC236}">
                  <a16:creationId xmlns:a16="http://schemas.microsoft.com/office/drawing/2014/main" id="{234408BA-3FB3-4B99-B211-56129D2D1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225" y="4291014"/>
              <a:ext cx="430213" cy="650875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54000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IL-4 </a:t>
              </a:r>
            </a:p>
            <a:p>
              <a:pPr marL="0" marR="0" lvl="0" indent="0" algn="l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IL-5</a:t>
              </a:r>
            </a:p>
            <a:p>
              <a:pPr marL="0" marR="0" lvl="0" indent="0" algn="l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IL-10</a:t>
              </a:r>
            </a:p>
            <a:p>
              <a:pPr marL="0" marR="0" lvl="0" indent="0" algn="l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IL-13</a:t>
              </a:r>
            </a:p>
          </p:txBody>
        </p:sp>
        <p:sp>
          <p:nvSpPr>
            <p:cNvPr id="73" name="_s1066">
              <a:extLst>
                <a:ext uri="{FF2B5EF4-FFF2-40B4-BE49-F238E27FC236}">
                  <a16:creationId xmlns:a16="http://schemas.microsoft.com/office/drawing/2014/main" id="{3B072A5C-4EF8-4B5C-A5FB-5694DE945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848" y="4238946"/>
              <a:ext cx="968457" cy="46019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Natural killer cells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0FE86C-7736-43AD-88D1-4B520321204D}"/>
                </a:ext>
              </a:extLst>
            </p:cNvPr>
            <p:cNvCxnSpPr/>
            <p:nvPr/>
          </p:nvCxnSpPr>
          <p:spPr>
            <a:xfrm>
              <a:off x="921488" y="3813542"/>
              <a:ext cx="154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_s1066">
              <a:extLst>
                <a:ext uri="{FF2B5EF4-FFF2-40B4-BE49-F238E27FC236}">
                  <a16:creationId xmlns:a16="http://schemas.microsoft.com/office/drawing/2014/main" id="{A9D3C27A-DB12-41E7-97C5-7A2790EBB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848" y="4941889"/>
              <a:ext cx="968457" cy="46019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Other innate cells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(ILCs, MAIT cells)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AD88002-2EC2-4B62-AEC0-F2D45240563A}"/>
                </a:ext>
              </a:extLst>
            </p:cNvPr>
            <p:cNvCxnSpPr/>
            <p:nvPr/>
          </p:nvCxnSpPr>
          <p:spPr>
            <a:xfrm>
              <a:off x="932128" y="5185138"/>
              <a:ext cx="154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C654939-72E6-4B13-A588-3D30C4DA6735}"/>
                </a:ext>
              </a:extLst>
            </p:cNvPr>
            <p:cNvCxnSpPr>
              <a:cxnSpLocks/>
            </p:cNvCxnSpPr>
            <p:nvPr/>
          </p:nvCxnSpPr>
          <p:spPr>
            <a:xfrm>
              <a:off x="915234" y="4559708"/>
              <a:ext cx="13332" cy="6332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5831641-8A2E-4BE4-8724-F1B4453AA5C2}"/>
                </a:ext>
              </a:extLst>
            </p:cNvPr>
            <p:cNvCxnSpPr/>
            <p:nvPr/>
          </p:nvCxnSpPr>
          <p:spPr>
            <a:xfrm>
              <a:off x="921899" y="5809938"/>
              <a:ext cx="154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_s1066">
              <a:extLst>
                <a:ext uri="{FF2B5EF4-FFF2-40B4-BE49-F238E27FC236}">
                  <a16:creationId xmlns:a16="http://schemas.microsoft.com/office/drawing/2014/main" id="{A32204DC-D514-4AD0-A13A-EAAF6BD9C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889" y="5576299"/>
              <a:ext cx="968457" cy="46019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Inflammatory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response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944D6F6-B1DA-4CF6-90D8-578095C26406}"/>
                </a:ext>
              </a:extLst>
            </p:cNvPr>
            <p:cNvCxnSpPr>
              <a:cxnSpLocks/>
            </p:cNvCxnSpPr>
            <p:nvPr/>
          </p:nvCxnSpPr>
          <p:spPr>
            <a:xfrm>
              <a:off x="924419" y="5171987"/>
              <a:ext cx="13332" cy="6332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_s1060">
              <a:extLst>
                <a:ext uri="{FF2B5EF4-FFF2-40B4-BE49-F238E27FC236}">
                  <a16:creationId xmlns:a16="http://schemas.microsoft.com/office/drawing/2014/main" id="{CA9C63DC-4979-4492-A75C-53D6AFDDB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695" y="4699858"/>
              <a:ext cx="968457" cy="27611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CD4+ Th17 cells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882E6FD-F76D-4506-844F-B223ED3F3788}"/>
                </a:ext>
              </a:extLst>
            </p:cNvPr>
            <p:cNvCxnSpPr>
              <a:cxnSpLocks/>
            </p:cNvCxnSpPr>
            <p:nvPr/>
          </p:nvCxnSpPr>
          <p:spPr>
            <a:xfrm>
              <a:off x="5106332" y="4217989"/>
              <a:ext cx="13332" cy="6332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_s1038">
              <a:extLst>
                <a:ext uri="{FF2B5EF4-FFF2-40B4-BE49-F238E27FC236}">
                  <a16:creationId xmlns:a16="http://schemas.microsoft.com/office/drawing/2014/main" id="{B20B7F12-46F0-49CF-BABD-884463A302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109604" y="3275882"/>
              <a:ext cx="159024" cy="158530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1">
              <a:extLst>
                <a:ext uri="{FF2B5EF4-FFF2-40B4-BE49-F238E27FC236}">
                  <a16:creationId xmlns:a16="http://schemas.microsoft.com/office/drawing/2014/main" id="{58030113-02B9-4ADC-8779-DDA343E0D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8869" y="5149980"/>
              <a:ext cx="901431" cy="507831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54000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IL-17      IL-21</a:t>
              </a:r>
            </a:p>
            <a:p>
              <a:pPr marL="0" marR="0" lvl="0" indent="0" algn="l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IL-22      IL-6</a:t>
              </a:r>
            </a:p>
            <a:p>
              <a:pPr marL="0" marR="0" lvl="0" indent="0" algn="l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 panose="05050102010706020507" pitchFamily="18" charset="2"/>
                </a:rPr>
                <a:t>TNF-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4102259B-6E99-43C2-8F77-6DE0BD77D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9" y="436246"/>
            <a:ext cx="10229764" cy="575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8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5A809B-83A1-524C-7E27-CD3DE85E1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302771"/>
            <a:ext cx="8778240" cy="650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A5FB1C-E4CF-5839-47D3-045EED9ED90C}"/>
              </a:ext>
            </a:extLst>
          </p:cNvPr>
          <p:cNvGrpSpPr/>
          <p:nvPr/>
        </p:nvGrpSpPr>
        <p:grpSpPr>
          <a:xfrm>
            <a:off x="2438400" y="153189"/>
            <a:ext cx="7840288" cy="6634089"/>
            <a:chOff x="2438400" y="153189"/>
            <a:chExt cx="7840288" cy="663408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3969023-79C4-F5F2-02C8-FCB82FF7B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153189"/>
              <a:ext cx="7840288" cy="6634089"/>
            </a:xfrm>
            <a:prstGeom prst="rect">
              <a:avLst/>
            </a:prstGeom>
          </p:spPr>
        </p:pic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DCBDFAAD-AF05-AD20-F50E-B6DDA8E31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0247" y="6335475"/>
              <a:ext cx="5968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 dirty="0"/>
                <a:t>Decreased mortality 	              Increased mortality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33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A4B8C-18F8-6086-D393-675143849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46" y="307625"/>
            <a:ext cx="7520714" cy="59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6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5D8A0-6046-8826-F5AF-6177A48F0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16" y="550776"/>
            <a:ext cx="8098054" cy="575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121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Calder</dc:creator>
  <cp:lastModifiedBy>Philip Calder</cp:lastModifiedBy>
  <cp:revision>2</cp:revision>
  <dcterms:created xsi:type="dcterms:W3CDTF">2023-07-02T16:04:56Z</dcterms:created>
  <dcterms:modified xsi:type="dcterms:W3CDTF">2023-07-02T16:20:45Z</dcterms:modified>
</cp:coreProperties>
</file>