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2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6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1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B20F-F97A-45B8-8A25-216BC773539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7205C-4BFD-433D-B777-072D79938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3" b="3449"/>
          <a:stretch/>
        </p:blipFill>
        <p:spPr>
          <a:xfrm>
            <a:off x="57936" y="17561"/>
            <a:ext cx="9759420" cy="9426249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8EE0083-080B-4C74-846A-3F738F5D189F}"/>
              </a:ext>
            </a:extLst>
          </p:cNvPr>
          <p:cNvSpPr/>
          <p:nvPr/>
        </p:nvSpPr>
        <p:spPr>
          <a:xfrm>
            <a:off x="10115413" y="267997"/>
            <a:ext cx="7613431" cy="36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64FE3A6-6C97-4573-860B-52BBA335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697" y="267998"/>
            <a:ext cx="4109114" cy="3614499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D866871D-50C9-403B-9835-1AB9D20A011D}"/>
              </a:ext>
            </a:extLst>
          </p:cNvPr>
          <p:cNvSpPr txBox="1"/>
          <p:nvPr/>
        </p:nvSpPr>
        <p:spPr>
          <a:xfrm>
            <a:off x="12402094" y="314592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Normal 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D1D7AC2-768D-47FF-9F87-21DA7C7842D4}"/>
              </a:ext>
            </a:extLst>
          </p:cNvPr>
          <p:cNvSpPr txBox="1"/>
          <p:nvPr/>
        </p:nvSpPr>
        <p:spPr>
          <a:xfrm>
            <a:off x="10467346" y="1055470"/>
            <a:ext cx="1567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Green and red probes colocalized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8E916BC-C734-4C9C-92FA-D20C082169A2}"/>
              </a:ext>
            </a:extLst>
          </p:cNvPr>
          <p:cNvSpPr txBox="1"/>
          <p:nvPr/>
        </p:nvSpPr>
        <p:spPr>
          <a:xfrm>
            <a:off x="15912160" y="1079231"/>
            <a:ext cx="156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Green and red probed split 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53FC0B4-86AC-4250-9C27-498F5D7D5DC4}"/>
              </a:ext>
            </a:extLst>
          </p:cNvPr>
          <p:cNvCxnSpPr/>
          <p:nvPr/>
        </p:nvCxnSpPr>
        <p:spPr>
          <a:xfrm flipV="1">
            <a:off x="12034697" y="1402397"/>
            <a:ext cx="1046936" cy="940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7319903-81C5-4B91-A072-B99D83368B2B}"/>
              </a:ext>
            </a:extLst>
          </p:cNvPr>
          <p:cNvCxnSpPr>
            <a:cxnSpLocks/>
          </p:cNvCxnSpPr>
          <p:nvPr/>
        </p:nvCxnSpPr>
        <p:spPr>
          <a:xfrm flipH="1">
            <a:off x="15153463" y="1366028"/>
            <a:ext cx="687692" cy="940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2" name="Content Placeholder 3">
            <a:extLst>
              <a:ext uri="{FF2B5EF4-FFF2-40B4-BE49-F238E27FC236}">
                <a16:creationId xmlns:a16="http://schemas.microsoft.com/office/drawing/2014/main" id="{04BF6EB8-2543-451F-9BF0-837EC3361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423" y="5107317"/>
            <a:ext cx="7953204" cy="3225154"/>
          </a:xfrm>
          <a:prstGeom prst="rect">
            <a:avLst/>
          </a:prstGeom>
        </p:spPr>
      </p:pic>
      <p:sp>
        <p:nvSpPr>
          <p:cNvPr id="153" name="Right Brace 152">
            <a:extLst>
              <a:ext uri="{FF2B5EF4-FFF2-40B4-BE49-F238E27FC236}">
                <a16:creationId xmlns:a16="http://schemas.microsoft.com/office/drawing/2014/main" id="{A9BD545B-D40E-44AF-84C7-A7A6B1DD3E81}"/>
              </a:ext>
            </a:extLst>
          </p:cNvPr>
          <p:cNvSpPr/>
          <p:nvPr/>
        </p:nvSpPr>
        <p:spPr>
          <a:xfrm rot="16200000">
            <a:off x="13733282" y="4340224"/>
            <a:ext cx="240799" cy="1227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9B5C41-0929-46A5-AA9D-9659494E804C}"/>
              </a:ext>
            </a:extLst>
          </p:cNvPr>
          <p:cNvSpPr txBox="1"/>
          <p:nvPr/>
        </p:nvSpPr>
        <p:spPr>
          <a:xfrm>
            <a:off x="11561664" y="4416450"/>
            <a:ext cx="458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24bp inversion detected as 20 separate SNVs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66AF8F1-7E2D-46E4-8DE2-867165498D7F}"/>
              </a:ext>
            </a:extLst>
          </p:cNvPr>
          <p:cNvSpPr/>
          <p:nvPr/>
        </p:nvSpPr>
        <p:spPr>
          <a:xfrm>
            <a:off x="14100600" y="6184783"/>
            <a:ext cx="43200" cy="11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411F321-50FB-47E6-83F4-631FC7E4BA45}"/>
              </a:ext>
            </a:extLst>
          </p:cNvPr>
          <p:cNvSpPr/>
          <p:nvPr/>
        </p:nvSpPr>
        <p:spPr>
          <a:xfrm>
            <a:off x="14299622" y="5834179"/>
            <a:ext cx="43200" cy="11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835AFA6-854E-4FA0-96D7-0AA8E269BD23}"/>
              </a:ext>
            </a:extLst>
          </p:cNvPr>
          <p:cNvSpPr txBox="1"/>
          <p:nvPr/>
        </p:nvSpPr>
        <p:spPr>
          <a:xfrm>
            <a:off x="9723399" y="4400664"/>
            <a:ext cx="107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E2E1972-E323-42BA-A331-06FCCBB5E10C}"/>
              </a:ext>
            </a:extLst>
          </p:cNvPr>
          <p:cNvSpPr txBox="1"/>
          <p:nvPr/>
        </p:nvSpPr>
        <p:spPr>
          <a:xfrm>
            <a:off x="0" y="10187866"/>
            <a:ext cx="107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C4A58EF-112B-452B-AB4C-0667F8DAC623}"/>
              </a:ext>
            </a:extLst>
          </p:cNvPr>
          <p:cNvSpPr txBox="1"/>
          <p:nvPr/>
        </p:nvSpPr>
        <p:spPr>
          <a:xfrm>
            <a:off x="14461022" y="3145921"/>
            <a:ext cx="115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Inverted 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FC4CEBC-7672-47E4-B60B-10335307ACC0}"/>
              </a:ext>
            </a:extLst>
          </p:cNvPr>
          <p:cNvSpPr txBox="1"/>
          <p:nvPr/>
        </p:nvSpPr>
        <p:spPr>
          <a:xfrm>
            <a:off x="-4478" y="145764"/>
            <a:ext cx="107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4A927AF-D6DA-4FB9-A221-9C5D026D144B}"/>
              </a:ext>
            </a:extLst>
          </p:cNvPr>
          <p:cNvSpPr txBox="1"/>
          <p:nvPr/>
        </p:nvSpPr>
        <p:spPr>
          <a:xfrm>
            <a:off x="10115590" y="245778"/>
            <a:ext cx="60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279996" y="10873570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INVs</a:t>
            </a:r>
            <a:endParaRPr lang="ca-ES" dirty="0"/>
          </a:p>
        </p:txBody>
      </p:sp>
      <p:sp>
        <p:nvSpPr>
          <p:cNvPr id="163" name="TextBox 162"/>
          <p:cNvSpPr txBox="1"/>
          <p:nvPr/>
        </p:nvSpPr>
        <p:spPr>
          <a:xfrm rot="16200000">
            <a:off x="7612180" y="10174926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INVs with loss (&gt;10%)</a:t>
            </a:r>
            <a:endParaRPr lang="ca-ES" dirty="0"/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8206883" y="9874399"/>
            <a:ext cx="245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DELs with small internal elements retained</a:t>
            </a:r>
            <a:endParaRPr lang="ca-ES" dirty="0"/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9468677" y="10657071"/>
            <a:ext cx="116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DUP-TRIPs</a:t>
            </a:r>
            <a:endParaRPr lang="ca-ES" dirty="0"/>
          </a:p>
        </p:txBody>
      </p:sp>
      <p:sp>
        <p:nvSpPr>
          <p:cNvPr id="166" name="TextBox 165"/>
          <p:cNvSpPr txBox="1"/>
          <p:nvPr/>
        </p:nvSpPr>
        <p:spPr>
          <a:xfrm rot="16200000">
            <a:off x="9705619" y="10389512"/>
            <a:ext cx="17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Interlinked DUPs</a:t>
            </a:r>
            <a:endParaRPr lang="ca-ES" dirty="0"/>
          </a:p>
        </p:txBody>
      </p:sp>
      <p:sp>
        <p:nvSpPr>
          <p:cNvPr id="167" name="TextBox 166"/>
          <p:cNvSpPr txBox="1"/>
          <p:nvPr/>
        </p:nvSpPr>
        <p:spPr>
          <a:xfrm>
            <a:off x="11377049" y="10897059"/>
            <a:ext cx="136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Complex SVs</a:t>
            </a:r>
            <a:endParaRPr lang="ca-ES" dirty="0"/>
          </a:p>
        </p:txBody>
      </p:sp>
      <p:graphicFrame>
        <p:nvGraphicFramePr>
          <p:cNvPr id="168" name="Table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26063"/>
              </p:ext>
            </p:extLst>
          </p:nvPr>
        </p:nvGraphicFramePr>
        <p:xfrm>
          <a:off x="3404244" y="12917291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graphicFrame>
        <p:nvGraphicFramePr>
          <p:cNvPr id="169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07881"/>
              </p:ext>
            </p:extLst>
          </p:nvPr>
        </p:nvGraphicFramePr>
        <p:xfrm>
          <a:off x="3404244" y="13548974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13313092" y="13015486"/>
            <a:ext cx="158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validation</a:t>
            </a:r>
            <a:endParaRPr lang="ca-ES" dirty="0"/>
          </a:p>
        </p:txBody>
      </p:sp>
      <p:sp>
        <p:nvSpPr>
          <p:cNvPr id="171" name="TextBox 170"/>
          <p:cNvSpPr txBox="1"/>
          <p:nvPr/>
        </p:nvSpPr>
        <p:spPr>
          <a:xfrm>
            <a:off x="13313092" y="1363161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Ambiguity</a:t>
            </a:r>
            <a:endParaRPr lang="ca-ES" dirty="0"/>
          </a:p>
        </p:txBody>
      </p:sp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79637"/>
              </p:ext>
            </p:extLst>
          </p:nvPr>
        </p:nvGraphicFramePr>
        <p:xfrm>
          <a:off x="3404244" y="14127222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sp>
        <p:nvSpPr>
          <p:cNvPr id="173" name="TextBox 172"/>
          <p:cNvSpPr txBox="1"/>
          <p:nvPr/>
        </p:nvSpPr>
        <p:spPr>
          <a:xfrm>
            <a:off x="13313092" y="1419663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endParaRPr lang="ca-ES" dirty="0"/>
          </a:p>
        </p:txBody>
      </p:sp>
      <p:graphicFrame>
        <p:nvGraphicFramePr>
          <p:cNvPr id="174" name="Table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31181"/>
              </p:ext>
            </p:extLst>
          </p:nvPr>
        </p:nvGraphicFramePr>
        <p:xfrm>
          <a:off x="3404244" y="14730573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sp>
        <p:nvSpPr>
          <p:cNvPr id="175" name="TextBox 174"/>
          <p:cNvSpPr txBox="1"/>
          <p:nvPr/>
        </p:nvSpPr>
        <p:spPr>
          <a:xfrm>
            <a:off x="13313092" y="14847615"/>
            <a:ext cx="13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Review</a:t>
            </a:r>
            <a:endParaRPr lang="ca-ES" dirty="0"/>
          </a:p>
        </p:txBody>
      </p:sp>
      <p:graphicFrame>
        <p:nvGraphicFramePr>
          <p:cNvPr id="176" name="Table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82028"/>
              </p:ext>
            </p:extLst>
          </p:nvPr>
        </p:nvGraphicFramePr>
        <p:xfrm>
          <a:off x="3400997" y="12280126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sp>
        <p:nvSpPr>
          <p:cNvPr id="177" name="TextBox 176"/>
          <p:cNvSpPr txBox="1"/>
          <p:nvPr/>
        </p:nvSpPr>
        <p:spPr>
          <a:xfrm>
            <a:off x="13313092" y="12416421"/>
            <a:ext cx="21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inheritance</a:t>
            </a:r>
            <a:endParaRPr lang="ca-ES" dirty="0"/>
          </a:p>
        </p:txBody>
      </p:sp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61727"/>
              </p:ext>
            </p:extLst>
          </p:nvPr>
        </p:nvGraphicFramePr>
        <p:xfrm>
          <a:off x="3400997" y="11643976"/>
          <a:ext cx="9789160" cy="631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47783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83662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86725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998746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299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3622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6552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13788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4495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9747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90797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20066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84519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21133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19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11475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203648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23908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2188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63903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83072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305714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18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9253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4281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57515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02676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9852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410392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6993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14488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5478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58613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2942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275643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415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298147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8847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15388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30440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64793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831764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92123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24733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44801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05900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983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37746"/>
                  </a:ext>
                </a:extLst>
              </a:tr>
            </a:tbl>
          </a:graphicData>
        </a:graphic>
      </p:graphicFrame>
      <p:sp>
        <p:nvSpPr>
          <p:cNvPr id="179" name="TextBox 178"/>
          <p:cNvSpPr txBox="1"/>
          <p:nvPr/>
        </p:nvSpPr>
        <p:spPr>
          <a:xfrm>
            <a:off x="13336080" y="11749610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 category</a:t>
            </a:r>
            <a:endParaRPr lang="ca-ES" dirty="0"/>
          </a:p>
        </p:txBody>
      </p:sp>
      <p:sp>
        <p:nvSpPr>
          <p:cNvPr id="180" name="Rectangle 179"/>
          <p:cNvSpPr/>
          <p:nvPr/>
        </p:nvSpPr>
        <p:spPr>
          <a:xfrm>
            <a:off x="2911011" y="15909949"/>
            <a:ext cx="180000" cy="25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TextBox 180"/>
          <p:cNvSpPr txBox="1"/>
          <p:nvPr/>
        </p:nvSpPr>
        <p:spPr>
          <a:xfrm>
            <a:off x="3096850" y="15874389"/>
            <a:ext cx="9056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/>
              <a:t>De novo</a:t>
            </a:r>
            <a:endParaRPr lang="ca-ES" sz="1700" i="1" dirty="0"/>
          </a:p>
        </p:txBody>
      </p:sp>
      <p:sp>
        <p:nvSpPr>
          <p:cNvPr id="182" name="Rectangle 181"/>
          <p:cNvSpPr/>
          <p:nvPr/>
        </p:nvSpPr>
        <p:spPr>
          <a:xfrm>
            <a:off x="2911011" y="16279637"/>
            <a:ext cx="18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TextBox 182"/>
          <p:cNvSpPr txBox="1"/>
          <p:nvPr/>
        </p:nvSpPr>
        <p:spPr>
          <a:xfrm>
            <a:off x="3096850" y="16255925"/>
            <a:ext cx="28845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Inherited from affected parent</a:t>
            </a:r>
            <a:endParaRPr lang="ca-ES" sz="1700" dirty="0"/>
          </a:p>
        </p:txBody>
      </p:sp>
      <p:sp>
        <p:nvSpPr>
          <p:cNvPr id="184" name="Rectangle 183"/>
          <p:cNvSpPr/>
          <p:nvPr/>
        </p:nvSpPr>
        <p:spPr>
          <a:xfrm>
            <a:off x="4208411" y="15908870"/>
            <a:ext cx="1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4384725" y="15867066"/>
            <a:ext cx="10350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Unknown</a:t>
            </a:r>
            <a:endParaRPr lang="ca-ES" sz="17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801220" y="15499142"/>
            <a:ext cx="20276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Mode of inheritance</a:t>
            </a:r>
            <a:endParaRPr lang="ca-ES" sz="17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5957895" y="15498470"/>
            <a:ext cx="10986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Validation</a:t>
            </a:r>
            <a:endParaRPr lang="ca-ES" sz="1700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8890325" y="15498470"/>
            <a:ext cx="11144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Ambiguity</a:t>
            </a:r>
            <a:endParaRPr lang="ca-ES" sz="1700" b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10863561" y="1549847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RNA-</a:t>
            </a:r>
            <a:r>
              <a:rPr lang="en-US" b="1" dirty="0" err="1"/>
              <a:t>seq</a:t>
            </a:r>
            <a:endParaRPr lang="ca-ES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13426953" y="15498470"/>
            <a:ext cx="13174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Final Review</a:t>
            </a:r>
            <a:endParaRPr lang="ca-ES" sz="1700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5010441" y="1230778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*</a:t>
            </a:r>
            <a:endParaRPr lang="ca-ES" sz="2400" b="1" dirty="0"/>
          </a:p>
        </p:txBody>
      </p:sp>
      <p:sp>
        <p:nvSpPr>
          <p:cNvPr id="192" name="Rectangle 191"/>
          <p:cNvSpPr/>
          <p:nvPr/>
        </p:nvSpPr>
        <p:spPr>
          <a:xfrm>
            <a:off x="2911011" y="17084420"/>
            <a:ext cx="180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ight Brace 192"/>
          <p:cNvSpPr/>
          <p:nvPr/>
        </p:nvSpPr>
        <p:spPr>
          <a:xfrm rot="16200000">
            <a:off x="11952588" y="10301937"/>
            <a:ext cx="175617" cy="22995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TextBox 193"/>
          <p:cNvSpPr txBox="1"/>
          <p:nvPr/>
        </p:nvSpPr>
        <p:spPr>
          <a:xfrm>
            <a:off x="3069709" y="17055236"/>
            <a:ext cx="236122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From unaffected mother</a:t>
            </a:r>
            <a:endParaRPr lang="ca-ES" sz="1700" dirty="0"/>
          </a:p>
        </p:txBody>
      </p:sp>
      <p:sp>
        <p:nvSpPr>
          <p:cNvPr id="195" name="Rectangle 194"/>
          <p:cNvSpPr/>
          <p:nvPr/>
        </p:nvSpPr>
        <p:spPr>
          <a:xfrm>
            <a:off x="3080632" y="16657233"/>
            <a:ext cx="28781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00" dirty="0"/>
              <a:t>From carrier mother (X-linked)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2911011" y="16681988"/>
            <a:ext cx="180000" cy="25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/>
          <p:cNvSpPr/>
          <p:nvPr/>
        </p:nvSpPr>
        <p:spPr>
          <a:xfrm>
            <a:off x="13513873" y="15908870"/>
            <a:ext cx="18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Box 197"/>
          <p:cNvSpPr txBox="1"/>
          <p:nvPr/>
        </p:nvSpPr>
        <p:spPr>
          <a:xfrm>
            <a:off x="13785437" y="15872203"/>
            <a:ext cx="16242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Likely diagnostic</a:t>
            </a:r>
            <a:endParaRPr lang="ca-ES" sz="1700" dirty="0"/>
          </a:p>
        </p:txBody>
      </p:sp>
      <p:sp>
        <p:nvSpPr>
          <p:cNvPr id="199" name="Rectangle 198"/>
          <p:cNvSpPr/>
          <p:nvPr/>
        </p:nvSpPr>
        <p:spPr>
          <a:xfrm>
            <a:off x="13513873" y="16961705"/>
            <a:ext cx="180000" cy="25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TextBox 199"/>
          <p:cNvSpPr txBox="1"/>
          <p:nvPr/>
        </p:nvSpPr>
        <p:spPr>
          <a:xfrm>
            <a:off x="13785437" y="16914860"/>
            <a:ext cx="201830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Refuted by follow up</a:t>
            </a:r>
            <a:endParaRPr lang="ca-ES" sz="1700" dirty="0"/>
          </a:p>
        </p:txBody>
      </p:sp>
      <p:sp>
        <p:nvSpPr>
          <p:cNvPr id="201" name="Rectangle 200"/>
          <p:cNvSpPr/>
          <p:nvPr/>
        </p:nvSpPr>
        <p:spPr>
          <a:xfrm>
            <a:off x="13513873" y="16452480"/>
            <a:ext cx="180000" cy="25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TextBox 201"/>
          <p:cNvSpPr txBox="1"/>
          <p:nvPr/>
        </p:nvSpPr>
        <p:spPr>
          <a:xfrm>
            <a:off x="13785437" y="16261178"/>
            <a:ext cx="24239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Likely diagnostic but more evidence beneficial</a:t>
            </a:r>
            <a:endParaRPr lang="ca-ES" sz="1700" dirty="0"/>
          </a:p>
        </p:txBody>
      </p:sp>
      <p:sp>
        <p:nvSpPr>
          <p:cNvPr id="203" name="Right Brace 202"/>
          <p:cNvSpPr/>
          <p:nvPr/>
        </p:nvSpPr>
        <p:spPr>
          <a:xfrm rot="16200000">
            <a:off x="5818841" y="8936488"/>
            <a:ext cx="193310" cy="50289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6048350" y="15908870"/>
            <a:ext cx="180000" cy="252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6262764" y="15856817"/>
            <a:ext cx="12200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PCR/Sanger</a:t>
            </a:r>
            <a:endParaRPr lang="ca-ES" sz="1700" dirty="0"/>
          </a:p>
        </p:txBody>
      </p:sp>
      <p:sp>
        <p:nvSpPr>
          <p:cNvPr id="206" name="Rectangle 205"/>
          <p:cNvSpPr/>
          <p:nvPr/>
        </p:nvSpPr>
        <p:spPr>
          <a:xfrm>
            <a:off x="6048828" y="17118322"/>
            <a:ext cx="18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TextBox 206"/>
          <p:cNvSpPr txBox="1"/>
          <p:nvPr/>
        </p:nvSpPr>
        <p:spPr>
          <a:xfrm>
            <a:off x="6259639" y="17075560"/>
            <a:ext cx="16983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Exome reanalysis</a:t>
            </a:r>
            <a:endParaRPr lang="ca-ES" sz="1700" dirty="0"/>
          </a:p>
        </p:txBody>
      </p:sp>
      <p:sp>
        <p:nvSpPr>
          <p:cNvPr id="208" name="Rectangle 207"/>
          <p:cNvSpPr/>
          <p:nvPr/>
        </p:nvSpPr>
        <p:spPr>
          <a:xfrm>
            <a:off x="7611179" y="16628996"/>
            <a:ext cx="180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TextBox 208"/>
          <p:cNvSpPr txBox="1"/>
          <p:nvPr/>
        </p:nvSpPr>
        <p:spPr>
          <a:xfrm>
            <a:off x="7779402" y="16590287"/>
            <a:ext cx="5741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FISH</a:t>
            </a:r>
            <a:endParaRPr lang="ca-ES" sz="1700" dirty="0"/>
          </a:p>
        </p:txBody>
      </p:sp>
      <p:sp>
        <p:nvSpPr>
          <p:cNvPr id="210" name="Rectangle 209"/>
          <p:cNvSpPr/>
          <p:nvPr/>
        </p:nvSpPr>
        <p:spPr>
          <a:xfrm>
            <a:off x="6248915" y="16278591"/>
            <a:ext cx="77309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err="1"/>
              <a:t>PacBio</a:t>
            </a:r>
            <a:endParaRPr lang="ca-ES" sz="1700" dirty="0"/>
          </a:p>
        </p:txBody>
      </p:sp>
      <p:sp>
        <p:nvSpPr>
          <p:cNvPr id="211" name="Rectangle 210"/>
          <p:cNvSpPr/>
          <p:nvPr/>
        </p:nvSpPr>
        <p:spPr>
          <a:xfrm>
            <a:off x="6048828" y="16312871"/>
            <a:ext cx="180000" cy="25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TextBox 211"/>
          <p:cNvSpPr txBox="1"/>
          <p:nvPr/>
        </p:nvSpPr>
        <p:spPr>
          <a:xfrm>
            <a:off x="9147957" y="15851954"/>
            <a:ext cx="14109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Unambiguous</a:t>
            </a:r>
            <a:endParaRPr lang="ca-ES" sz="1700" dirty="0"/>
          </a:p>
        </p:txBody>
      </p:sp>
      <p:sp>
        <p:nvSpPr>
          <p:cNvPr id="213" name="Rectangle 212"/>
          <p:cNvSpPr/>
          <p:nvPr/>
        </p:nvSpPr>
        <p:spPr>
          <a:xfrm>
            <a:off x="8961228" y="16457227"/>
            <a:ext cx="180000" cy="25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TextBox 213"/>
          <p:cNvSpPr txBox="1"/>
          <p:nvPr/>
        </p:nvSpPr>
        <p:spPr>
          <a:xfrm>
            <a:off x="9147904" y="16871557"/>
            <a:ext cx="1760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Ambiguity solved by long reads</a:t>
            </a:r>
            <a:endParaRPr lang="ca-ES" sz="1700" dirty="0"/>
          </a:p>
        </p:txBody>
      </p:sp>
      <p:sp>
        <p:nvSpPr>
          <p:cNvPr id="215" name="Rectangle 214"/>
          <p:cNvSpPr/>
          <p:nvPr/>
        </p:nvSpPr>
        <p:spPr>
          <a:xfrm>
            <a:off x="7611228" y="16222113"/>
            <a:ext cx="180000" cy="252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TextBox 215"/>
          <p:cNvSpPr txBox="1"/>
          <p:nvPr/>
        </p:nvSpPr>
        <p:spPr>
          <a:xfrm>
            <a:off x="7769941" y="16187795"/>
            <a:ext cx="12038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/>
              <a:t>Nanopore</a:t>
            </a:r>
            <a:endParaRPr lang="ca-ES" sz="1700" dirty="0"/>
          </a:p>
        </p:txBody>
      </p:sp>
      <p:sp>
        <p:nvSpPr>
          <p:cNvPr id="217" name="Rectangle 216"/>
          <p:cNvSpPr/>
          <p:nvPr/>
        </p:nvSpPr>
        <p:spPr>
          <a:xfrm>
            <a:off x="4031710" y="13114869"/>
            <a:ext cx="2016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/>
          <p:cNvSpPr/>
          <p:nvPr/>
        </p:nvSpPr>
        <p:spPr>
          <a:xfrm>
            <a:off x="10955628" y="16612499"/>
            <a:ext cx="180000" cy="252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11180577" y="16569737"/>
            <a:ext cx="12696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Truncation</a:t>
            </a:r>
            <a:endParaRPr lang="ca-ES" sz="1700" dirty="0"/>
          </a:p>
        </p:txBody>
      </p:sp>
      <p:sp>
        <p:nvSpPr>
          <p:cNvPr id="220" name="Rectangle 219"/>
          <p:cNvSpPr/>
          <p:nvPr/>
        </p:nvSpPr>
        <p:spPr>
          <a:xfrm>
            <a:off x="10955628" y="16984503"/>
            <a:ext cx="180000" cy="252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TextBox 220"/>
          <p:cNvSpPr txBox="1"/>
          <p:nvPr/>
        </p:nvSpPr>
        <p:spPr>
          <a:xfrm>
            <a:off x="11180576" y="16941741"/>
            <a:ext cx="21750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Exon skipping / fusion</a:t>
            </a:r>
            <a:endParaRPr lang="ca-ES" sz="1700" dirty="0"/>
          </a:p>
        </p:txBody>
      </p:sp>
      <p:sp>
        <p:nvSpPr>
          <p:cNvPr id="222" name="Rectangle 221"/>
          <p:cNvSpPr/>
          <p:nvPr/>
        </p:nvSpPr>
        <p:spPr>
          <a:xfrm>
            <a:off x="6048828" y="17502359"/>
            <a:ext cx="1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TextBox 222"/>
          <p:cNvSpPr txBox="1"/>
          <p:nvPr/>
        </p:nvSpPr>
        <p:spPr>
          <a:xfrm>
            <a:off x="6235623" y="17463650"/>
            <a:ext cx="27346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Validated but no information</a:t>
            </a:r>
            <a:endParaRPr lang="ca-ES" sz="1700" dirty="0"/>
          </a:p>
        </p:txBody>
      </p:sp>
      <p:sp>
        <p:nvSpPr>
          <p:cNvPr id="224" name="Rectangle 223"/>
          <p:cNvSpPr/>
          <p:nvPr/>
        </p:nvSpPr>
        <p:spPr>
          <a:xfrm>
            <a:off x="9227843" y="13257672"/>
            <a:ext cx="2016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/>
          <p:cNvSpPr/>
          <p:nvPr/>
        </p:nvSpPr>
        <p:spPr>
          <a:xfrm>
            <a:off x="6060943" y="16717046"/>
            <a:ext cx="180000" cy="252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TextBox 225"/>
          <p:cNvSpPr txBox="1"/>
          <p:nvPr/>
        </p:nvSpPr>
        <p:spPr>
          <a:xfrm>
            <a:off x="6243178" y="16664759"/>
            <a:ext cx="11642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Unknown</a:t>
            </a:r>
            <a:endParaRPr lang="ca-ES" sz="1700" dirty="0"/>
          </a:p>
        </p:txBody>
      </p:sp>
      <p:sp>
        <p:nvSpPr>
          <p:cNvPr id="227" name="Rectangle 226"/>
          <p:cNvSpPr/>
          <p:nvPr/>
        </p:nvSpPr>
        <p:spPr>
          <a:xfrm>
            <a:off x="10954795" y="16252662"/>
            <a:ext cx="180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TextBox 227"/>
          <p:cNvSpPr txBox="1"/>
          <p:nvPr/>
        </p:nvSpPr>
        <p:spPr>
          <a:xfrm>
            <a:off x="11159684" y="16209900"/>
            <a:ext cx="23333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/>
              <a:t>Monoallelic</a:t>
            </a:r>
            <a:r>
              <a:rPr lang="en-GB" sz="1700" dirty="0"/>
              <a:t> expression</a:t>
            </a:r>
            <a:endParaRPr lang="ca-ES" sz="1700" dirty="0"/>
          </a:p>
        </p:txBody>
      </p:sp>
      <p:sp>
        <p:nvSpPr>
          <p:cNvPr id="229" name="Rectangle 228"/>
          <p:cNvSpPr/>
          <p:nvPr/>
        </p:nvSpPr>
        <p:spPr>
          <a:xfrm>
            <a:off x="10956638" y="15908870"/>
            <a:ext cx="180000" cy="252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TextBox 229"/>
          <p:cNvSpPr txBox="1"/>
          <p:nvPr/>
        </p:nvSpPr>
        <p:spPr>
          <a:xfrm>
            <a:off x="11180577" y="15856398"/>
            <a:ext cx="18476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Expression outlier</a:t>
            </a:r>
            <a:endParaRPr lang="ca-ES" sz="1700" dirty="0"/>
          </a:p>
        </p:txBody>
      </p:sp>
      <p:sp>
        <p:nvSpPr>
          <p:cNvPr id="231" name="Rectangle 230"/>
          <p:cNvSpPr/>
          <p:nvPr/>
        </p:nvSpPr>
        <p:spPr>
          <a:xfrm>
            <a:off x="10475601" y="13356492"/>
            <a:ext cx="213251" cy="180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/>
          <p:cNvSpPr/>
          <p:nvPr/>
        </p:nvSpPr>
        <p:spPr>
          <a:xfrm>
            <a:off x="10481142" y="13166622"/>
            <a:ext cx="205200" cy="180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/>
          <p:cNvSpPr/>
          <p:nvPr/>
        </p:nvSpPr>
        <p:spPr>
          <a:xfrm>
            <a:off x="10895793" y="13308866"/>
            <a:ext cx="212400" cy="234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/>
          <p:cNvSpPr/>
          <p:nvPr/>
        </p:nvSpPr>
        <p:spPr>
          <a:xfrm>
            <a:off x="11319016" y="13270859"/>
            <a:ext cx="205200" cy="252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/>
          <p:cNvSpPr/>
          <p:nvPr/>
        </p:nvSpPr>
        <p:spPr>
          <a:xfrm>
            <a:off x="11724468" y="13299341"/>
            <a:ext cx="216000" cy="234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/>
          <p:cNvSpPr/>
          <p:nvPr/>
        </p:nvSpPr>
        <p:spPr>
          <a:xfrm>
            <a:off x="7611179" y="15837692"/>
            <a:ext cx="180000" cy="252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TextBox 236"/>
          <p:cNvSpPr txBox="1"/>
          <p:nvPr/>
        </p:nvSpPr>
        <p:spPr>
          <a:xfrm>
            <a:off x="7760352" y="15798983"/>
            <a:ext cx="6847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MLPA</a:t>
            </a:r>
            <a:endParaRPr lang="ca-E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12562342" y="13308959"/>
            <a:ext cx="213251" cy="216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/>
          <p:cNvSpPr/>
          <p:nvPr/>
        </p:nvSpPr>
        <p:spPr>
          <a:xfrm>
            <a:off x="12562341" y="13141616"/>
            <a:ext cx="213251" cy="180000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/>
          <p:cNvSpPr/>
          <p:nvPr/>
        </p:nvSpPr>
        <p:spPr>
          <a:xfrm>
            <a:off x="11933373" y="13146917"/>
            <a:ext cx="216000" cy="216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/>
          <p:cNvSpPr/>
          <p:nvPr/>
        </p:nvSpPr>
        <p:spPr>
          <a:xfrm>
            <a:off x="11933373" y="13365992"/>
            <a:ext cx="216000" cy="180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TextBox 241"/>
          <p:cNvSpPr txBox="1"/>
          <p:nvPr/>
        </p:nvSpPr>
        <p:spPr>
          <a:xfrm>
            <a:off x="10432064" y="12859029"/>
            <a:ext cx="32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†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10955628" y="17358510"/>
            <a:ext cx="180000" cy="2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11150606" y="17314246"/>
            <a:ext cx="16656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Uninformative</a:t>
            </a:r>
            <a:endParaRPr lang="ca-ES" sz="1700" dirty="0"/>
          </a:p>
        </p:txBody>
      </p:sp>
      <p:sp>
        <p:nvSpPr>
          <p:cNvPr id="245" name="Rectangle 244"/>
          <p:cNvSpPr/>
          <p:nvPr/>
        </p:nvSpPr>
        <p:spPr>
          <a:xfrm>
            <a:off x="12562340" y="14434805"/>
            <a:ext cx="205200" cy="28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/>
          <p:cNvSpPr/>
          <p:nvPr/>
        </p:nvSpPr>
        <p:spPr>
          <a:xfrm>
            <a:off x="8960804" y="15908870"/>
            <a:ext cx="180000" cy="252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/>
          <p:cNvSpPr/>
          <p:nvPr/>
        </p:nvSpPr>
        <p:spPr>
          <a:xfrm>
            <a:off x="8961228" y="17042480"/>
            <a:ext cx="180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TextBox 247"/>
          <p:cNvSpPr txBox="1"/>
          <p:nvPr/>
        </p:nvSpPr>
        <p:spPr>
          <a:xfrm>
            <a:off x="9165843" y="16272572"/>
            <a:ext cx="1646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Ambiguous with short reads</a:t>
            </a:r>
            <a:endParaRPr lang="ca-ES" sz="1700" dirty="0"/>
          </a:p>
        </p:txBody>
      </p:sp>
    </p:spTree>
    <p:extLst>
      <p:ext uri="{BB962C8B-B14F-4D97-AF65-F5344CB8AC3E}">
        <p14:creationId xmlns:p14="http://schemas.microsoft.com/office/powerpoint/2010/main" val="86788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8402B0DB6D4459362069AD1AF6467" ma:contentTypeVersion="11" ma:contentTypeDescription="Create a new document." ma:contentTypeScope="" ma:versionID="53a0766de777e55a27cf379be550758a">
  <xsd:schema xmlns:xsd="http://www.w3.org/2001/XMLSchema" xmlns:xs="http://www.w3.org/2001/XMLSchema" xmlns:p="http://schemas.microsoft.com/office/2006/metadata/properties" xmlns:ns2="a3a7de38-5cd4-4c48-8218-7c8a972f0b7c" xmlns:ns3="e6b75a31-164a-45d6-a4bb-a0f0e2994c8c" targetNamespace="http://schemas.microsoft.com/office/2006/metadata/properties" ma:root="true" ma:fieldsID="19c28a1310f948d088f2deb8191252f5" ns2:_="" ns3:_="">
    <xsd:import namespace="a3a7de38-5cd4-4c48-8218-7c8a972f0b7c"/>
    <xsd:import namespace="e6b75a31-164a-45d6-a4bb-a0f0e2994c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de38-5cd4-4c48-8218-7c8a972f0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75a31-164a-45d6-a4bb-a0f0e2994c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d5f95b-ca13-476c-9f22-4a69a71bd8ac}" ma:internalName="TaxCatchAll" ma:showField="CatchAllData" ma:web="e6b75a31-164a-45d6-a4bb-a0f0e2994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b75a31-164a-45d6-a4bb-a0f0e2994c8c" xsi:nil="true"/>
    <lcf76f155ced4ddcb4097134ff3c332f xmlns="a3a7de38-5cd4-4c48-8218-7c8a972f0b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6280F0-06D1-4142-809E-2C2567F15661}"/>
</file>

<file path=customXml/itemProps2.xml><?xml version="1.0" encoding="utf-8"?>
<ds:datastoreItem xmlns:ds="http://schemas.openxmlformats.org/officeDocument/2006/customXml" ds:itemID="{2B76052D-D782-4909-B046-28E5BF2DB7FE}"/>
</file>

<file path=customXml/itemProps3.xml><?xml version="1.0" encoding="utf-8"?>
<ds:datastoreItem xmlns:ds="http://schemas.openxmlformats.org/officeDocument/2006/customXml" ds:itemID="{EDE037DD-8AA8-4CA5-B846-05D12C7AF8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126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Pagnamenta</dc:creator>
  <cp:lastModifiedBy>Alistair Pagnamenta</cp:lastModifiedBy>
  <cp:revision>27</cp:revision>
  <dcterms:created xsi:type="dcterms:W3CDTF">2023-04-04T22:37:17Z</dcterms:created>
  <dcterms:modified xsi:type="dcterms:W3CDTF">2024-04-23T12:55:06Z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0x010100ED48402B0DB6D4459362069AD1AF6467</vt:lpwstr>
  </property>
</Properties>
</file>