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37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88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42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43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56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964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37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95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32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74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2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8585-6D8E-4103-A0B5-C5AA3625F6A0}" type="datetimeFigureOut">
              <a:rPr lang="en-GB" smtClean="0"/>
              <a:t>22/04/2024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1B99F-3191-4F8A-A2DA-989A85951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18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8C0C05-B870-47E5-A38B-81E99B1EF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37" y="151809"/>
            <a:ext cx="7373325" cy="2990004"/>
          </a:xfrm>
          <a:prstGeom prst="rect">
            <a:avLst/>
          </a:prstGeom>
        </p:spPr>
      </p:pic>
      <p:cxnSp>
        <p:nvCxnSpPr>
          <p:cNvPr id="100" name="Straight Connector 99"/>
          <p:cNvCxnSpPr/>
          <p:nvPr/>
        </p:nvCxnSpPr>
        <p:spPr>
          <a:xfrm>
            <a:off x="9228786" y="1425337"/>
            <a:ext cx="86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171750" y="2233287"/>
            <a:ext cx="0" cy="36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0439049" y="2231845"/>
            <a:ext cx="0" cy="32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0206472" y="738471"/>
            <a:ext cx="0" cy="57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479480" y="3420586"/>
            <a:ext cx="118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9260704" y="5542331"/>
            <a:ext cx="0" cy="32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30540" y="5546494"/>
            <a:ext cx="0" cy="36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6" idx="2"/>
          </p:cNvCxnSpPr>
          <p:nvPr/>
        </p:nvCxnSpPr>
        <p:spPr>
          <a:xfrm>
            <a:off x="8327656" y="2554497"/>
            <a:ext cx="75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638712" y="159531"/>
            <a:ext cx="121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Family 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28953" y="3738640"/>
            <a:ext cx="1627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TCC of bladder at 42,</a:t>
            </a:r>
          </a:p>
          <a:p>
            <a:pPr algn="ctr"/>
            <a:r>
              <a:rPr lang="en-GB" sz="1200" dirty="0" err="1"/>
              <a:t>cecal</a:t>
            </a:r>
            <a:r>
              <a:rPr lang="en-GB" sz="1200" dirty="0"/>
              <a:t> cancer at 45</a:t>
            </a:r>
          </a:p>
          <a:p>
            <a:pPr algn="ctr"/>
            <a:r>
              <a:rPr lang="en-GB" sz="1200" dirty="0"/>
              <a:t>MSI +</a:t>
            </a:r>
            <a:r>
              <a:rPr lang="en-GB" sz="1200" dirty="0" err="1"/>
              <a:t>ve</a:t>
            </a:r>
            <a:r>
              <a:rPr lang="en-GB" sz="1200" dirty="0"/>
              <a:t> (5/5 markers)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624872" y="3306082"/>
            <a:ext cx="108000" cy="216000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8730772" y="2554497"/>
            <a:ext cx="0" cy="79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684272" y="2716457"/>
            <a:ext cx="98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endometrial cancer at 39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9207021" y="1473237"/>
            <a:ext cx="86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9638712" y="1473237"/>
            <a:ext cx="0" cy="75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168921" y="2233287"/>
            <a:ext cx="127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605511" y="2719137"/>
            <a:ext cx="1894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liver cancer secondary to primary bowel cancer at 34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02173" y="1678125"/>
            <a:ext cx="2188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cancer in mid-60’s, died from </a:t>
            </a:r>
            <a:r>
              <a:rPr lang="en-GB" sz="1200" dirty="0" err="1"/>
              <a:t>septicemia</a:t>
            </a:r>
            <a:r>
              <a:rPr lang="en-GB" sz="1200" dirty="0"/>
              <a:t> linked to the cancer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59001" y="4493230"/>
            <a:ext cx="21481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Family 17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04529" y="600064"/>
            <a:ext cx="1081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bowel cancer in 40s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9774781" y="738471"/>
            <a:ext cx="86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7807934" y="5714760"/>
            <a:ext cx="252000" cy="252000"/>
          </a:xfrm>
          <a:prstGeom prst="ellipse">
            <a:avLst/>
          </a:prstGeom>
          <a:solidFill>
            <a:srgbClr val="0066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826279" y="6154519"/>
            <a:ext cx="2137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leg sarcoma at 44,</a:t>
            </a:r>
          </a:p>
          <a:p>
            <a:pPr algn="ctr"/>
            <a:r>
              <a:rPr lang="en-GB" sz="1200" dirty="0"/>
              <a:t>endometrial cancer at 55,</a:t>
            </a:r>
          </a:p>
          <a:p>
            <a:pPr algn="ctr"/>
            <a:r>
              <a:rPr lang="en-GB" sz="1200" dirty="0"/>
              <a:t>renal pelvis cancer at 60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8169646" y="5015044"/>
            <a:ext cx="86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970402" y="4919250"/>
            <a:ext cx="216000" cy="216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8601337" y="5015044"/>
            <a:ext cx="0" cy="532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931521" y="5546494"/>
            <a:ext cx="133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9146549" y="5712892"/>
            <a:ext cx="216000" cy="216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8737073" y="6154562"/>
            <a:ext cx="1366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bowel cancer at 42 </a:t>
            </a:r>
          </a:p>
          <a:p>
            <a:pPr algn="ctr"/>
            <a:r>
              <a:rPr lang="en-GB" sz="1200" dirty="0"/>
              <a:t>MSI test failed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7871968" y="4840711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822710" y="4784289"/>
            <a:ext cx="1061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bowel cancer at 45 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7647652" y="5942481"/>
            <a:ext cx="180000" cy="18000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9033515" y="5620998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9033646" y="4893925"/>
            <a:ext cx="252000" cy="2520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1" name="Content Placeholder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8"/>
          <a:stretch/>
        </p:blipFill>
        <p:spPr>
          <a:xfrm>
            <a:off x="121082" y="3605090"/>
            <a:ext cx="6560080" cy="3250820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4003283" y="3219152"/>
            <a:ext cx="1199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dirty="0"/>
              <a:t>MSH2 </a:t>
            </a:r>
            <a:r>
              <a:rPr lang="en-GB" sz="1200" b="1" dirty="0"/>
              <a:t>inversion at 47.4Mb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3760470" y="3555983"/>
            <a:ext cx="322217" cy="2533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9153602" y="171658"/>
            <a:ext cx="21481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Family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132" y="159531"/>
            <a:ext cx="852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35896" y="3299127"/>
            <a:ext cx="42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329287" y="261840"/>
            <a:ext cx="42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0599949" y="5016322"/>
            <a:ext cx="106427" cy="144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0511765" y="4509151"/>
            <a:ext cx="1594510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GB" sz="1400" b="1" dirty="0"/>
              <a:t>Definitions</a:t>
            </a:r>
          </a:p>
          <a:p>
            <a:r>
              <a:rPr lang="en-GB" sz="1200" dirty="0"/>
              <a:t>       Ca Bladder</a:t>
            </a:r>
          </a:p>
          <a:p>
            <a:r>
              <a:rPr lang="en-GB" sz="1200" dirty="0"/>
              <a:t>       Ca Bowel</a:t>
            </a:r>
          </a:p>
          <a:p>
            <a:r>
              <a:rPr lang="en-GB" sz="1200" dirty="0"/>
              <a:t>       Ca Endometrium</a:t>
            </a:r>
          </a:p>
          <a:p>
            <a:r>
              <a:rPr lang="en-GB" sz="1200" dirty="0"/>
              <a:t>       Other</a:t>
            </a:r>
          </a:p>
          <a:p>
            <a:r>
              <a:rPr lang="en-GB" sz="1200" dirty="0"/>
              <a:t>       Ca, primary </a:t>
            </a:r>
          </a:p>
          <a:p>
            <a:r>
              <a:rPr lang="en-GB" sz="1200" dirty="0"/>
              <a:t>       site unknown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0599949" y="4831537"/>
            <a:ext cx="106427" cy="144000"/>
          </a:xfrm>
          <a:prstGeom prst="rect">
            <a:avLst/>
          </a:prstGeom>
          <a:solidFill>
            <a:srgbClr val="FFCC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0" name="Rectangle 79"/>
          <p:cNvSpPr/>
          <p:nvPr/>
        </p:nvSpPr>
        <p:spPr>
          <a:xfrm>
            <a:off x="10599949" y="5383987"/>
            <a:ext cx="106427" cy="14400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1" name="Rectangle 80"/>
          <p:cNvSpPr/>
          <p:nvPr/>
        </p:nvSpPr>
        <p:spPr>
          <a:xfrm>
            <a:off x="10599949" y="5203012"/>
            <a:ext cx="106427" cy="144000"/>
          </a:xfrm>
          <a:prstGeom prst="rect">
            <a:avLst/>
          </a:prstGeom>
          <a:solidFill>
            <a:srgbClr val="0066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2" name="Rectangle 81"/>
          <p:cNvSpPr/>
          <p:nvPr/>
        </p:nvSpPr>
        <p:spPr>
          <a:xfrm>
            <a:off x="10599949" y="5642628"/>
            <a:ext cx="106427" cy="144000"/>
          </a:xfrm>
          <a:prstGeom prst="rect">
            <a:avLst/>
          </a:prstGeom>
          <a:solidFill>
            <a:srgbClr val="0070C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8415482" y="3543835"/>
            <a:ext cx="180000" cy="18000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8735091" y="3309742"/>
            <a:ext cx="108000" cy="216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7" name="Straight Connector 86"/>
          <p:cNvCxnSpPr/>
          <p:nvPr/>
        </p:nvCxnSpPr>
        <p:spPr>
          <a:xfrm>
            <a:off x="7900416" y="3421749"/>
            <a:ext cx="0" cy="54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>
            <a:off x="7246530" y="3308992"/>
            <a:ext cx="252000" cy="2520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 rot="2538770">
            <a:off x="7801941" y="3950579"/>
            <a:ext cx="216000" cy="2160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8839613" y="3407057"/>
            <a:ext cx="140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9042142" y="2407197"/>
            <a:ext cx="252000" cy="252000"/>
          </a:xfrm>
          <a:prstGeom prst="ellipse">
            <a:avLst/>
          </a:prstGeom>
          <a:solidFill>
            <a:srgbClr val="0066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4" name="TextBox 93"/>
          <p:cNvSpPr txBox="1"/>
          <p:nvPr/>
        </p:nvSpPr>
        <p:spPr>
          <a:xfrm>
            <a:off x="7769057" y="3905368"/>
            <a:ext cx="299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3</a:t>
            </a:r>
            <a:endParaRPr lang="en-GB" sz="1200" dirty="0"/>
          </a:p>
        </p:txBody>
      </p:sp>
      <p:sp>
        <p:nvSpPr>
          <p:cNvPr id="99" name="Rectangle 98"/>
          <p:cNvSpPr/>
          <p:nvPr/>
        </p:nvSpPr>
        <p:spPr>
          <a:xfrm>
            <a:off x="10340574" y="2446497"/>
            <a:ext cx="216000" cy="216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1" name="Oval 100"/>
          <p:cNvSpPr/>
          <p:nvPr/>
        </p:nvSpPr>
        <p:spPr>
          <a:xfrm>
            <a:off x="10085227" y="1328970"/>
            <a:ext cx="252000" cy="252000"/>
          </a:xfrm>
          <a:prstGeom prst="ellipse">
            <a:avLst/>
          </a:prstGeom>
          <a:solidFill>
            <a:srgbClr val="0070C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9997834" y="1249500"/>
            <a:ext cx="423290" cy="399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9586415" y="639232"/>
            <a:ext cx="216000" cy="216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Oval 102"/>
          <p:cNvSpPr/>
          <p:nvPr/>
        </p:nvSpPr>
        <p:spPr>
          <a:xfrm>
            <a:off x="10595419" y="637381"/>
            <a:ext cx="252000" cy="2520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/>
          <p:nvPr/>
        </p:nvCxnSpPr>
        <p:spPr>
          <a:xfrm>
            <a:off x="10492513" y="548512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9477000" y="539269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9185824" y="907715"/>
            <a:ext cx="949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CRC in 40s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8169489" y="2458969"/>
            <a:ext cx="216000" cy="2160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0" name="Rectangle 109"/>
          <p:cNvSpPr/>
          <p:nvPr/>
        </p:nvSpPr>
        <p:spPr>
          <a:xfrm>
            <a:off x="9045602" y="1341270"/>
            <a:ext cx="216000" cy="2160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09" name="Straight Connector 108"/>
          <p:cNvCxnSpPr/>
          <p:nvPr/>
        </p:nvCxnSpPr>
        <p:spPr>
          <a:xfrm>
            <a:off x="8929382" y="1258364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9900290" y="3410319"/>
            <a:ext cx="0" cy="54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 rot="2538770">
            <a:off x="9801815" y="3950579"/>
            <a:ext cx="216000" cy="2160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3" name="TextBox 112"/>
          <p:cNvSpPr txBox="1"/>
          <p:nvPr/>
        </p:nvSpPr>
        <p:spPr>
          <a:xfrm>
            <a:off x="9768931" y="3905368"/>
            <a:ext cx="299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1</a:t>
            </a:r>
            <a:endParaRPr lang="en-GB" sz="1200" dirty="0"/>
          </a:p>
        </p:txBody>
      </p:sp>
      <p:sp>
        <p:nvSpPr>
          <p:cNvPr id="91" name="Oval 90"/>
          <p:cNvSpPr/>
          <p:nvPr/>
        </p:nvSpPr>
        <p:spPr>
          <a:xfrm>
            <a:off x="10246680" y="3295692"/>
            <a:ext cx="252000" cy="252000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10230973" y="2350916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8956497" y="2329775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8069528" y="2372913"/>
            <a:ext cx="423290" cy="3995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e 11"/>
          <p:cNvSpPr/>
          <p:nvPr/>
        </p:nvSpPr>
        <p:spPr>
          <a:xfrm rot="5400000">
            <a:off x="7808082" y="5714674"/>
            <a:ext cx="252000" cy="252000"/>
          </a:xfrm>
          <a:prstGeom prst="pie">
            <a:avLst>
              <a:gd name="adj1" fmla="val 0"/>
              <a:gd name="adj2" fmla="val 10759460"/>
            </a:avLst>
          </a:prstGeom>
          <a:solidFill>
            <a:schemeClr val="accent2">
              <a:lumMod val="5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518302" y="3790297"/>
            <a:ext cx="828000" cy="2358000"/>
          </a:xfrm>
          <a:prstGeom prst="rect">
            <a:avLst/>
          </a:prstGeom>
          <a:solidFill>
            <a:schemeClr val="accent1">
              <a:lumMod val="40000"/>
              <a:lumOff val="60000"/>
              <a:alpha val="4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8" name="TextBox 117"/>
          <p:cNvSpPr txBox="1"/>
          <p:nvPr/>
        </p:nvSpPr>
        <p:spPr>
          <a:xfrm rot="16200000">
            <a:off x="-66778" y="1082674"/>
            <a:ext cx="1038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Family 16</a:t>
            </a:r>
          </a:p>
        </p:txBody>
      </p:sp>
      <p:sp>
        <p:nvSpPr>
          <p:cNvPr id="119" name="TextBox 118"/>
          <p:cNvSpPr txBox="1"/>
          <p:nvPr/>
        </p:nvSpPr>
        <p:spPr>
          <a:xfrm rot="16200000">
            <a:off x="-173440" y="2253751"/>
            <a:ext cx="1224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Family 17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CFA8D2C-9E8B-4A04-99AF-B84A0AFFA382}"/>
              </a:ext>
            </a:extLst>
          </p:cNvPr>
          <p:cNvSpPr txBox="1"/>
          <p:nvPr/>
        </p:nvSpPr>
        <p:spPr>
          <a:xfrm>
            <a:off x="2798104" y="666876"/>
            <a:ext cx="13707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MantaINV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B32AEAD-CFB1-4637-B7AC-62A693BFB422}"/>
              </a:ext>
            </a:extLst>
          </p:cNvPr>
          <p:cNvSpPr txBox="1"/>
          <p:nvPr/>
        </p:nvSpPr>
        <p:spPr>
          <a:xfrm>
            <a:off x="3518302" y="765091"/>
            <a:ext cx="1726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MantaINV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3B4679F-0F54-4944-926E-182EE7F4FB6C}"/>
              </a:ext>
            </a:extLst>
          </p:cNvPr>
          <p:cNvSpPr txBox="1"/>
          <p:nvPr/>
        </p:nvSpPr>
        <p:spPr>
          <a:xfrm>
            <a:off x="1152899" y="6312080"/>
            <a:ext cx="78011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40,000,000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EE2CF86-E945-4C5D-972C-2FC750CCE7E4}"/>
              </a:ext>
            </a:extLst>
          </p:cNvPr>
          <p:cNvSpPr txBox="1"/>
          <p:nvPr/>
        </p:nvSpPr>
        <p:spPr>
          <a:xfrm>
            <a:off x="2489328" y="6313535"/>
            <a:ext cx="78011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45,000,000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B0CAF34-0D59-4718-A003-2DAE2E291E39}"/>
              </a:ext>
            </a:extLst>
          </p:cNvPr>
          <p:cNvSpPr txBox="1"/>
          <p:nvPr/>
        </p:nvSpPr>
        <p:spPr>
          <a:xfrm>
            <a:off x="3825454" y="6313535"/>
            <a:ext cx="78011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50,000,000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632DFA9-EBEF-4418-BC0E-044B9598381D}"/>
              </a:ext>
            </a:extLst>
          </p:cNvPr>
          <p:cNvSpPr txBox="1"/>
          <p:nvPr/>
        </p:nvSpPr>
        <p:spPr>
          <a:xfrm>
            <a:off x="5161580" y="6312080"/>
            <a:ext cx="78011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55,000,000</a:t>
            </a:r>
          </a:p>
        </p:txBody>
      </p:sp>
    </p:spTree>
    <p:extLst>
      <p:ext uri="{BB962C8B-B14F-4D97-AF65-F5344CB8AC3E}">
        <p14:creationId xmlns:p14="http://schemas.microsoft.com/office/powerpoint/2010/main" val="2806230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48402B0DB6D4459362069AD1AF6467" ma:contentTypeVersion="11" ma:contentTypeDescription="Create a new document." ma:contentTypeScope="" ma:versionID="53a0766de777e55a27cf379be550758a">
  <xsd:schema xmlns:xsd="http://www.w3.org/2001/XMLSchema" xmlns:xs="http://www.w3.org/2001/XMLSchema" xmlns:p="http://schemas.microsoft.com/office/2006/metadata/properties" xmlns:ns2="a3a7de38-5cd4-4c48-8218-7c8a972f0b7c" xmlns:ns3="e6b75a31-164a-45d6-a4bb-a0f0e2994c8c" targetNamespace="http://schemas.microsoft.com/office/2006/metadata/properties" ma:root="true" ma:fieldsID="19c28a1310f948d088f2deb8191252f5" ns2:_="" ns3:_="">
    <xsd:import namespace="a3a7de38-5cd4-4c48-8218-7c8a972f0b7c"/>
    <xsd:import namespace="e6b75a31-164a-45d6-a4bb-a0f0e2994c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7de38-5cd4-4c48-8218-7c8a972f0b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75a31-164a-45d6-a4bb-a0f0e2994c8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d5f95b-ca13-476c-9f22-4a69a71bd8ac}" ma:internalName="TaxCatchAll" ma:showField="CatchAllData" ma:web="e6b75a31-164a-45d6-a4bb-a0f0e2994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b75a31-164a-45d6-a4bb-a0f0e2994c8c" xsi:nil="true"/>
    <lcf76f155ced4ddcb4097134ff3c332f xmlns="a3a7de38-5cd4-4c48-8218-7c8a972f0b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9A7961-5DCF-4B0B-9232-D9879FD82930}"/>
</file>

<file path=customXml/itemProps2.xml><?xml version="1.0" encoding="utf-8"?>
<ds:datastoreItem xmlns:ds="http://schemas.openxmlformats.org/officeDocument/2006/customXml" ds:itemID="{B9A47DCD-2D1B-4F1C-9742-1B2F16AAA188}"/>
</file>

<file path=customXml/itemProps3.xml><?xml version="1.0" encoding="utf-8"?>
<ds:datastoreItem xmlns:ds="http://schemas.openxmlformats.org/officeDocument/2006/customXml" ds:itemID="{11D958CB-5336-4E4B-BEF6-4430356F6E48}"/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118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Pagnamenta</dc:creator>
  <cp:lastModifiedBy>Alistair Pagnamenta</cp:lastModifiedBy>
  <cp:revision>23</cp:revision>
  <dcterms:created xsi:type="dcterms:W3CDTF">2023-04-25T07:50:19Z</dcterms:created>
  <dcterms:modified xsi:type="dcterms:W3CDTF">2024-04-22T22:26:18Z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0x010100ED48402B0DB6D4459362069AD1AF6467</vt:lpwstr>
  </property>
</Properties>
</file>