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49" d="100"/>
          <a:sy n="49" d="100"/>
        </p:scale>
        <p:origin x="16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767462"/>
            <a:ext cx="10363200" cy="375991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672376"/>
            <a:ext cx="9144000" cy="2607442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981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884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574987"/>
            <a:ext cx="2628900" cy="9152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574987"/>
            <a:ext cx="7734300" cy="91523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4234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47288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2692444"/>
            <a:ext cx="10515600" cy="4492401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7227345"/>
            <a:ext cx="10515600" cy="2362447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318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874937"/>
            <a:ext cx="5181600" cy="68523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8697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574990"/>
            <a:ext cx="10515600" cy="208745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2647443"/>
            <a:ext cx="5157787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3944914"/>
            <a:ext cx="5157787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2647443"/>
            <a:ext cx="5183188" cy="129747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3944914"/>
            <a:ext cx="5183188" cy="58023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3317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9938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1585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554968"/>
            <a:ext cx="6172200" cy="7674832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02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719984"/>
            <a:ext cx="3932237" cy="2519945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554968"/>
            <a:ext cx="6172200" cy="7674832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3239929"/>
            <a:ext cx="3932237" cy="6002369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305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574990"/>
            <a:ext cx="10515600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874937"/>
            <a:ext cx="10515600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949CA-E546-45FE-ADC3-D4063F3D32DF}" type="datetimeFigureOut">
              <a:rPr lang="en-GB" smtClean="0"/>
              <a:t>04/04/2024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0009783"/>
            <a:ext cx="41148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0009783"/>
            <a:ext cx="2743200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6CFA1-DCD3-4F38-9A25-8984A740B0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671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432BAE-03E6-490F-96A2-AB87DD379C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9164" y="156267"/>
            <a:ext cx="10637091" cy="4313515"/>
          </a:xfrm>
          <a:prstGeom prst="rect">
            <a:avLst/>
          </a:prstGeom>
        </p:spPr>
      </p:pic>
      <p:sp>
        <p:nvSpPr>
          <p:cNvPr id="100" name="Rectangle 99"/>
          <p:cNvSpPr/>
          <p:nvPr/>
        </p:nvSpPr>
        <p:spPr>
          <a:xfrm rot="5400000">
            <a:off x="190427" y="7533680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2001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597600" y="8206715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2002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663745" y="8206717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2003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2743745" y="8206716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2004</a:t>
            </a:r>
          </a:p>
        </p:txBody>
      </p:sp>
      <p:sp>
        <p:nvSpPr>
          <p:cNvPr id="116" name="Rectangle 115"/>
          <p:cNvSpPr/>
          <p:nvPr/>
        </p:nvSpPr>
        <p:spPr>
          <a:xfrm>
            <a:off x="3823745" y="8206717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2005</a:t>
            </a:r>
          </a:p>
        </p:txBody>
      </p:sp>
      <p:sp>
        <p:nvSpPr>
          <p:cNvPr id="117" name="Rectangle 116"/>
          <p:cNvSpPr/>
          <p:nvPr/>
        </p:nvSpPr>
        <p:spPr>
          <a:xfrm>
            <a:off x="4903745" y="8206716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2006</a:t>
            </a:r>
          </a:p>
        </p:txBody>
      </p:sp>
      <p:sp>
        <p:nvSpPr>
          <p:cNvPr id="118" name="Rectangle 117"/>
          <p:cNvSpPr/>
          <p:nvPr/>
        </p:nvSpPr>
        <p:spPr>
          <a:xfrm>
            <a:off x="5983745" y="8206717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2007</a:t>
            </a:r>
          </a:p>
        </p:txBody>
      </p:sp>
      <p:sp>
        <p:nvSpPr>
          <p:cNvPr id="119" name="Rectangle 118"/>
          <p:cNvSpPr/>
          <p:nvPr/>
        </p:nvSpPr>
        <p:spPr>
          <a:xfrm>
            <a:off x="7063745" y="8206716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2008</a:t>
            </a:r>
          </a:p>
        </p:txBody>
      </p:sp>
      <p:sp>
        <p:nvSpPr>
          <p:cNvPr id="120" name="Rectangle 119"/>
          <p:cNvSpPr/>
          <p:nvPr/>
        </p:nvSpPr>
        <p:spPr>
          <a:xfrm>
            <a:off x="8143745" y="8206716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2009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9223745" y="8206715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2010</a:t>
            </a:r>
          </a:p>
        </p:txBody>
      </p:sp>
      <p:sp>
        <p:nvSpPr>
          <p:cNvPr id="122" name="Rectangle 121"/>
          <p:cNvSpPr/>
          <p:nvPr/>
        </p:nvSpPr>
        <p:spPr>
          <a:xfrm>
            <a:off x="10303746" y="8199447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2011</a:t>
            </a:r>
          </a:p>
        </p:txBody>
      </p:sp>
      <p:sp>
        <p:nvSpPr>
          <p:cNvPr id="123" name="Rectangle 122"/>
          <p:cNvSpPr/>
          <p:nvPr/>
        </p:nvSpPr>
        <p:spPr>
          <a:xfrm rot="5400000">
            <a:off x="10717472" y="8864906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2012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2524360" y="10358634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2021</a:t>
            </a:r>
          </a:p>
        </p:txBody>
      </p:sp>
      <p:sp>
        <p:nvSpPr>
          <p:cNvPr id="125" name="Rectangle 124"/>
          <p:cNvSpPr/>
          <p:nvPr/>
        </p:nvSpPr>
        <p:spPr>
          <a:xfrm>
            <a:off x="3604360" y="10358633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2020</a:t>
            </a:r>
          </a:p>
        </p:txBody>
      </p:sp>
      <p:sp>
        <p:nvSpPr>
          <p:cNvPr id="126" name="Rectangle 125"/>
          <p:cNvSpPr/>
          <p:nvPr/>
        </p:nvSpPr>
        <p:spPr>
          <a:xfrm>
            <a:off x="4684360" y="10358634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2019</a:t>
            </a:r>
          </a:p>
        </p:txBody>
      </p:sp>
      <p:sp>
        <p:nvSpPr>
          <p:cNvPr id="127" name="Rectangle 126"/>
          <p:cNvSpPr/>
          <p:nvPr/>
        </p:nvSpPr>
        <p:spPr>
          <a:xfrm>
            <a:off x="5764360" y="10358633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2018</a:t>
            </a:r>
          </a:p>
        </p:txBody>
      </p:sp>
      <p:sp>
        <p:nvSpPr>
          <p:cNvPr id="128" name="Rectangle 127"/>
          <p:cNvSpPr/>
          <p:nvPr/>
        </p:nvSpPr>
        <p:spPr>
          <a:xfrm>
            <a:off x="6844360" y="10358634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2017</a:t>
            </a:r>
          </a:p>
        </p:txBody>
      </p:sp>
      <p:sp>
        <p:nvSpPr>
          <p:cNvPr id="129" name="Rectangle 128"/>
          <p:cNvSpPr/>
          <p:nvPr/>
        </p:nvSpPr>
        <p:spPr>
          <a:xfrm>
            <a:off x="7924360" y="10358633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2016</a:t>
            </a:r>
          </a:p>
        </p:txBody>
      </p:sp>
      <p:sp>
        <p:nvSpPr>
          <p:cNvPr id="130" name="Rectangle 129"/>
          <p:cNvSpPr/>
          <p:nvPr/>
        </p:nvSpPr>
        <p:spPr>
          <a:xfrm>
            <a:off x="9004360" y="10358634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2015</a:t>
            </a:r>
          </a:p>
        </p:txBody>
      </p:sp>
      <p:sp>
        <p:nvSpPr>
          <p:cNvPr id="131" name="Rectangle 130"/>
          <p:cNvSpPr/>
          <p:nvPr/>
        </p:nvSpPr>
        <p:spPr>
          <a:xfrm>
            <a:off x="10084360" y="10358633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2014</a:t>
            </a:r>
          </a:p>
        </p:txBody>
      </p:sp>
      <p:sp>
        <p:nvSpPr>
          <p:cNvPr id="132" name="Rectangle 131"/>
          <p:cNvSpPr/>
          <p:nvPr/>
        </p:nvSpPr>
        <p:spPr>
          <a:xfrm rot="5400000">
            <a:off x="10717471" y="9944907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2013</a:t>
            </a:r>
          </a:p>
        </p:txBody>
      </p:sp>
      <p:sp>
        <p:nvSpPr>
          <p:cNvPr id="133" name="Rectangle 132"/>
          <p:cNvSpPr/>
          <p:nvPr/>
        </p:nvSpPr>
        <p:spPr>
          <a:xfrm>
            <a:off x="1488858" y="10358633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2022</a:t>
            </a:r>
          </a:p>
        </p:txBody>
      </p:sp>
      <p:sp>
        <p:nvSpPr>
          <p:cNvPr id="134" name="Right Arrow 133"/>
          <p:cNvSpPr/>
          <p:nvPr/>
        </p:nvSpPr>
        <p:spPr>
          <a:xfrm flipH="1">
            <a:off x="360080" y="10227732"/>
            <a:ext cx="1128777" cy="514350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2023</a:t>
            </a:r>
          </a:p>
        </p:txBody>
      </p:sp>
      <p:sp>
        <p:nvSpPr>
          <p:cNvPr id="136" name="Rectangle 135"/>
          <p:cNvSpPr/>
          <p:nvPr/>
        </p:nvSpPr>
        <p:spPr>
          <a:xfrm>
            <a:off x="1269827" y="4649625"/>
            <a:ext cx="2092651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Gene mapped to chromosome 2q24-q32 using microsatellites</a:t>
            </a:r>
            <a:endParaRPr lang="en-GB" sz="15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37" name="Straight Connector 136"/>
          <p:cNvCxnSpPr/>
          <p:nvPr/>
        </p:nvCxnSpPr>
        <p:spPr>
          <a:xfrm>
            <a:off x="2301816" y="5528916"/>
            <a:ext cx="237756" cy="265632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8" name="TextBox 137"/>
          <p:cNvSpPr txBox="1"/>
          <p:nvPr/>
        </p:nvSpPr>
        <p:spPr>
          <a:xfrm>
            <a:off x="3388786" y="9568428"/>
            <a:ext cx="1767582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0070C0"/>
                </a:solidFill>
              </a:rPr>
              <a:t>Negative report from 100KGP</a:t>
            </a:r>
          </a:p>
        </p:txBody>
      </p:sp>
      <p:sp>
        <p:nvSpPr>
          <p:cNvPr id="140" name="TextBox 139"/>
          <p:cNvSpPr txBox="1"/>
          <p:nvPr/>
        </p:nvSpPr>
        <p:spPr>
          <a:xfrm>
            <a:off x="5039755" y="9015995"/>
            <a:ext cx="1424824" cy="55399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0070C0"/>
                </a:solidFill>
              </a:rPr>
              <a:t>WGS data delivery</a:t>
            </a:r>
          </a:p>
        </p:txBody>
      </p:sp>
      <p:cxnSp>
        <p:nvCxnSpPr>
          <p:cNvPr id="141" name="Straight Connector 140"/>
          <p:cNvCxnSpPr>
            <a:cxnSpLocks/>
            <a:stCxn id="140" idx="2"/>
          </p:cNvCxnSpPr>
          <p:nvPr/>
        </p:nvCxnSpPr>
        <p:spPr>
          <a:xfrm>
            <a:off x="5752167" y="9569993"/>
            <a:ext cx="128116" cy="80318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TextBox 141"/>
          <p:cNvSpPr txBox="1"/>
          <p:nvPr/>
        </p:nvSpPr>
        <p:spPr>
          <a:xfrm>
            <a:off x="1814437" y="9536186"/>
            <a:ext cx="1767582" cy="3231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0070C0"/>
                </a:solidFill>
              </a:rPr>
              <a:t>Inversion detected</a:t>
            </a:r>
          </a:p>
        </p:txBody>
      </p:sp>
      <p:cxnSp>
        <p:nvCxnSpPr>
          <p:cNvPr id="143" name="Straight Connector 142"/>
          <p:cNvCxnSpPr/>
          <p:nvPr/>
        </p:nvCxnSpPr>
        <p:spPr>
          <a:xfrm flipH="1">
            <a:off x="2515832" y="9872999"/>
            <a:ext cx="182396" cy="488451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4" name="Rectangle 143"/>
          <p:cNvSpPr/>
          <p:nvPr/>
        </p:nvSpPr>
        <p:spPr>
          <a:xfrm>
            <a:off x="7122552" y="4656009"/>
            <a:ext cx="3122385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chemeClr val="accent6">
                    <a:lumMod val="7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Three generation family described with an unusual novel autosomal dominant bone disorder</a:t>
            </a:r>
            <a:endParaRPr lang="en-GB" sz="1500" b="1" i="1" dirty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145" name="Straight Connector 144"/>
          <p:cNvCxnSpPr/>
          <p:nvPr/>
        </p:nvCxnSpPr>
        <p:spPr>
          <a:xfrm flipH="1">
            <a:off x="8314937" y="5478535"/>
            <a:ext cx="149423" cy="316012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TextBox 149"/>
          <p:cNvSpPr txBox="1"/>
          <p:nvPr/>
        </p:nvSpPr>
        <p:spPr>
          <a:xfrm>
            <a:off x="125951" y="8977183"/>
            <a:ext cx="17069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500" b="1" dirty="0">
                <a:solidFill>
                  <a:srgbClr val="0070C0"/>
                </a:solidFill>
              </a:rPr>
              <a:t>Sanger validation (ongoing)</a:t>
            </a:r>
          </a:p>
        </p:txBody>
      </p:sp>
      <p:cxnSp>
        <p:nvCxnSpPr>
          <p:cNvPr id="151" name="Straight Connector 150"/>
          <p:cNvCxnSpPr/>
          <p:nvPr/>
        </p:nvCxnSpPr>
        <p:spPr>
          <a:xfrm flipH="1" flipV="1">
            <a:off x="858112" y="9598265"/>
            <a:ext cx="204726" cy="749537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Rectangle 151"/>
          <p:cNvSpPr/>
          <p:nvPr/>
        </p:nvSpPr>
        <p:spPr>
          <a:xfrm rot="5400000">
            <a:off x="190425" y="6448647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2000</a:t>
            </a:r>
          </a:p>
        </p:txBody>
      </p:sp>
      <p:sp>
        <p:nvSpPr>
          <p:cNvPr id="153" name="Rectangle 152"/>
          <p:cNvSpPr/>
          <p:nvPr/>
        </p:nvSpPr>
        <p:spPr>
          <a:xfrm>
            <a:off x="10311070" y="5782511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1990</a:t>
            </a:r>
          </a:p>
        </p:txBody>
      </p:sp>
      <p:sp>
        <p:nvSpPr>
          <p:cNvPr id="154" name="Rectangle 153"/>
          <p:cNvSpPr/>
          <p:nvPr/>
        </p:nvSpPr>
        <p:spPr>
          <a:xfrm>
            <a:off x="604925" y="5794550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1999</a:t>
            </a:r>
          </a:p>
        </p:txBody>
      </p:sp>
      <p:sp>
        <p:nvSpPr>
          <p:cNvPr id="155" name="Rectangle 154"/>
          <p:cNvSpPr/>
          <p:nvPr/>
        </p:nvSpPr>
        <p:spPr>
          <a:xfrm>
            <a:off x="1671070" y="5794549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1998</a:t>
            </a:r>
          </a:p>
        </p:txBody>
      </p:sp>
      <p:sp>
        <p:nvSpPr>
          <p:cNvPr id="31" name="Rounded Rectangular Callout 30"/>
          <p:cNvSpPr/>
          <p:nvPr/>
        </p:nvSpPr>
        <p:spPr>
          <a:xfrm>
            <a:off x="2839072" y="6302924"/>
            <a:ext cx="3361738" cy="1548005"/>
          </a:xfrm>
          <a:prstGeom prst="wedgeRoundRectCallout">
            <a:avLst>
              <a:gd name="adj1" fmla="val -60028"/>
              <a:gd name="adj2" fmla="val -10042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i="1" dirty="0">
                <a:solidFill>
                  <a:schemeClr val="bg1"/>
                </a:solidFill>
              </a:rPr>
              <a:t>“We intend to continue to search for mutations or rearrangements in the regulatory region of the HOXD cluster in this family, the second reported family with the distinct </a:t>
            </a:r>
            <a:r>
              <a:rPr lang="en-GB" sz="1500" b="1" i="1" dirty="0" err="1">
                <a:solidFill>
                  <a:schemeClr val="bg1"/>
                </a:solidFill>
              </a:rPr>
              <a:t>Kantaputra</a:t>
            </a:r>
            <a:r>
              <a:rPr lang="en-GB" sz="1500" b="1" i="1" dirty="0">
                <a:solidFill>
                  <a:schemeClr val="bg1"/>
                </a:solidFill>
              </a:rPr>
              <a:t> type </a:t>
            </a:r>
            <a:r>
              <a:rPr lang="en-GB" sz="1500" b="1" i="1" dirty="0" err="1">
                <a:solidFill>
                  <a:schemeClr val="bg1"/>
                </a:solidFill>
              </a:rPr>
              <a:t>mesomelic</a:t>
            </a:r>
            <a:r>
              <a:rPr lang="en-GB" sz="1500" b="1" i="1" dirty="0">
                <a:solidFill>
                  <a:schemeClr val="bg1"/>
                </a:solidFill>
              </a:rPr>
              <a:t> dysplasia.”</a:t>
            </a:r>
          </a:p>
        </p:txBody>
      </p:sp>
      <p:sp>
        <p:nvSpPr>
          <p:cNvPr id="156" name="Rectangle 155"/>
          <p:cNvSpPr/>
          <p:nvPr/>
        </p:nvSpPr>
        <p:spPr>
          <a:xfrm>
            <a:off x="2751070" y="5794550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1997</a:t>
            </a:r>
          </a:p>
        </p:txBody>
      </p:sp>
      <p:sp>
        <p:nvSpPr>
          <p:cNvPr id="157" name="Rectangle 156"/>
          <p:cNvSpPr/>
          <p:nvPr/>
        </p:nvSpPr>
        <p:spPr>
          <a:xfrm>
            <a:off x="3831070" y="5794549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1996</a:t>
            </a:r>
          </a:p>
        </p:txBody>
      </p:sp>
      <p:sp>
        <p:nvSpPr>
          <p:cNvPr id="158" name="Rectangle 157"/>
          <p:cNvSpPr/>
          <p:nvPr/>
        </p:nvSpPr>
        <p:spPr>
          <a:xfrm>
            <a:off x="4911070" y="5794550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1995</a:t>
            </a:r>
          </a:p>
        </p:txBody>
      </p:sp>
      <p:sp>
        <p:nvSpPr>
          <p:cNvPr id="159" name="Rectangle 158"/>
          <p:cNvSpPr/>
          <p:nvPr/>
        </p:nvSpPr>
        <p:spPr>
          <a:xfrm>
            <a:off x="5991070" y="5794549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1994</a:t>
            </a:r>
          </a:p>
        </p:txBody>
      </p:sp>
      <p:sp>
        <p:nvSpPr>
          <p:cNvPr id="160" name="Rectangle 159"/>
          <p:cNvSpPr/>
          <p:nvPr/>
        </p:nvSpPr>
        <p:spPr>
          <a:xfrm>
            <a:off x="7071070" y="5794549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1993</a:t>
            </a:r>
          </a:p>
        </p:txBody>
      </p:sp>
      <p:sp>
        <p:nvSpPr>
          <p:cNvPr id="161" name="Rectangle 160"/>
          <p:cNvSpPr/>
          <p:nvPr/>
        </p:nvSpPr>
        <p:spPr>
          <a:xfrm>
            <a:off x="8151070" y="5794548"/>
            <a:ext cx="1080000" cy="252549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1992</a:t>
            </a:r>
          </a:p>
        </p:txBody>
      </p:sp>
      <p:sp>
        <p:nvSpPr>
          <p:cNvPr id="162" name="Rectangle 161"/>
          <p:cNvSpPr/>
          <p:nvPr/>
        </p:nvSpPr>
        <p:spPr>
          <a:xfrm>
            <a:off x="9231071" y="5787280"/>
            <a:ext cx="1080000" cy="25254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1991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278192" y="214536"/>
            <a:ext cx="3359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b="1" dirty="0">
                <a:latin typeface="Calibri" panose="020F0502020204030204" pitchFamily="34" charset="0"/>
                <a:ea typeface="Times New Roman" panose="02020603050405020304" pitchFamily="18" charset="0"/>
              </a:rPr>
              <a:t>A</a:t>
            </a:r>
            <a:endParaRPr lang="en-GB" sz="2200" b="1" dirty="0"/>
          </a:p>
        </p:txBody>
      </p:sp>
      <p:sp>
        <p:nvSpPr>
          <p:cNvPr id="165" name="Rectangle 164"/>
          <p:cNvSpPr/>
          <p:nvPr/>
        </p:nvSpPr>
        <p:spPr>
          <a:xfrm>
            <a:off x="278192" y="4723372"/>
            <a:ext cx="33595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200" b="1" dirty="0">
                <a:latin typeface="Calibri" panose="020F0502020204030204" pitchFamily="34" charset="0"/>
                <a:ea typeface="Times New Roman" panose="02020603050405020304" pitchFamily="18" charset="0"/>
              </a:rPr>
              <a:t>B</a:t>
            </a:r>
            <a:endParaRPr lang="en-GB" sz="2200" b="1" dirty="0"/>
          </a:p>
        </p:txBody>
      </p:sp>
      <p:sp>
        <p:nvSpPr>
          <p:cNvPr id="166" name="Rectangle 165"/>
          <p:cNvSpPr/>
          <p:nvPr/>
        </p:nvSpPr>
        <p:spPr>
          <a:xfrm>
            <a:off x="859188" y="6205277"/>
            <a:ext cx="170693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 err="1">
                <a:solidFill>
                  <a:srgbClr val="0070C0"/>
                </a:solidFill>
              </a:rPr>
              <a:t>Kantaputra</a:t>
            </a:r>
            <a:r>
              <a:rPr lang="en-GB" sz="1500" b="1" dirty="0">
                <a:solidFill>
                  <a:srgbClr val="0070C0"/>
                </a:solidFill>
              </a:rPr>
              <a:t> </a:t>
            </a:r>
            <a:r>
              <a:rPr lang="en-GB" sz="1500" b="1" dirty="0" err="1">
                <a:solidFill>
                  <a:srgbClr val="0070C0"/>
                </a:solidFill>
              </a:rPr>
              <a:t>mesomelic</a:t>
            </a:r>
            <a:r>
              <a:rPr lang="en-GB" sz="1500" b="1" dirty="0">
                <a:solidFill>
                  <a:srgbClr val="0070C0"/>
                </a:solidFill>
              </a:rPr>
              <a:t> dysplasia: a 2nd reported family.</a:t>
            </a:r>
          </a:p>
          <a:p>
            <a:pPr algn="ctr"/>
            <a:r>
              <a:rPr lang="en-GB" sz="1500" b="1" dirty="0">
                <a:solidFill>
                  <a:srgbClr val="0070C0"/>
                </a:solidFill>
              </a:rPr>
              <a:t>Karyotyping &amp; Sanger analysis of </a:t>
            </a:r>
            <a:r>
              <a:rPr lang="en-GB" sz="1500" b="1" i="1" dirty="0">
                <a:solidFill>
                  <a:srgbClr val="0070C0"/>
                </a:solidFill>
              </a:rPr>
              <a:t>HOXD11 </a:t>
            </a:r>
            <a:r>
              <a:rPr lang="en-GB" sz="1500" b="1" dirty="0">
                <a:solidFill>
                  <a:srgbClr val="0070C0"/>
                </a:solidFill>
              </a:rPr>
              <a:t>normal</a:t>
            </a:r>
          </a:p>
        </p:txBody>
      </p:sp>
      <p:cxnSp>
        <p:nvCxnSpPr>
          <p:cNvPr id="167" name="Straight Connector 166"/>
          <p:cNvCxnSpPr/>
          <p:nvPr/>
        </p:nvCxnSpPr>
        <p:spPr>
          <a:xfrm>
            <a:off x="2476702" y="7794663"/>
            <a:ext cx="861635" cy="412053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9673339" y="6412250"/>
            <a:ext cx="23747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chemeClr val="accent6">
                    <a:lumMod val="75000"/>
                  </a:schemeClr>
                </a:solidFill>
              </a:rPr>
              <a:t>244K Agilent </a:t>
            </a:r>
            <a:r>
              <a:rPr lang="en-GB" sz="1500" b="1" dirty="0" err="1">
                <a:solidFill>
                  <a:schemeClr val="accent6">
                    <a:lumMod val="75000"/>
                  </a:schemeClr>
                </a:solidFill>
              </a:rPr>
              <a:t>aCGH</a:t>
            </a:r>
            <a:r>
              <a:rPr lang="en-GB" sz="1500" b="1" dirty="0">
                <a:solidFill>
                  <a:schemeClr val="accent6">
                    <a:lumMod val="75000"/>
                  </a:schemeClr>
                </a:solidFill>
              </a:rPr>
              <a:t> detects 2q31.1-q31.2 duplications in original family </a:t>
            </a:r>
            <a:r>
              <a:rPr lang="en-GB" sz="1500" b="1" dirty="0">
                <a:solidFill>
                  <a:srgbClr val="0070C0"/>
                </a:solidFill>
              </a:rPr>
              <a:t>but no CNVs in UK family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5112527" y="1602113"/>
            <a:ext cx="13036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Proband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5417417" y="2452445"/>
            <a:ext cx="693888" cy="3693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Son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5293008" y="3147600"/>
            <a:ext cx="908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Mother</a:t>
            </a:r>
          </a:p>
        </p:txBody>
      </p:sp>
      <p:sp>
        <p:nvSpPr>
          <p:cNvPr id="170" name="TextBox 169"/>
          <p:cNvSpPr txBox="1"/>
          <p:nvPr/>
        </p:nvSpPr>
        <p:spPr>
          <a:xfrm>
            <a:off x="5292600" y="3667343"/>
            <a:ext cx="9082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/>
              <a:t>Father</a:t>
            </a:r>
          </a:p>
        </p:txBody>
      </p:sp>
      <p:sp>
        <p:nvSpPr>
          <p:cNvPr id="171" name="Rectangle 170"/>
          <p:cNvSpPr/>
          <p:nvPr/>
        </p:nvSpPr>
        <p:spPr>
          <a:xfrm>
            <a:off x="6707071" y="9143770"/>
            <a:ext cx="2191679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rgbClr val="0070C0"/>
                </a:solidFill>
              </a:rPr>
              <a:t>Array testing repeated with higher resolution</a:t>
            </a:r>
          </a:p>
        </p:txBody>
      </p:sp>
      <p:cxnSp>
        <p:nvCxnSpPr>
          <p:cNvPr id="172" name="Straight Connector 171"/>
          <p:cNvCxnSpPr>
            <a:cxnSpLocks/>
            <a:endCxn id="127" idx="0"/>
          </p:cNvCxnSpPr>
          <p:nvPr/>
        </p:nvCxnSpPr>
        <p:spPr>
          <a:xfrm flipH="1">
            <a:off x="6304360" y="9697768"/>
            <a:ext cx="766710" cy="66086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ectangle 55"/>
          <p:cNvSpPr/>
          <p:nvPr/>
        </p:nvSpPr>
        <p:spPr>
          <a:xfrm>
            <a:off x="3443216" y="4780650"/>
            <a:ext cx="248228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 err="1">
                <a:solidFill>
                  <a:srgbClr val="FF0000"/>
                </a:solidFill>
              </a:rPr>
              <a:t>Ulnaless</a:t>
            </a:r>
            <a:r>
              <a:rPr lang="en-GB" sz="1500" b="1" dirty="0">
                <a:solidFill>
                  <a:srgbClr val="FF0000"/>
                </a:solidFill>
              </a:rPr>
              <a:t> mouse described with </a:t>
            </a:r>
            <a:r>
              <a:rPr lang="en-GB" sz="1500" b="1" dirty="0" err="1">
                <a:solidFill>
                  <a:srgbClr val="FF0000"/>
                </a:solidFill>
              </a:rPr>
              <a:t>mesomelic</a:t>
            </a:r>
            <a:r>
              <a:rPr lang="en-GB" sz="1500" b="1" dirty="0">
                <a:solidFill>
                  <a:srgbClr val="FF0000"/>
                </a:solidFill>
              </a:rPr>
              <a:t> shortening</a:t>
            </a:r>
          </a:p>
        </p:txBody>
      </p:sp>
      <p:cxnSp>
        <p:nvCxnSpPr>
          <p:cNvPr id="173" name="Straight Connector 172"/>
          <p:cNvCxnSpPr/>
          <p:nvPr/>
        </p:nvCxnSpPr>
        <p:spPr>
          <a:xfrm flipH="1">
            <a:off x="4017932" y="5340064"/>
            <a:ext cx="271359" cy="465031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endCxn id="121" idx="0"/>
          </p:cNvCxnSpPr>
          <p:nvPr/>
        </p:nvCxnSpPr>
        <p:spPr>
          <a:xfrm flipH="1">
            <a:off x="9763745" y="7458616"/>
            <a:ext cx="698905" cy="748099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5" name="Straight Connector 174"/>
          <p:cNvCxnSpPr/>
          <p:nvPr/>
        </p:nvCxnSpPr>
        <p:spPr>
          <a:xfrm>
            <a:off x="4887738" y="10080459"/>
            <a:ext cx="601733" cy="292715"/>
          </a:xfrm>
          <a:prstGeom prst="line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7" name="Rounded Rectangular Callout 176"/>
          <p:cNvSpPr/>
          <p:nvPr/>
        </p:nvSpPr>
        <p:spPr>
          <a:xfrm>
            <a:off x="6348858" y="6148256"/>
            <a:ext cx="2986211" cy="1834601"/>
          </a:xfrm>
          <a:prstGeom prst="wedgeRoundRectCallout">
            <a:avLst>
              <a:gd name="adj1" fmla="val 74503"/>
              <a:gd name="adj2" fmla="val 1122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500" b="1" i="1" dirty="0">
                <a:solidFill>
                  <a:schemeClr val="bg1"/>
                </a:solidFill>
              </a:rPr>
              <a:t>“…as the </a:t>
            </a:r>
            <a:r>
              <a:rPr lang="en-GB" sz="1500" b="1" i="1" dirty="0" err="1">
                <a:solidFill>
                  <a:schemeClr val="bg1"/>
                </a:solidFill>
              </a:rPr>
              <a:t>aCGH</a:t>
            </a:r>
            <a:r>
              <a:rPr lang="en-GB" sz="1500" b="1" i="1" dirty="0">
                <a:solidFill>
                  <a:schemeClr val="bg1"/>
                </a:solidFill>
              </a:rPr>
              <a:t> analysis does not exclude balanced structural rearrangements, one can speculate that the phenotype in patients reported by Shears et al is caused by chromosomal rearrangements affecting HOXD locus regulation.”</a:t>
            </a:r>
          </a:p>
        </p:txBody>
      </p:sp>
      <p:sp>
        <p:nvSpPr>
          <p:cNvPr id="184" name="Rectangle 183"/>
          <p:cNvSpPr/>
          <p:nvPr/>
        </p:nvSpPr>
        <p:spPr>
          <a:xfrm>
            <a:off x="1663745" y="8798665"/>
            <a:ext cx="248228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500" b="1" dirty="0">
                <a:solidFill>
                  <a:srgbClr val="FF0000"/>
                </a:solidFill>
              </a:rPr>
              <a:t>770kb inversion identified in </a:t>
            </a:r>
            <a:r>
              <a:rPr lang="en-GB" sz="1500" b="1" dirty="0" err="1">
                <a:solidFill>
                  <a:srgbClr val="FF0000"/>
                </a:solidFill>
              </a:rPr>
              <a:t>Ulnaless</a:t>
            </a:r>
            <a:r>
              <a:rPr lang="en-GB" sz="1500" b="1" dirty="0">
                <a:solidFill>
                  <a:srgbClr val="FF0000"/>
                </a:solidFill>
              </a:rPr>
              <a:t> mouse</a:t>
            </a:r>
          </a:p>
        </p:txBody>
      </p:sp>
      <p:cxnSp>
        <p:nvCxnSpPr>
          <p:cNvPr id="185" name="Straight Connector 184"/>
          <p:cNvCxnSpPr/>
          <p:nvPr/>
        </p:nvCxnSpPr>
        <p:spPr>
          <a:xfrm>
            <a:off x="2259132" y="8440918"/>
            <a:ext cx="327600" cy="344099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7450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48402B0DB6D4459362069AD1AF6467" ma:contentTypeVersion="11" ma:contentTypeDescription="Create a new document." ma:contentTypeScope="" ma:versionID="53a0766de777e55a27cf379be550758a">
  <xsd:schema xmlns:xsd="http://www.w3.org/2001/XMLSchema" xmlns:xs="http://www.w3.org/2001/XMLSchema" xmlns:p="http://schemas.microsoft.com/office/2006/metadata/properties" xmlns:ns2="a3a7de38-5cd4-4c48-8218-7c8a972f0b7c" xmlns:ns3="e6b75a31-164a-45d6-a4bb-a0f0e2994c8c" targetNamespace="http://schemas.microsoft.com/office/2006/metadata/properties" ma:root="true" ma:fieldsID="19c28a1310f948d088f2deb8191252f5" ns2:_="" ns3:_="">
    <xsd:import namespace="a3a7de38-5cd4-4c48-8218-7c8a972f0b7c"/>
    <xsd:import namespace="e6b75a31-164a-45d6-a4bb-a0f0e2994c8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7de38-5cd4-4c48-8218-7c8a972f0b7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cbf2f534-9c3d-494b-83fb-768e807180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75a31-164a-45d6-a4bb-a0f0e2994c8c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59d5f95b-ca13-476c-9f22-4a69a71bd8ac}" ma:internalName="TaxCatchAll" ma:showField="CatchAllData" ma:web="e6b75a31-164a-45d6-a4bb-a0f0e2994c8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6b75a31-164a-45d6-a4bb-a0f0e2994c8c" xsi:nil="true"/>
    <lcf76f155ced4ddcb4097134ff3c332f xmlns="a3a7de38-5cd4-4c48-8218-7c8a972f0b7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92568F78-DEB9-4B7B-BBC1-ADDE4E161A43}"/>
</file>

<file path=customXml/itemProps2.xml><?xml version="1.0" encoding="utf-8"?>
<ds:datastoreItem xmlns:ds="http://schemas.openxmlformats.org/officeDocument/2006/customXml" ds:itemID="{75D39805-E190-44DA-AF10-5F2476E75CB9}"/>
</file>

<file path=customXml/itemProps3.xml><?xml version="1.0" encoding="utf-8"?>
<ds:datastoreItem xmlns:ds="http://schemas.openxmlformats.org/officeDocument/2006/customXml" ds:itemID="{B6801DFA-4111-4F82-93F5-2D0F54B61EB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2348</TotalTime>
  <Words>192</Words>
  <Application>Microsoft Office PowerPoint</Application>
  <PresentationFormat>Custom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Alistair Pagnamenta</dc:creator>
  <cp:lastModifiedBy>Alistair Pagnamenta</cp:lastModifiedBy>
  <cp:revision>48</cp:revision>
  <dcterms:created xsi:type="dcterms:W3CDTF">2022-05-19T12:42:24Z</dcterms:created>
  <dcterms:modified xsi:type="dcterms:W3CDTF">2024-04-04T21:11:33Z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0x010100ED48402B0DB6D4459362069AD1AF6467</vt:lpwstr>
  </property>
</Properties>
</file>