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86"/>
    <p:restoredTop sz="94694"/>
  </p:normalViewPr>
  <p:slideViewPr>
    <p:cSldViewPr snapToGrid="0">
      <p:cViewPr varScale="1">
        <p:scale>
          <a:sx n="121" d="100"/>
          <a:sy n="121" d="100"/>
        </p:scale>
        <p:origin x="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imkinnaird/Desktop/Research/Ad-hoc%20PCI/LMS%20adhoc/LMS%20adhoc%20final%20datas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imkinnaird/Desktop/Research/Ad-hoc%20PCI/LMS%20adhoc/LMS%20adhoc%20final%20datas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imkinnaird/Desktop/Research/Ad-hoc%20PCI/LMS%20adhoc/LMS%20adhoc%20final%20datase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'Annual trends'!$H$1</c:f>
              <c:strCache>
                <c:ptCount val="1"/>
                <c:pt idx="0">
                  <c:v>Ad hoc %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'Annual trends'!$G$2:$G$14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'Annual trends'!$H$2:$H$14</c:f>
              <c:numCache>
                <c:formatCode>0.0</c:formatCode>
                <c:ptCount val="13"/>
                <c:pt idx="0">
                  <c:v>25.76419213973799</c:v>
                </c:pt>
                <c:pt idx="1">
                  <c:v>27.857142857142858</c:v>
                </c:pt>
                <c:pt idx="2">
                  <c:v>29.287598944591032</c:v>
                </c:pt>
                <c:pt idx="3">
                  <c:v>29.759704251386321</c:v>
                </c:pt>
                <c:pt idx="4">
                  <c:v>30.082644628099175</c:v>
                </c:pt>
                <c:pt idx="5">
                  <c:v>31.232091690544411</c:v>
                </c:pt>
                <c:pt idx="6">
                  <c:v>29.133858267716533</c:v>
                </c:pt>
                <c:pt idx="7">
                  <c:v>30.572472594397077</c:v>
                </c:pt>
                <c:pt idx="8">
                  <c:v>33.333333333333329</c:v>
                </c:pt>
                <c:pt idx="9">
                  <c:v>32.222222222222221</c:v>
                </c:pt>
                <c:pt idx="10">
                  <c:v>35.72009764035802</c:v>
                </c:pt>
                <c:pt idx="11">
                  <c:v>40.758293838862556</c:v>
                </c:pt>
                <c:pt idx="12">
                  <c:v>42.814371257485028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38-E542-A9E8-264C1C9F7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799200095"/>
        <c:axId val="2112547343"/>
      </c:barChart>
      <c:catAx>
        <c:axId val="7992000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2112547343"/>
        <c:crosses val="autoZero"/>
        <c:auto val="1"/>
        <c:lblAlgn val="ctr"/>
        <c:lblOffset val="100"/>
        <c:noMultiLvlLbl val="0"/>
      </c:catAx>
      <c:valAx>
        <c:axId val="2112547343"/>
        <c:scaling>
          <c:orientation val="minMax"/>
          <c:max val="60"/>
          <c:min val="1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799200095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34747522231364E-2"/>
          <c:y val="2.4897637795275592E-2"/>
          <c:w val="0.92112445645786811"/>
          <c:h val="0.910534180386542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'Annual trends'!$N$1</c:f>
              <c:strCache>
                <c:ptCount val="1"/>
                <c:pt idx="0">
                  <c:v>Ad hoc %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'Annual trends'!$G$2:$G$14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'Annual trends'!$N$2:$N$14</c:f>
              <c:numCache>
                <c:formatCode>#,##0.0</c:formatCode>
                <c:ptCount val="13"/>
                <c:pt idx="0">
                  <c:v>17.073170731707318</c:v>
                </c:pt>
                <c:pt idx="1">
                  <c:v>14.399999999999999</c:v>
                </c:pt>
                <c:pt idx="2">
                  <c:v>17.816091954022991</c:v>
                </c:pt>
                <c:pt idx="3">
                  <c:v>18.490566037735849</c:v>
                </c:pt>
                <c:pt idx="4">
                  <c:v>15.789473684210526</c:v>
                </c:pt>
                <c:pt idx="5">
                  <c:v>20.952380952380953</c:v>
                </c:pt>
                <c:pt idx="6">
                  <c:v>19.174041297935105</c:v>
                </c:pt>
                <c:pt idx="7">
                  <c:v>21.037463976945244</c:v>
                </c:pt>
                <c:pt idx="8">
                  <c:v>22.538860103626941</c:v>
                </c:pt>
                <c:pt idx="9">
                  <c:v>16.822429906542055</c:v>
                </c:pt>
                <c:pt idx="10">
                  <c:v>23.895582329317268</c:v>
                </c:pt>
                <c:pt idx="11">
                  <c:v>26.915520628683691</c:v>
                </c:pt>
                <c:pt idx="12">
                  <c:v>35.606060606060609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A7-C74C-8BC4-AA093DAC0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799200095"/>
        <c:axId val="2112547343"/>
      </c:barChart>
      <c:catAx>
        <c:axId val="7992000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2112547343"/>
        <c:crosses val="autoZero"/>
        <c:auto val="1"/>
        <c:lblAlgn val="ctr"/>
        <c:lblOffset val="100"/>
        <c:noMultiLvlLbl val="0"/>
      </c:catAx>
      <c:valAx>
        <c:axId val="2112547343"/>
        <c:scaling>
          <c:orientation val="minMax"/>
          <c:max val="60"/>
          <c:min val="1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799200095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34747522231364E-2"/>
          <c:y val="2.4897637795275592E-2"/>
          <c:w val="0.92112445645786811"/>
          <c:h val="0.910534180386542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'Annual trends'!$T$1</c:f>
              <c:strCache>
                <c:ptCount val="1"/>
                <c:pt idx="0">
                  <c:v>Ad hoc %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venir Book" panose="02000503020000020003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'Annual trends'!$G$2:$G$14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'Annual trends'!$T$2:$T$14</c:f>
              <c:numCache>
                <c:formatCode>#,##0.0</c:formatCode>
                <c:ptCount val="13"/>
                <c:pt idx="0">
                  <c:v>46.45669291338583</c:v>
                </c:pt>
                <c:pt idx="1">
                  <c:v>40.127388535031848</c:v>
                </c:pt>
                <c:pt idx="2">
                  <c:v>40.096618357487927</c:v>
                </c:pt>
                <c:pt idx="3">
                  <c:v>40.794223826714806</c:v>
                </c:pt>
                <c:pt idx="4">
                  <c:v>37.5</c:v>
                </c:pt>
                <c:pt idx="5">
                  <c:v>40.104166666666671</c:v>
                </c:pt>
                <c:pt idx="6">
                  <c:v>37.677725118483416</c:v>
                </c:pt>
                <c:pt idx="7">
                  <c:v>38.054968287526428</c:v>
                </c:pt>
                <c:pt idx="8">
                  <c:v>41.634980988593156</c:v>
                </c:pt>
                <c:pt idx="9">
                  <c:v>42.46153846153846</c:v>
                </c:pt>
                <c:pt idx="10">
                  <c:v>44.032921810699591</c:v>
                </c:pt>
                <c:pt idx="11">
                  <c:v>50.332005312084995</c:v>
                </c:pt>
                <c:pt idx="12">
                  <c:v>48.529411764705884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68-5245-AABD-2A855ED632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799200095"/>
        <c:axId val="2112547343"/>
      </c:barChart>
      <c:catAx>
        <c:axId val="7992000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2112547343"/>
        <c:crosses val="autoZero"/>
        <c:auto val="1"/>
        <c:lblAlgn val="ctr"/>
        <c:lblOffset val="100"/>
        <c:noMultiLvlLbl val="0"/>
      </c:catAx>
      <c:valAx>
        <c:axId val="2112547343"/>
        <c:scaling>
          <c:orientation val="minMax"/>
          <c:max val="60"/>
          <c:min val="1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  <a:ea typeface="+mn-ea"/>
                <a:cs typeface="+mn-cs"/>
              </a:defRPr>
            </a:pPr>
            <a:endParaRPr lang="en-US"/>
          </a:p>
        </c:txPr>
        <c:crossAx val="799200095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6CEC4-99DB-653C-5745-351B50BC4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A1134-2657-0B28-105E-3D22ECF7E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6A07C-44B4-30F8-0FFD-225F06F8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7EE89-02D8-8BE0-1874-538EEAFDF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5210D-5CD4-7ACA-82BD-D6A619ACD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1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CAA2E-59D7-1D53-725D-0AA57090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502A76-DA72-3286-25DF-89CD85FAC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917CA-F851-0D55-8034-9EADE255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D4989-F354-988F-93EA-B63B070D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C6F8F-08BA-6371-CC89-A2B923D8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1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0188AA-7DF5-64BE-7277-BCAA7ED2BB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9E61F-6F36-3D4C-4444-73BC98F8F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5A1EB-F7AC-D188-7267-72322263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3175A-52BA-1C67-F407-647788916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EE771-38FA-BAE9-9F03-1F037E5D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2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8C707-4D4D-504A-BBD3-D72B97C40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8560C-C42A-4464-7E98-15188241F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BD9DC-E907-802D-FE12-57B2E191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758A4-B393-4EB9-57C7-123F9FE0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A41C5-10CC-8EDD-26F3-1A7D6F80D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2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CE24-82E3-30E7-2BAC-7FC4E2339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CB0F3-8A37-ED05-CBCA-293E1235E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EDDF1-2743-9359-D726-957929AA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D5C31-E850-A877-A892-58411807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B2B8-00C3-5083-7DBD-7B9029356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84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EF6E-C868-0282-F2E3-60D117D8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1B761-305A-BCA5-FD50-ADAE53F34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76C60-2551-4B1D-C861-0479A99D7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790CF-45AA-136A-0E2B-FE235CE6A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F6BBA-E646-1A8D-650F-2BDAD07BE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26F24-82E9-3E3E-44AC-B1464F5D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3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5BA88-5122-E7C2-7F96-2BCF07A52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4E632-DB3A-A2F9-1284-B99613F34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79CA8-8C2D-2C95-D23B-1BB9BF612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4AEEFD-8359-340E-CD01-91C3FB1E8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1D4FA-ECB3-D25A-03A5-DB25F712A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7FCCB4-3790-DE07-202D-71BE57A40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D5BCEC-69A1-A415-BCFF-CD107AE7A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7A16E2-5657-C5C4-A13F-1238E038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3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F4D59-0D7A-E6B1-047A-6626E35E4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36ED5C-6679-B3A6-15AA-96166366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A75317-482C-C7B3-CAD6-7BE4D7C2B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BAADE4-8BDF-9AF9-D774-4268562F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9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9D2D00-FF3E-757D-7F7D-F2157951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7163D-228F-547E-B061-435C6EC45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7E7E3-D4EE-B29C-F89C-BC7FC471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1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E1204-D5A6-E9B0-28F5-155EF9BCA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50517-F276-69BE-264C-EC65DD05A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10454A-7C55-7A94-8977-740B9B5FC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E6F21-8997-7C54-38AC-BE1821118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A7C8C-EE6F-1F0D-AF08-A7FE1DFE9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60A79-8DD5-2B92-56D1-E568F8CD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6F2A-5B8E-1599-8647-822DAF87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E5F1F-BBAF-B67C-BE97-B21285BC1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84A42-931A-C167-C485-0042E5581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4919C-AA62-50DD-E36D-768DD90E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D026C-F5E5-5025-55D2-98F90709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EFBF1-BDE9-DAB1-CFED-24C1A740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3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8003E-2056-6946-87A0-057280C9C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B35BD-C735-2D3F-1674-774E3E91D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87E25-5B17-876C-1F4E-61A6106A6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48A9D-2C51-B54C-80C0-C00BF785309E}" type="datetimeFigureOut">
              <a:rPr lang="en-US" smtClean="0"/>
              <a:t>3/10/24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B5BA3-A09A-7FF3-BB05-40B5DE92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B4047-8145-2CB4-077A-0166D4FE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D06B5-8C87-7A46-9C1A-3D813E59E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6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824336D-411E-7AAB-521E-7AC8C41415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2859784"/>
              </p:ext>
            </p:extLst>
          </p:nvPr>
        </p:nvGraphicFramePr>
        <p:xfrm>
          <a:off x="821933" y="422595"/>
          <a:ext cx="4777483" cy="5382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4131073-ADB3-B54A-B270-51F96D438D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310567"/>
              </p:ext>
            </p:extLst>
          </p:nvPr>
        </p:nvGraphicFramePr>
        <p:xfrm>
          <a:off x="6592586" y="566431"/>
          <a:ext cx="4298021" cy="2538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F4D0A59-C5D7-4A40-9A03-F88DD6895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1283889"/>
              </p:ext>
            </p:extLst>
          </p:nvPr>
        </p:nvGraphicFramePr>
        <p:xfrm>
          <a:off x="6582311" y="3173395"/>
          <a:ext cx="4298021" cy="2538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0206B91-09C9-599B-EA2F-B2CC40A759AB}"/>
              </a:ext>
            </a:extLst>
          </p:cNvPr>
          <p:cNvSpPr txBox="1"/>
          <p:nvPr/>
        </p:nvSpPr>
        <p:spPr>
          <a:xfrm rot="16200000">
            <a:off x="-724104" y="2979728"/>
            <a:ext cx="27842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Percentage ad hoc/total PCI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4703E1-54B4-F493-2F46-FA6F2EE25A18}"/>
              </a:ext>
            </a:extLst>
          </p:cNvPr>
          <p:cNvSpPr txBox="1"/>
          <p:nvPr/>
        </p:nvSpPr>
        <p:spPr>
          <a:xfrm>
            <a:off x="2815566" y="5804855"/>
            <a:ext cx="10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Year of PCI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47E82E-9E32-F55A-94C4-959883660A41}"/>
              </a:ext>
            </a:extLst>
          </p:cNvPr>
          <p:cNvSpPr txBox="1"/>
          <p:nvPr/>
        </p:nvSpPr>
        <p:spPr>
          <a:xfrm>
            <a:off x="8441306" y="5804855"/>
            <a:ext cx="9351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Year of PCI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69C9F9-42E8-F7EA-3859-890951D58708}"/>
              </a:ext>
            </a:extLst>
          </p:cNvPr>
          <p:cNvSpPr txBox="1"/>
          <p:nvPr/>
        </p:nvSpPr>
        <p:spPr>
          <a:xfrm>
            <a:off x="452734" y="277667"/>
            <a:ext cx="708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48168C-6C1C-4098-28CB-9AB30B85EE31}"/>
              </a:ext>
            </a:extLst>
          </p:cNvPr>
          <p:cNvSpPr txBox="1"/>
          <p:nvPr/>
        </p:nvSpPr>
        <p:spPr>
          <a:xfrm>
            <a:off x="6238127" y="277667"/>
            <a:ext cx="708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775FA5-CFB0-51DB-D2CD-FF9A3A8BE028}"/>
              </a:ext>
            </a:extLst>
          </p:cNvPr>
          <p:cNvSpPr txBox="1"/>
          <p:nvPr/>
        </p:nvSpPr>
        <p:spPr>
          <a:xfrm>
            <a:off x="1126845" y="6093663"/>
            <a:ext cx="10222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venir Book" panose="02000503020000020003" pitchFamily="2" charset="0"/>
              </a:rPr>
              <a:t>Figure 1: Temporal changes in frequency of ad-hoc uLMS-PCI in the United Kingdom 2006 to 2018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venir Book" panose="02000503020000020003" pitchFamily="2" charset="0"/>
              </a:rPr>
              <a:t>.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venir Book" panose="02000503020000020003" pitchFamily="2" charset="0"/>
              </a:rPr>
              <a:t>Panel A: Percentage of all uLMS-PCI undertaken on an ad-hoc basis over time; Panel B, upper figure: percentage of all stable angina uLMS-PCI undertaken on an ad-hoc basis over time, lower figure: percentage of all acute coronary syndrome uLMS-PCI undertaken on an ad-hoc basis over time.</a:t>
            </a:r>
          </a:p>
        </p:txBody>
      </p:sp>
    </p:spTree>
    <p:extLst>
      <p:ext uri="{BB962C8B-B14F-4D97-AF65-F5344CB8AC3E}">
        <p14:creationId xmlns:p14="http://schemas.microsoft.com/office/powerpoint/2010/main" val="90988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20277</TotalTime>
  <Words>85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Kinnaird</dc:creator>
  <cp:lastModifiedBy>Majd Protty</cp:lastModifiedBy>
  <cp:revision>22</cp:revision>
  <dcterms:created xsi:type="dcterms:W3CDTF">2022-11-23T12:31:03Z</dcterms:created>
  <dcterms:modified xsi:type="dcterms:W3CDTF">2024-03-10T19:40:49Z</dcterms:modified>
</cp:coreProperties>
</file>