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290175" cy="18291175"/>
  <p:notesSz cx="6858000" cy="9144000"/>
  <p:defaultTextStyle>
    <a:defPPr>
      <a:defRPr lang="en-US"/>
    </a:defPPr>
    <a:lvl1pPr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815975" indent="-358775"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1631950" indent="-717550"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2449513" indent="-1077913"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3265488" indent="-1436688"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761">
          <p15:clr>
            <a:srgbClr val="A4A3A4"/>
          </p15:clr>
        </p15:guide>
        <p15:guide id="2" pos="324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FB207C0-A978-7B5E-7CF2-D436AD613773}" name="Cathrine McKenzie" initials="CM" userId="S::cm2c22@soton.ac.uk::5072ab90-4253-4b80-a096-cf8e2beaf9b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FA1A"/>
    <a:srgbClr val="367588"/>
    <a:srgbClr val="1CA9C9"/>
    <a:srgbClr val="649176"/>
    <a:srgbClr val="567361"/>
    <a:srgbClr val="A0D6B4"/>
    <a:srgbClr val="B2AC88"/>
    <a:srgbClr val="4F5659"/>
    <a:srgbClr val="65081F"/>
    <a:srgbClr val="6D88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1A57D2-EE3D-49C9-A0A5-2DC803F1747F}" v="1" dt="2025-03-03T19:02:13.7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3"/>
    <p:restoredTop sz="94694"/>
  </p:normalViewPr>
  <p:slideViewPr>
    <p:cSldViewPr>
      <p:cViewPr varScale="1">
        <p:scale>
          <a:sx n="45" d="100"/>
          <a:sy n="45" d="100"/>
        </p:scale>
        <p:origin x="3264" y="224"/>
      </p:cViewPr>
      <p:guideLst>
        <p:guide orient="horz" pos="5761"/>
        <p:guide pos="3241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05F440-8422-44DF-AE85-653120C835F0}" type="doc">
      <dgm:prSet loTypeId="urn:microsoft.com/office/officeart/2005/8/layout/process1" loCatId="process" qsTypeId="urn:microsoft.com/office/officeart/2005/8/quickstyle/simple1" qsCatId="simple" csTypeId="urn:microsoft.com/office/officeart/2005/8/colors/accent0_2" csCatId="mainScheme" phldr="1"/>
      <dgm:spPr/>
    </dgm:pt>
    <dgm:pt modelId="{5B9F2043-1FAC-4F01-9BAA-37374C8B12B1}">
      <dgm:prSet phldrT="[Text]" phldr="0"/>
      <dgm:spPr/>
      <dgm:t>
        <a:bodyPr/>
        <a:lstStyle/>
        <a:p>
          <a:pPr rtl="0"/>
          <a:r>
            <a:rPr lang="en-GB" dirty="0">
              <a:latin typeface="Calibri"/>
            </a:rPr>
            <a:t>10 randomised controlled trials [n= 945 patients] included</a:t>
          </a:r>
        </a:p>
      </dgm:t>
    </dgm:pt>
    <dgm:pt modelId="{907AD5CE-7D71-4DA0-8157-3332BADAFD39}" type="parTrans" cxnId="{745B3F3D-C755-4DD8-9DEE-8766C438E3B7}">
      <dgm:prSet/>
      <dgm:spPr/>
      <dgm:t>
        <a:bodyPr/>
        <a:lstStyle/>
        <a:p>
          <a:endParaRPr lang="en-GB"/>
        </a:p>
      </dgm:t>
    </dgm:pt>
    <dgm:pt modelId="{C27B5480-2DC6-4104-8012-77F9C609BA36}" type="sibTrans" cxnId="{745B3F3D-C755-4DD8-9DEE-8766C438E3B7}">
      <dgm:prSet/>
      <dgm:spPr/>
      <dgm:t>
        <a:bodyPr/>
        <a:lstStyle/>
        <a:p>
          <a:endParaRPr lang="en-GB"/>
        </a:p>
      </dgm:t>
    </dgm:pt>
    <dgm:pt modelId="{4D79B8D1-9681-45AF-934A-03F141D29F0B}">
      <dgm:prSet phldr="0"/>
      <dgm:spPr/>
      <dgm:t>
        <a:bodyPr/>
        <a:lstStyle/>
        <a:p>
          <a:pPr rtl="0"/>
          <a:r>
            <a:rPr lang="en-GB" dirty="0">
              <a:latin typeface="Calibri"/>
            </a:rPr>
            <a:t>14845 articles identified.</a:t>
          </a:r>
          <a:endParaRPr lang="en-US" dirty="0">
            <a:latin typeface="Calibri"/>
          </a:endParaRPr>
        </a:p>
      </dgm:t>
    </dgm:pt>
    <dgm:pt modelId="{D38F0871-EAFD-4FC2-9CCB-D2DE1E44D22D}" type="parTrans" cxnId="{9EF5869F-7D69-47F8-B353-8B9842A244A3}">
      <dgm:prSet/>
      <dgm:spPr/>
      <dgm:t>
        <a:bodyPr/>
        <a:lstStyle/>
        <a:p>
          <a:endParaRPr lang="en-GB"/>
        </a:p>
      </dgm:t>
    </dgm:pt>
    <dgm:pt modelId="{CB92959A-6914-43DE-BD6A-A3FDD8E41B54}" type="sibTrans" cxnId="{9EF5869F-7D69-47F8-B353-8B9842A244A3}">
      <dgm:prSet/>
      <dgm:spPr/>
      <dgm:t>
        <a:bodyPr/>
        <a:lstStyle/>
        <a:p>
          <a:endParaRPr lang="en-GB"/>
        </a:p>
      </dgm:t>
    </dgm:pt>
    <dgm:pt modelId="{825CFD6D-0309-473B-937E-872C11B3B4BA}">
      <dgm:prSet phldr="0"/>
      <dgm:spPr/>
      <dgm:t>
        <a:bodyPr/>
        <a:lstStyle/>
        <a:p>
          <a:r>
            <a:rPr lang="en-GB" dirty="0">
              <a:latin typeface="Calibri"/>
            </a:rPr>
            <a:t>12889 articles for titles and abstract screening.</a:t>
          </a:r>
          <a:endParaRPr lang="en-US" dirty="0">
            <a:latin typeface="Calibri"/>
          </a:endParaRPr>
        </a:p>
      </dgm:t>
    </dgm:pt>
    <dgm:pt modelId="{88428118-7B39-4D5B-A046-D8CC2A7C1E8D}" type="parTrans" cxnId="{197D7843-27B0-46F6-AE67-F466A4D59842}">
      <dgm:prSet/>
      <dgm:spPr/>
      <dgm:t>
        <a:bodyPr/>
        <a:lstStyle/>
        <a:p>
          <a:endParaRPr lang="en-GB"/>
        </a:p>
      </dgm:t>
    </dgm:pt>
    <dgm:pt modelId="{55C4A8D0-F70D-4868-9A95-DE4E3616E2C4}" type="sibTrans" cxnId="{197D7843-27B0-46F6-AE67-F466A4D59842}">
      <dgm:prSet/>
      <dgm:spPr/>
      <dgm:t>
        <a:bodyPr/>
        <a:lstStyle/>
        <a:p>
          <a:endParaRPr lang="en-GB"/>
        </a:p>
      </dgm:t>
    </dgm:pt>
    <dgm:pt modelId="{4B30786C-5B7C-4D70-A762-B83ADA1A9802}">
      <dgm:prSet phldr="0"/>
      <dgm:spPr/>
      <dgm:t>
        <a:bodyPr/>
        <a:lstStyle/>
        <a:p>
          <a:r>
            <a:rPr lang="en-GB" dirty="0">
              <a:latin typeface="Calibri"/>
            </a:rPr>
            <a:t>103 articles for full text screening. </a:t>
          </a:r>
          <a:endParaRPr lang="en-US" dirty="0">
            <a:latin typeface="Calibri"/>
          </a:endParaRPr>
        </a:p>
      </dgm:t>
    </dgm:pt>
    <dgm:pt modelId="{32B99AA4-6A23-4904-9B23-D0E70EA8C4C3}" type="parTrans" cxnId="{7AA2A322-A2C0-4503-986E-198E7DF495CF}">
      <dgm:prSet/>
      <dgm:spPr/>
      <dgm:t>
        <a:bodyPr/>
        <a:lstStyle/>
        <a:p>
          <a:endParaRPr lang="en-GB"/>
        </a:p>
      </dgm:t>
    </dgm:pt>
    <dgm:pt modelId="{B78ECA7C-308A-411D-908B-8442E4A05232}" type="sibTrans" cxnId="{7AA2A322-A2C0-4503-986E-198E7DF495CF}">
      <dgm:prSet/>
      <dgm:spPr/>
      <dgm:t>
        <a:bodyPr/>
        <a:lstStyle/>
        <a:p>
          <a:endParaRPr lang="en-GB"/>
        </a:p>
      </dgm:t>
    </dgm:pt>
    <dgm:pt modelId="{962CF944-DA6C-45CE-AD9D-F80F5BB65941}" type="pres">
      <dgm:prSet presAssocID="{CD05F440-8422-44DF-AE85-653120C835F0}" presName="Name0" presStyleCnt="0">
        <dgm:presLayoutVars>
          <dgm:dir/>
          <dgm:resizeHandles val="exact"/>
        </dgm:presLayoutVars>
      </dgm:prSet>
      <dgm:spPr/>
    </dgm:pt>
    <dgm:pt modelId="{ACB826FE-FC13-4E5D-9FA0-6BDCA109CC21}" type="pres">
      <dgm:prSet presAssocID="{4D79B8D1-9681-45AF-934A-03F141D29F0B}" presName="node" presStyleLbl="node1" presStyleIdx="0" presStyleCnt="4">
        <dgm:presLayoutVars>
          <dgm:bulletEnabled val="1"/>
        </dgm:presLayoutVars>
      </dgm:prSet>
      <dgm:spPr/>
    </dgm:pt>
    <dgm:pt modelId="{E91A4066-B2AB-4256-BD11-A4C1760CD989}" type="pres">
      <dgm:prSet presAssocID="{CB92959A-6914-43DE-BD6A-A3FDD8E41B54}" presName="sibTrans" presStyleLbl="sibTrans2D1" presStyleIdx="0" presStyleCnt="3"/>
      <dgm:spPr/>
    </dgm:pt>
    <dgm:pt modelId="{31A5169D-19C8-4260-8529-4E51A46D68BF}" type="pres">
      <dgm:prSet presAssocID="{CB92959A-6914-43DE-BD6A-A3FDD8E41B54}" presName="connectorText" presStyleLbl="sibTrans2D1" presStyleIdx="0" presStyleCnt="3"/>
      <dgm:spPr/>
    </dgm:pt>
    <dgm:pt modelId="{BC049D58-26E2-460D-B064-84E21A8F4342}" type="pres">
      <dgm:prSet presAssocID="{825CFD6D-0309-473B-937E-872C11B3B4BA}" presName="node" presStyleLbl="node1" presStyleIdx="1" presStyleCnt="4">
        <dgm:presLayoutVars>
          <dgm:bulletEnabled val="1"/>
        </dgm:presLayoutVars>
      </dgm:prSet>
      <dgm:spPr/>
    </dgm:pt>
    <dgm:pt modelId="{E767221C-8696-4DC2-99D0-37C4B9642F2E}" type="pres">
      <dgm:prSet presAssocID="{55C4A8D0-F70D-4868-9A95-DE4E3616E2C4}" presName="sibTrans" presStyleLbl="sibTrans2D1" presStyleIdx="1" presStyleCnt="3"/>
      <dgm:spPr/>
    </dgm:pt>
    <dgm:pt modelId="{2005E166-F3A7-40C9-8073-DD403ED502E5}" type="pres">
      <dgm:prSet presAssocID="{55C4A8D0-F70D-4868-9A95-DE4E3616E2C4}" presName="connectorText" presStyleLbl="sibTrans2D1" presStyleIdx="1" presStyleCnt="3"/>
      <dgm:spPr/>
    </dgm:pt>
    <dgm:pt modelId="{405E06DA-8992-4319-A6A8-902081367D31}" type="pres">
      <dgm:prSet presAssocID="{4B30786C-5B7C-4D70-A762-B83ADA1A9802}" presName="node" presStyleLbl="node1" presStyleIdx="2" presStyleCnt="4">
        <dgm:presLayoutVars>
          <dgm:bulletEnabled val="1"/>
        </dgm:presLayoutVars>
      </dgm:prSet>
      <dgm:spPr/>
    </dgm:pt>
    <dgm:pt modelId="{D478A178-4973-4D74-8380-12D7474B1DC8}" type="pres">
      <dgm:prSet presAssocID="{B78ECA7C-308A-411D-908B-8442E4A05232}" presName="sibTrans" presStyleLbl="sibTrans2D1" presStyleIdx="2" presStyleCnt="3"/>
      <dgm:spPr/>
    </dgm:pt>
    <dgm:pt modelId="{A72C560B-FB87-4C69-AFCD-E0755CAA14F0}" type="pres">
      <dgm:prSet presAssocID="{B78ECA7C-308A-411D-908B-8442E4A05232}" presName="connectorText" presStyleLbl="sibTrans2D1" presStyleIdx="2" presStyleCnt="3"/>
      <dgm:spPr/>
    </dgm:pt>
    <dgm:pt modelId="{F32BB91E-4C0E-4B62-98F0-3BD9CAEA6A74}" type="pres">
      <dgm:prSet presAssocID="{5B9F2043-1FAC-4F01-9BAA-37374C8B12B1}" presName="node" presStyleLbl="node1" presStyleIdx="3" presStyleCnt="4">
        <dgm:presLayoutVars>
          <dgm:bulletEnabled val="1"/>
        </dgm:presLayoutVars>
      </dgm:prSet>
      <dgm:spPr/>
    </dgm:pt>
  </dgm:ptLst>
  <dgm:cxnLst>
    <dgm:cxn modelId="{7AA2A322-A2C0-4503-986E-198E7DF495CF}" srcId="{CD05F440-8422-44DF-AE85-653120C835F0}" destId="{4B30786C-5B7C-4D70-A762-B83ADA1A9802}" srcOrd="2" destOrd="0" parTransId="{32B99AA4-6A23-4904-9B23-D0E70EA8C4C3}" sibTransId="{B78ECA7C-308A-411D-908B-8442E4A05232}"/>
    <dgm:cxn modelId="{745B3F3D-C755-4DD8-9DEE-8766C438E3B7}" srcId="{CD05F440-8422-44DF-AE85-653120C835F0}" destId="{5B9F2043-1FAC-4F01-9BAA-37374C8B12B1}" srcOrd="3" destOrd="0" parTransId="{907AD5CE-7D71-4DA0-8157-3332BADAFD39}" sibTransId="{C27B5480-2DC6-4104-8012-77F9C609BA36}"/>
    <dgm:cxn modelId="{197D7843-27B0-46F6-AE67-F466A4D59842}" srcId="{CD05F440-8422-44DF-AE85-653120C835F0}" destId="{825CFD6D-0309-473B-937E-872C11B3B4BA}" srcOrd="1" destOrd="0" parTransId="{88428118-7B39-4D5B-A046-D8CC2A7C1E8D}" sibTransId="{55C4A8D0-F70D-4868-9A95-DE4E3616E2C4}"/>
    <dgm:cxn modelId="{A4B4A546-5F6F-4BAA-AA33-1AE32ED0FF0B}" type="presOf" srcId="{CD05F440-8422-44DF-AE85-653120C835F0}" destId="{962CF944-DA6C-45CE-AD9D-F80F5BB65941}" srcOrd="0" destOrd="0" presId="urn:microsoft.com/office/officeart/2005/8/layout/process1"/>
    <dgm:cxn modelId="{B796B646-7D97-4CE3-A30F-D8F7EEBA4D91}" type="presOf" srcId="{5B9F2043-1FAC-4F01-9BAA-37374C8B12B1}" destId="{F32BB91E-4C0E-4B62-98F0-3BD9CAEA6A74}" srcOrd="0" destOrd="0" presId="urn:microsoft.com/office/officeart/2005/8/layout/process1"/>
    <dgm:cxn modelId="{E92B8C7E-D894-4DA3-BF8B-9CEC9808798B}" type="presOf" srcId="{CB92959A-6914-43DE-BD6A-A3FDD8E41B54}" destId="{31A5169D-19C8-4260-8529-4E51A46D68BF}" srcOrd="1" destOrd="0" presId="urn:microsoft.com/office/officeart/2005/8/layout/process1"/>
    <dgm:cxn modelId="{895B8F85-3CDC-4AB6-8D77-7EFFEA980F38}" type="presOf" srcId="{B78ECA7C-308A-411D-908B-8442E4A05232}" destId="{D478A178-4973-4D74-8380-12D7474B1DC8}" srcOrd="0" destOrd="0" presId="urn:microsoft.com/office/officeart/2005/8/layout/process1"/>
    <dgm:cxn modelId="{3595F78C-1EB4-4F12-8070-BCA681AC920E}" type="presOf" srcId="{B78ECA7C-308A-411D-908B-8442E4A05232}" destId="{A72C560B-FB87-4C69-AFCD-E0755CAA14F0}" srcOrd="1" destOrd="0" presId="urn:microsoft.com/office/officeart/2005/8/layout/process1"/>
    <dgm:cxn modelId="{9EF5869F-7D69-47F8-B353-8B9842A244A3}" srcId="{CD05F440-8422-44DF-AE85-653120C835F0}" destId="{4D79B8D1-9681-45AF-934A-03F141D29F0B}" srcOrd="0" destOrd="0" parTransId="{D38F0871-EAFD-4FC2-9CCB-D2DE1E44D22D}" sibTransId="{CB92959A-6914-43DE-BD6A-A3FDD8E41B54}"/>
    <dgm:cxn modelId="{2C096ABE-6360-4FBF-8C9C-FB463E460DEF}" type="presOf" srcId="{55C4A8D0-F70D-4868-9A95-DE4E3616E2C4}" destId="{E767221C-8696-4DC2-99D0-37C4B9642F2E}" srcOrd="0" destOrd="0" presId="urn:microsoft.com/office/officeart/2005/8/layout/process1"/>
    <dgm:cxn modelId="{765390BF-3F67-45A2-92F3-19A039AAD7E8}" type="presOf" srcId="{4D79B8D1-9681-45AF-934A-03F141D29F0B}" destId="{ACB826FE-FC13-4E5D-9FA0-6BDCA109CC21}" srcOrd="0" destOrd="0" presId="urn:microsoft.com/office/officeart/2005/8/layout/process1"/>
    <dgm:cxn modelId="{37CA0AC5-801D-495A-B10C-92F1BA0DCADB}" type="presOf" srcId="{825CFD6D-0309-473B-937E-872C11B3B4BA}" destId="{BC049D58-26E2-460D-B064-84E21A8F4342}" srcOrd="0" destOrd="0" presId="urn:microsoft.com/office/officeart/2005/8/layout/process1"/>
    <dgm:cxn modelId="{008219EA-29A2-4480-9161-B41DFF2FB221}" type="presOf" srcId="{55C4A8D0-F70D-4868-9A95-DE4E3616E2C4}" destId="{2005E166-F3A7-40C9-8073-DD403ED502E5}" srcOrd="1" destOrd="0" presId="urn:microsoft.com/office/officeart/2005/8/layout/process1"/>
    <dgm:cxn modelId="{5E9322F6-6921-4496-A412-79538C431F8C}" type="presOf" srcId="{CB92959A-6914-43DE-BD6A-A3FDD8E41B54}" destId="{E91A4066-B2AB-4256-BD11-A4C1760CD989}" srcOrd="0" destOrd="0" presId="urn:microsoft.com/office/officeart/2005/8/layout/process1"/>
    <dgm:cxn modelId="{64D3FAF8-D1EA-4F4A-A3B0-9E5D49835DB7}" type="presOf" srcId="{4B30786C-5B7C-4D70-A762-B83ADA1A9802}" destId="{405E06DA-8992-4319-A6A8-902081367D31}" srcOrd="0" destOrd="0" presId="urn:microsoft.com/office/officeart/2005/8/layout/process1"/>
    <dgm:cxn modelId="{6807783B-A47A-4AC0-AFE3-09DAB66C1E4B}" type="presParOf" srcId="{962CF944-DA6C-45CE-AD9D-F80F5BB65941}" destId="{ACB826FE-FC13-4E5D-9FA0-6BDCA109CC21}" srcOrd="0" destOrd="0" presId="urn:microsoft.com/office/officeart/2005/8/layout/process1"/>
    <dgm:cxn modelId="{E5A5C704-5C55-4EAC-A803-FD9F4DF00282}" type="presParOf" srcId="{962CF944-DA6C-45CE-AD9D-F80F5BB65941}" destId="{E91A4066-B2AB-4256-BD11-A4C1760CD989}" srcOrd="1" destOrd="0" presId="urn:microsoft.com/office/officeart/2005/8/layout/process1"/>
    <dgm:cxn modelId="{A999B058-6ACF-4402-AFCE-C8ADF04EABF5}" type="presParOf" srcId="{E91A4066-B2AB-4256-BD11-A4C1760CD989}" destId="{31A5169D-19C8-4260-8529-4E51A46D68BF}" srcOrd="0" destOrd="0" presId="urn:microsoft.com/office/officeart/2005/8/layout/process1"/>
    <dgm:cxn modelId="{380E41D7-A96E-463B-9D43-C22E5FA42E80}" type="presParOf" srcId="{962CF944-DA6C-45CE-AD9D-F80F5BB65941}" destId="{BC049D58-26E2-460D-B064-84E21A8F4342}" srcOrd="2" destOrd="0" presId="urn:microsoft.com/office/officeart/2005/8/layout/process1"/>
    <dgm:cxn modelId="{CD0290FB-7C23-4D48-8B92-8D585DF648A7}" type="presParOf" srcId="{962CF944-DA6C-45CE-AD9D-F80F5BB65941}" destId="{E767221C-8696-4DC2-99D0-37C4B9642F2E}" srcOrd="3" destOrd="0" presId="urn:microsoft.com/office/officeart/2005/8/layout/process1"/>
    <dgm:cxn modelId="{304640B8-08AC-41DC-8EC7-E60100ACA890}" type="presParOf" srcId="{E767221C-8696-4DC2-99D0-37C4B9642F2E}" destId="{2005E166-F3A7-40C9-8073-DD403ED502E5}" srcOrd="0" destOrd="0" presId="urn:microsoft.com/office/officeart/2005/8/layout/process1"/>
    <dgm:cxn modelId="{16661BF2-32E2-4536-8B79-D41F45BE0E10}" type="presParOf" srcId="{962CF944-DA6C-45CE-AD9D-F80F5BB65941}" destId="{405E06DA-8992-4319-A6A8-902081367D31}" srcOrd="4" destOrd="0" presId="urn:microsoft.com/office/officeart/2005/8/layout/process1"/>
    <dgm:cxn modelId="{26F6903C-EF0F-4146-A69D-EA2541D6160F}" type="presParOf" srcId="{962CF944-DA6C-45CE-AD9D-F80F5BB65941}" destId="{D478A178-4973-4D74-8380-12D7474B1DC8}" srcOrd="5" destOrd="0" presId="urn:microsoft.com/office/officeart/2005/8/layout/process1"/>
    <dgm:cxn modelId="{B5D1D72D-93B1-4EE0-A0B6-B2A5FE9336EA}" type="presParOf" srcId="{D478A178-4973-4D74-8380-12D7474B1DC8}" destId="{A72C560B-FB87-4C69-AFCD-E0755CAA14F0}" srcOrd="0" destOrd="0" presId="urn:microsoft.com/office/officeart/2005/8/layout/process1"/>
    <dgm:cxn modelId="{9B1179D1-9A0F-49DF-81B9-E29A7E11A49E}" type="presParOf" srcId="{962CF944-DA6C-45CE-AD9D-F80F5BB65941}" destId="{F32BB91E-4C0E-4B62-98F0-3BD9CAEA6A74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B826FE-FC13-4E5D-9FA0-6BDCA109CC21}">
      <dsp:nvSpPr>
        <dsp:cNvPr id="0" name=""/>
        <dsp:cNvSpPr/>
      </dsp:nvSpPr>
      <dsp:spPr>
        <a:xfrm>
          <a:off x="4355" y="1155106"/>
          <a:ext cx="1904509" cy="124983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latin typeface="Calibri"/>
            </a:rPr>
            <a:t>14845 articles identified.</a:t>
          </a:r>
          <a:endParaRPr lang="en-US" sz="1800" kern="1200" dirty="0">
            <a:latin typeface="Calibri"/>
          </a:endParaRPr>
        </a:p>
      </dsp:txBody>
      <dsp:txXfrm>
        <a:off x="40961" y="1191712"/>
        <a:ext cx="1831297" cy="1176622"/>
      </dsp:txXfrm>
    </dsp:sp>
    <dsp:sp modelId="{E91A4066-B2AB-4256-BD11-A4C1760CD989}">
      <dsp:nvSpPr>
        <dsp:cNvPr id="0" name=""/>
        <dsp:cNvSpPr/>
      </dsp:nvSpPr>
      <dsp:spPr>
        <a:xfrm>
          <a:off x="2099315" y="1543864"/>
          <a:ext cx="403755" cy="47231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>
        <a:off x="2099315" y="1638328"/>
        <a:ext cx="282629" cy="283390"/>
      </dsp:txXfrm>
    </dsp:sp>
    <dsp:sp modelId="{BC049D58-26E2-460D-B064-84E21A8F4342}">
      <dsp:nvSpPr>
        <dsp:cNvPr id="0" name=""/>
        <dsp:cNvSpPr/>
      </dsp:nvSpPr>
      <dsp:spPr>
        <a:xfrm>
          <a:off x="2670668" y="1155106"/>
          <a:ext cx="1904509" cy="124983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latin typeface="Calibri"/>
            </a:rPr>
            <a:t>12889 articles for titles and abstract screening.</a:t>
          </a:r>
          <a:endParaRPr lang="en-US" sz="1800" kern="1200" dirty="0">
            <a:latin typeface="Calibri"/>
          </a:endParaRPr>
        </a:p>
      </dsp:txBody>
      <dsp:txXfrm>
        <a:off x="2707274" y="1191712"/>
        <a:ext cx="1831297" cy="1176622"/>
      </dsp:txXfrm>
    </dsp:sp>
    <dsp:sp modelId="{E767221C-8696-4DC2-99D0-37C4B9642F2E}">
      <dsp:nvSpPr>
        <dsp:cNvPr id="0" name=""/>
        <dsp:cNvSpPr/>
      </dsp:nvSpPr>
      <dsp:spPr>
        <a:xfrm>
          <a:off x="4765628" y="1543864"/>
          <a:ext cx="403755" cy="47231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>
        <a:off x="4765628" y="1638328"/>
        <a:ext cx="282629" cy="283390"/>
      </dsp:txXfrm>
    </dsp:sp>
    <dsp:sp modelId="{405E06DA-8992-4319-A6A8-902081367D31}">
      <dsp:nvSpPr>
        <dsp:cNvPr id="0" name=""/>
        <dsp:cNvSpPr/>
      </dsp:nvSpPr>
      <dsp:spPr>
        <a:xfrm>
          <a:off x="5336981" y="1155106"/>
          <a:ext cx="1904509" cy="124983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latin typeface="Calibri"/>
            </a:rPr>
            <a:t>103 articles for full text screening. </a:t>
          </a:r>
          <a:endParaRPr lang="en-US" sz="1800" kern="1200" dirty="0">
            <a:latin typeface="Calibri"/>
          </a:endParaRPr>
        </a:p>
      </dsp:txBody>
      <dsp:txXfrm>
        <a:off x="5373587" y="1191712"/>
        <a:ext cx="1831297" cy="1176622"/>
      </dsp:txXfrm>
    </dsp:sp>
    <dsp:sp modelId="{D478A178-4973-4D74-8380-12D7474B1DC8}">
      <dsp:nvSpPr>
        <dsp:cNvPr id="0" name=""/>
        <dsp:cNvSpPr/>
      </dsp:nvSpPr>
      <dsp:spPr>
        <a:xfrm>
          <a:off x="7431941" y="1543864"/>
          <a:ext cx="403755" cy="47231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>
        <a:off x="7431941" y="1638328"/>
        <a:ext cx="282629" cy="283390"/>
      </dsp:txXfrm>
    </dsp:sp>
    <dsp:sp modelId="{F32BB91E-4C0E-4B62-98F0-3BD9CAEA6A74}">
      <dsp:nvSpPr>
        <dsp:cNvPr id="0" name=""/>
        <dsp:cNvSpPr/>
      </dsp:nvSpPr>
      <dsp:spPr>
        <a:xfrm>
          <a:off x="8003294" y="1155106"/>
          <a:ext cx="1904509" cy="124983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latin typeface="Calibri"/>
            </a:rPr>
            <a:t>10 randomised controlled trials [n= 945 patients] included</a:t>
          </a:r>
        </a:p>
      </dsp:txBody>
      <dsp:txXfrm>
        <a:off x="8039900" y="1191712"/>
        <a:ext cx="1831297" cy="11766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763" y="5682121"/>
            <a:ext cx="8746649" cy="392074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526" y="10364999"/>
            <a:ext cx="7203123" cy="467441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166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3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64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30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6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2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03F6B-DACD-B67A-BFEE-51E56D544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9DAEEE-6F97-4667-AF4A-1F706B695403}" type="datetimeFigureOut">
              <a:rPr lang="en-US"/>
              <a:pPr>
                <a:defRPr/>
              </a:pPr>
              <a:t>3/4/25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D2C6AB-B1D5-6E8C-4CB8-915CCEBB8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5EAC2-7233-F865-9BC1-011356B40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710605-6F82-4340-AE5D-6DD4DD37DB52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054630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F61E2-6841-936C-60AA-FB4405C28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33F4C-DE19-4BD8-9203-27526D7EE4A3}" type="datetimeFigureOut">
              <a:rPr lang="en-US"/>
              <a:pPr>
                <a:defRPr/>
              </a:pPr>
              <a:t>3/4/25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8FC83-F14F-7D69-C38C-911460707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13E184-E02D-E70D-6AAA-0002A328D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F8CE52-83FE-4D8A-9E25-4AB234CE2A2B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4257333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96497" y="1951907"/>
            <a:ext cx="2604701" cy="4162512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822" y="1951907"/>
            <a:ext cx="7646172" cy="416251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70052-B699-8BF4-1FF7-659B0DD13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8CB81-C6BB-4D0E-AC6C-176F4642B64E}" type="datetimeFigureOut">
              <a:rPr lang="en-US"/>
              <a:pPr>
                <a:defRPr/>
              </a:pPr>
              <a:t>3/4/25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28594-A475-554F-2488-516C2B4E1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2977FC-BC8B-85BE-7E94-F3AB3A5AB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267451-BCC9-44D3-AB27-88F50BA52E91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519183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3759A-E212-899E-6B60-3037E6051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8DE64-3ED5-425E-A482-5EDDBC413EC4}" type="datetimeFigureOut">
              <a:rPr lang="en-US"/>
              <a:pPr>
                <a:defRPr/>
              </a:pPr>
              <a:t>3/4/25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1F2E56-A9C6-9FBB-D084-50F4027A5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203035-84A8-D6D2-2024-984918C4C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077268-2FA8-4E84-A6C4-310A8D97C477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631477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53" y="11753775"/>
            <a:ext cx="8746649" cy="3632831"/>
          </a:xfrm>
        </p:spPr>
        <p:txBody>
          <a:bodyPr anchor="t"/>
          <a:lstStyle>
            <a:lvl1pPr algn="l">
              <a:defRPr sz="7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53" y="7752582"/>
            <a:ext cx="8746649" cy="4001193"/>
          </a:xfrm>
        </p:spPr>
        <p:txBody>
          <a:bodyPr anchor="b"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816605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33210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3pPr>
            <a:lvl4pPr marL="2449815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26642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083025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489963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71623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532839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264582-4B7A-1623-E5AF-55F152946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490B4-98E6-447E-85D6-1A4BE0CCB27E}" type="datetimeFigureOut">
              <a:rPr lang="en-US"/>
              <a:pPr>
                <a:defRPr/>
              </a:pPr>
              <a:t>3/4/25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8CBEC3-EC97-F6E5-228D-55A55908B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527FDF-E7BE-CD0D-45F9-F20684917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195D33-EC78-4D1C-AE4B-356A7AF5B34C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752568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8822" y="11381176"/>
            <a:ext cx="5125437" cy="32195855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75762" y="11381176"/>
            <a:ext cx="5125436" cy="32195855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30CE797-EB1E-C4E4-0F78-281548CEE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43118-20CD-409B-94D8-FD3D9A101EE6}" type="datetimeFigureOut">
              <a:rPr lang="en-US"/>
              <a:pPr>
                <a:defRPr/>
              </a:pPr>
              <a:t>3/4/25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CA8253D-E170-B6E6-237F-1E426E1EA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473392-5D40-7AC5-EE63-345454CC8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0EE14B-DCAA-4B21-B9A2-A521F27E201E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550757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509" y="732495"/>
            <a:ext cx="9261158" cy="304852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509" y="4094345"/>
            <a:ext cx="4546614" cy="1706328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16605" indent="0">
              <a:buNone/>
              <a:defRPr sz="3600" b="1"/>
            </a:lvl2pPr>
            <a:lvl3pPr marL="1633210" indent="0">
              <a:buNone/>
              <a:defRPr sz="3200" b="1"/>
            </a:lvl3pPr>
            <a:lvl4pPr marL="2449815" indent="0">
              <a:buNone/>
              <a:defRPr sz="2900" b="1"/>
            </a:lvl4pPr>
            <a:lvl5pPr marL="3266420" indent="0">
              <a:buNone/>
              <a:defRPr sz="2900" b="1"/>
            </a:lvl5pPr>
            <a:lvl6pPr marL="4083025" indent="0">
              <a:buNone/>
              <a:defRPr sz="2900" b="1"/>
            </a:lvl6pPr>
            <a:lvl7pPr marL="4899630" indent="0">
              <a:buNone/>
              <a:defRPr sz="2900" b="1"/>
            </a:lvl7pPr>
            <a:lvl8pPr marL="5716234" indent="0">
              <a:buNone/>
              <a:defRPr sz="2900" b="1"/>
            </a:lvl8pPr>
            <a:lvl9pPr marL="6532839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9" y="5800674"/>
            <a:ext cx="4546614" cy="10538597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7267" y="4094345"/>
            <a:ext cx="4548400" cy="1706328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16605" indent="0">
              <a:buNone/>
              <a:defRPr sz="3600" b="1"/>
            </a:lvl2pPr>
            <a:lvl3pPr marL="1633210" indent="0">
              <a:buNone/>
              <a:defRPr sz="3200" b="1"/>
            </a:lvl3pPr>
            <a:lvl4pPr marL="2449815" indent="0">
              <a:buNone/>
              <a:defRPr sz="2900" b="1"/>
            </a:lvl4pPr>
            <a:lvl5pPr marL="3266420" indent="0">
              <a:buNone/>
              <a:defRPr sz="2900" b="1"/>
            </a:lvl5pPr>
            <a:lvl6pPr marL="4083025" indent="0">
              <a:buNone/>
              <a:defRPr sz="2900" b="1"/>
            </a:lvl6pPr>
            <a:lvl7pPr marL="4899630" indent="0">
              <a:buNone/>
              <a:defRPr sz="2900" b="1"/>
            </a:lvl7pPr>
            <a:lvl8pPr marL="5716234" indent="0">
              <a:buNone/>
              <a:defRPr sz="2900" b="1"/>
            </a:lvl8pPr>
            <a:lvl9pPr marL="6532839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7267" y="5800674"/>
            <a:ext cx="4548400" cy="10538597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5752CB8-6870-B11C-8876-B0E7385BD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0FC50-2768-4AA2-B694-97D22CEA94CC}" type="datetimeFigureOut">
              <a:rPr lang="en-US"/>
              <a:pPr>
                <a:defRPr/>
              </a:pPr>
              <a:t>3/4/25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597EBCD-1526-2195-ABFD-4A0D175B2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C8FC134-4355-54EA-B712-12E72E5C2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B3DC7A-2AAE-48A7-8E72-704E703D520B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356167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DC29A7D-9833-8F41-5C93-E44408B7E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84029-D78F-4421-BEA8-684E7CDE96CD}" type="datetimeFigureOut">
              <a:rPr lang="en-US"/>
              <a:pPr>
                <a:defRPr/>
              </a:pPr>
              <a:t>3/4/25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E15FC82-3C56-EF87-3006-C4D77B602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0E12339-27C0-77D2-B6AA-815D7D4D8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77BB09-7F94-41D7-82D6-0BC6053EAA60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049862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540AAAC-D173-DFEE-BB99-D5E39F28E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C3C21-C8E3-4C1B-B0C9-B7A35FB688CB}" type="datetimeFigureOut">
              <a:rPr lang="en-US"/>
              <a:pPr>
                <a:defRPr/>
              </a:pPr>
              <a:t>3/4/25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6F0AC6E-CAAC-3441-544F-DC1CEA10B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E6E00B7-A743-1F79-C3F3-62446D4E5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E6D8A4-3F68-463D-B119-05D3EE5ED428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682530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509" y="728260"/>
            <a:ext cx="3385397" cy="3099338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3172" y="728261"/>
            <a:ext cx="5752494" cy="15611011"/>
          </a:xfrm>
        </p:spPr>
        <p:txBody>
          <a:bodyPr/>
          <a:lstStyle>
            <a:lvl1pPr>
              <a:defRPr sz="5700"/>
            </a:lvl1pPr>
            <a:lvl2pPr>
              <a:defRPr sz="5000"/>
            </a:lvl2pPr>
            <a:lvl3pPr>
              <a:defRPr sz="43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509" y="3827599"/>
            <a:ext cx="3385397" cy="12511673"/>
          </a:xfrm>
        </p:spPr>
        <p:txBody>
          <a:bodyPr/>
          <a:lstStyle>
            <a:lvl1pPr marL="0" indent="0">
              <a:buNone/>
              <a:defRPr sz="2500"/>
            </a:lvl1pPr>
            <a:lvl2pPr marL="816605" indent="0">
              <a:buNone/>
              <a:defRPr sz="2100"/>
            </a:lvl2pPr>
            <a:lvl3pPr marL="1633210" indent="0">
              <a:buNone/>
              <a:defRPr sz="1800"/>
            </a:lvl3pPr>
            <a:lvl4pPr marL="2449815" indent="0">
              <a:buNone/>
              <a:defRPr sz="1600"/>
            </a:lvl4pPr>
            <a:lvl5pPr marL="3266420" indent="0">
              <a:buNone/>
              <a:defRPr sz="1600"/>
            </a:lvl5pPr>
            <a:lvl6pPr marL="4083025" indent="0">
              <a:buNone/>
              <a:defRPr sz="1600"/>
            </a:lvl6pPr>
            <a:lvl7pPr marL="4899630" indent="0">
              <a:buNone/>
              <a:defRPr sz="1600"/>
            </a:lvl7pPr>
            <a:lvl8pPr marL="5716234" indent="0">
              <a:buNone/>
              <a:defRPr sz="1600"/>
            </a:lvl8pPr>
            <a:lvl9pPr marL="6532839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26303B2-E197-F69C-CB0C-BBAE957FE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ECEAB2-7880-4519-82BA-98076F103EC5}" type="datetimeFigureOut">
              <a:rPr lang="en-US"/>
              <a:pPr>
                <a:defRPr/>
              </a:pPr>
              <a:t>3/4/25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DDC02F6-0D5A-C0B5-8634-80A7D0E89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38C3824-14A6-4D9E-633F-713E3E230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142642-41D1-4DB0-B07B-CC4B2138DF1C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719866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946" y="12803822"/>
            <a:ext cx="6174105" cy="1511564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946" y="1634350"/>
            <a:ext cx="6174105" cy="10974705"/>
          </a:xfrm>
        </p:spPr>
        <p:txBody>
          <a:bodyPr rtlCol="0">
            <a:normAutofit/>
          </a:bodyPr>
          <a:lstStyle>
            <a:lvl1pPr marL="0" indent="0">
              <a:buNone/>
              <a:defRPr sz="5700"/>
            </a:lvl1pPr>
            <a:lvl2pPr marL="816605" indent="0">
              <a:buNone/>
              <a:defRPr sz="5000"/>
            </a:lvl2pPr>
            <a:lvl3pPr marL="1633210" indent="0">
              <a:buNone/>
              <a:defRPr sz="4300"/>
            </a:lvl3pPr>
            <a:lvl4pPr marL="2449815" indent="0">
              <a:buNone/>
              <a:defRPr sz="3600"/>
            </a:lvl4pPr>
            <a:lvl5pPr marL="3266420" indent="0">
              <a:buNone/>
              <a:defRPr sz="3600"/>
            </a:lvl5pPr>
            <a:lvl6pPr marL="4083025" indent="0">
              <a:buNone/>
              <a:defRPr sz="3600"/>
            </a:lvl6pPr>
            <a:lvl7pPr marL="4899630" indent="0">
              <a:buNone/>
              <a:defRPr sz="3600"/>
            </a:lvl7pPr>
            <a:lvl8pPr marL="5716234" indent="0">
              <a:buNone/>
              <a:defRPr sz="3600"/>
            </a:lvl8pPr>
            <a:lvl9pPr marL="6532839" indent="0">
              <a:buNone/>
              <a:defRPr sz="36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946" y="14315386"/>
            <a:ext cx="6174105" cy="2146671"/>
          </a:xfrm>
        </p:spPr>
        <p:txBody>
          <a:bodyPr/>
          <a:lstStyle>
            <a:lvl1pPr marL="0" indent="0">
              <a:buNone/>
              <a:defRPr sz="2500"/>
            </a:lvl1pPr>
            <a:lvl2pPr marL="816605" indent="0">
              <a:buNone/>
              <a:defRPr sz="2100"/>
            </a:lvl2pPr>
            <a:lvl3pPr marL="1633210" indent="0">
              <a:buNone/>
              <a:defRPr sz="1800"/>
            </a:lvl3pPr>
            <a:lvl4pPr marL="2449815" indent="0">
              <a:buNone/>
              <a:defRPr sz="1600"/>
            </a:lvl4pPr>
            <a:lvl5pPr marL="3266420" indent="0">
              <a:buNone/>
              <a:defRPr sz="1600"/>
            </a:lvl5pPr>
            <a:lvl6pPr marL="4083025" indent="0">
              <a:buNone/>
              <a:defRPr sz="1600"/>
            </a:lvl6pPr>
            <a:lvl7pPr marL="4899630" indent="0">
              <a:buNone/>
              <a:defRPr sz="1600"/>
            </a:lvl7pPr>
            <a:lvl8pPr marL="5716234" indent="0">
              <a:buNone/>
              <a:defRPr sz="1600"/>
            </a:lvl8pPr>
            <a:lvl9pPr marL="6532839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214FBF6-1EC3-1931-EEF9-3C27026C5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D4417-C111-4ABB-9FB2-58BDEB1D7124}" type="datetimeFigureOut">
              <a:rPr lang="en-US"/>
              <a:pPr>
                <a:defRPr/>
              </a:pPr>
              <a:t>3/4/25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263CC92-EAD6-3E45-1271-4196C2A93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DA21C1A-D566-2050-3400-FB367126A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2A43D1-7C0A-4DF6-81EF-20B90D61C1F2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702101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ABE2A79-B5DF-C772-FDA4-6F6D2C15196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514350" y="731838"/>
            <a:ext cx="9261475" cy="304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63321" tIns="81660" rIns="163321" bIns="8166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AC55D2A-1A59-C2C7-14FB-6F370CD3F5E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514350" y="4267200"/>
            <a:ext cx="9261475" cy="1207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63321" tIns="81660" rIns="163321" bIns="816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41D844-A3BE-2B36-85F5-9A2FF97817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4350" y="16952913"/>
            <a:ext cx="2401888" cy="974725"/>
          </a:xfrm>
          <a:prstGeom prst="rect">
            <a:avLst/>
          </a:prstGeom>
        </p:spPr>
        <p:txBody>
          <a:bodyPr vert="horz" lIns="163321" tIns="81660" rIns="163321" bIns="81660" rtlCol="0" anchor="ctr"/>
          <a:lstStyle>
            <a:lvl1pPr algn="l" defTabSz="1633210" eaLnBrk="1" fontAlgn="auto" hangingPunct="1">
              <a:spcBef>
                <a:spcPts val="0"/>
              </a:spcBef>
              <a:spcAft>
                <a:spcPts val="0"/>
              </a:spcAft>
              <a:defRPr sz="2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F43667-0F50-4150-9916-2DDF228A2567}" type="datetimeFigureOut">
              <a:rPr lang="en-US"/>
              <a:pPr>
                <a:defRPr/>
              </a:pPr>
              <a:t>3/4/25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69BD5-E7CD-845B-5C20-44C4FE5813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16313" y="16952913"/>
            <a:ext cx="3257550" cy="974725"/>
          </a:xfrm>
          <a:prstGeom prst="rect">
            <a:avLst/>
          </a:prstGeom>
        </p:spPr>
        <p:txBody>
          <a:bodyPr vert="horz" lIns="163321" tIns="81660" rIns="163321" bIns="81660" rtlCol="0" anchor="ctr"/>
          <a:lstStyle>
            <a:lvl1pPr algn="ctr" defTabSz="1633210" eaLnBrk="1" fontAlgn="auto" hangingPunct="1">
              <a:spcBef>
                <a:spcPts val="0"/>
              </a:spcBef>
              <a:spcAft>
                <a:spcPts val="0"/>
              </a:spcAft>
              <a:defRPr sz="2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F93570-5DBF-8DA7-BC43-4C62359DC6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373938" y="16952913"/>
            <a:ext cx="2401887" cy="974725"/>
          </a:xfrm>
          <a:prstGeom prst="rect">
            <a:avLst/>
          </a:prstGeom>
        </p:spPr>
        <p:txBody>
          <a:bodyPr vert="horz" wrap="square" lIns="163321" tIns="81660" rIns="163321" bIns="8166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2100">
                <a:solidFill>
                  <a:srgbClr val="898989"/>
                </a:solidFill>
              </a:defRPr>
            </a:lvl1pPr>
          </a:lstStyle>
          <a:p>
            <a:fld id="{832CD92C-F947-43C7-9F90-4889B917E90B}" type="slidenum">
              <a:rPr lang="en-US" altLang="fr-FR"/>
              <a:pPr/>
              <a:t>‹#›</a:t>
            </a:fld>
            <a:endParaRPr lang="en-US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631950" rtl="0" eaLnBrk="0" fontAlgn="base" hangingPunct="0">
        <a:spcBef>
          <a:spcPct val="0"/>
        </a:spcBef>
        <a:spcAft>
          <a:spcPct val="0"/>
        </a:spcAft>
        <a:defRPr sz="7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631950" rtl="0" eaLnBrk="0" fontAlgn="base" hangingPunct="0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itchFamily="34" charset="0"/>
        </a:defRPr>
      </a:lvl2pPr>
      <a:lvl3pPr algn="ctr" defTabSz="1631950" rtl="0" eaLnBrk="0" fontAlgn="base" hangingPunct="0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itchFamily="34" charset="0"/>
        </a:defRPr>
      </a:lvl3pPr>
      <a:lvl4pPr algn="ctr" defTabSz="1631950" rtl="0" eaLnBrk="0" fontAlgn="base" hangingPunct="0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itchFamily="34" charset="0"/>
        </a:defRPr>
      </a:lvl4pPr>
      <a:lvl5pPr algn="ctr" defTabSz="1631950" rtl="0" eaLnBrk="0" fontAlgn="base" hangingPunct="0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itchFamily="34" charset="0"/>
        </a:defRPr>
      </a:lvl5pPr>
      <a:lvl6pPr marL="457200" algn="ctr" defTabSz="1631950" rtl="0" fontAlgn="base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itchFamily="34" charset="0"/>
        </a:defRPr>
      </a:lvl6pPr>
      <a:lvl7pPr marL="914400" algn="ctr" defTabSz="1631950" rtl="0" fontAlgn="base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itchFamily="34" charset="0"/>
        </a:defRPr>
      </a:lvl7pPr>
      <a:lvl8pPr marL="1371600" algn="ctr" defTabSz="1631950" rtl="0" fontAlgn="base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itchFamily="34" charset="0"/>
        </a:defRPr>
      </a:lvl8pPr>
      <a:lvl9pPr marL="1828800" algn="ctr" defTabSz="1631950" rtl="0" fontAlgn="base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itchFamily="34" charset="0"/>
        </a:defRPr>
      </a:lvl9pPr>
    </p:titleStyle>
    <p:bodyStyle>
      <a:lvl1pPr marL="611188" indent="-611188" algn="l" defTabSz="16319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325563" indent="-509588" algn="l" defTabSz="16319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5000" kern="1200">
          <a:solidFill>
            <a:schemeClr val="tx1"/>
          </a:solidFill>
          <a:latin typeface="+mn-lt"/>
          <a:ea typeface="+mn-ea"/>
          <a:cs typeface="+mn-cs"/>
        </a:defRPr>
      </a:lvl2pPr>
      <a:lvl3pPr marL="2039938" indent="-407988" algn="l" defTabSz="16319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2857500" indent="-407988" algn="l" defTabSz="16319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73475" indent="-407988" algn="l" defTabSz="16319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491327" indent="-408302" algn="l" defTabSz="1633210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307932" indent="-408302" algn="l" defTabSz="1633210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124537" indent="-408302" algn="l" defTabSz="1633210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41142" indent="-408302" algn="l" defTabSz="1633210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6605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33210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49815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6420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83025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99630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716234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32839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94" name="Diagram 1093">
            <a:extLst>
              <a:ext uri="{FF2B5EF4-FFF2-40B4-BE49-F238E27FC236}">
                <a16:creationId xmlns:a16="http://schemas.microsoft.com/office/drawing/2014/main" id="{445B1CE8-5E08-B221-D7C0-3BC1ABC882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4898013"/>
              </p:ext>
            </p:extLst>
          </p:nvPr>
        </p:nvGraphicFramePr>
        <p:xfrm>
          <a:off x="226007" y="6014983"/>
          <a:ext cx="9912159" cy="3560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A5A0C9F-6402-DB99-9F2B-5875D63CDC77}"/>
              </a:ext>
            </a:extLst>
          </p:cNvPr>
          <p:cNvSpPr txBox="1"/>
          <p:nvPr/>
        </p:nvSpPr>
        <p:spPr>
          <a:xfrm>
            <a:off x="136363" y="72659"/>
            <a:ext cx="10080000" cy="720000"/>
          </a:xfrm>
          <a:prstGeom prst="rect">
            <a:avLst/>
          </a:prstGeom>
          <a:solidFill>
            <a:srgbClr val="1D4575"/>
          </a:solidFill>
        </p:spPr>
        <p:txBody>
          <a:bodyPr wrap="square" rtlCol="0">
            <a:spAutoFit/>
          </a:bodyPr>
          <a:lstStyle/>
          <a:p>
            <a:endParaRPr lang="en-GB" sz="1800" dirty="0">
              <a:solidFill>
                <a:schemeClr val="bg1"/>
              </a:solidFill>
            </a:endParaRPr>
          </a:p>
          <a:p>
            <a:endParaRPr lang="en-GB" sz="1800" dirty="0">
              <a:solidFill>
                <a:schemeClr val="bg1"/>
              </a:solidFill>
            </a:endParaRPr>
          </a:p>
          <a:p>
            <a:endParaRPr lang="en-GB" sz="1800" dirty="0">
              <a:solidFill>
                <a:schemeClr val="bg1"/>
              </a:solidFill>
            </a:endParaRPr>
          </a:p>
          <a:p>
            <a:endParaRPr lang="en-GB" sz="1800" dirty="0">
              <a:solidFill>
                <a:schemeClr val="bg1"/>
              </a:solidFill>
            </a:endParaRPr>
          </a:p>
          <a:p>
            <a:endParaRPr lang="en-GB" sz="1800" dirty="0">
              <a:solidFill>
                <a:schemeClr val="bg1"/>
              </a:solidFill>
            </a:endParaRPr>
          </a:p>
          <a:p>
            <a:endParaRPr lang="en-GB" sz="1800" dirty="0">
              <a:solidFill>
                <a:schemeClr val="bg1"/>
              </a:solidFill>
            </a:endParaRPr>
          </a:p>
          <a:p>
            <a:endParaRPr lang="en-GB" sz="1800" dirty="0">
              <a:solidFill>
                <a:schemeClr val="bg1"/>
              </a:solidFill>
            </a:endParaRPr>
          </a:p>
          <a:p>
            <a:endParaRPr lang="en-GB" sz="18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3ADD73A-9414-078F-DFDA-8290D7FCC584}"/>
              </a:ext>
            </a:extLst>
          </p:cNvPr>
          <p:cNvSpPr txBox="1"/>
          <p:nvPr/>
        </p:nvSpPr>
        <p:spPr>
          <a:xfrm>
            <a:off x="136363" y="576635"/>
            <a:ext cx="10087200" cy="2215991"/>
          </a:xfrm>
          <a:prstGeom prst="rect">
            <a:avLst/>
          </a:prstGeom>
          <a:solidFill>
            <a:srgbClr val="1D4575"/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Impact of continuous intravenous opioids in mechanically ventilated adults: a systematic review and meta-analysis</a:t>
            </a:r>
          </a:p>
          <a:p>
            <a:endParaRPr lang="en-GB" sz="800" dirty="0">
              <a:solidFill>
                <a:schemeClr val="bg1"/>
              </a:solidFill>
              <a:ea typeface="Calibri"/>
            </a:endParaRPr>
          </a:p>
          <a:p>
            <a:r>
              <a:rPr lang="en-GB" sz="2400" dirty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>JP Ong</a:t>
            </a:r>
            <a:r>
              <a:rPr lang="en-GB" sz="2000" baseline="30000" dirty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>1,2</a:t>
            </a:r>
            <a:r>
              <a:rPr lang="en-GB" sz="2400" dirty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>, JW Devlin</a:t>
            </a:r>
            <a:r>
              <a:rPr lang="en-GB" sz="2400" baseline="30000" dirty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>3</a:t>
            </a:r>
            <a:r>
              <a:rPr lang="en-GB" sz="2400" dirty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>, D Culliford</a:t>
            </a:r>
            <a:r>
              <a:rPr lang="en-GB" sz="2400" baseline="30000" dirty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>1</a:t>
            </a:r>
            <a:r>
              <a:rPr lang="en-GB" sz="2400" dirty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>, R Cusack</a:t>
            </a:r>
            <a:r>
              <a:rPr lang="en-GB" sz="2400" baseline="30000" dirty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>2</a:t>
            </a:r>
            <a:r>
              <a:rPr lang="en-GB" sz="2400" dirty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>, K Ibrahim</a:t>
            </a:r>
            <a:r>
              <a:rPr lang="en-GB" sz="2400" baseline="30000" dirty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>1</a:t>
            </a:r>
            <a:r>
              <a:rPr lang="en-GB" sz="2400" dirty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>, C McKenzie</a:t>
            </a:r>
            <a:r>
              <a:rPr lang="en-GB" sz="2400" baseline="30000" dirty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>1,2</a:t>
            </a:r>
          </a:p>
          <a:p>
            <a:pPr marL="342900" indent="-342900">
              <a:buAutoNum type="arabicPeriod"/>
            </a:pPr>
            <a:r>
              <a:rPr lang="en-GB" sz="1400" dirty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>NIHR Applied Research Collaboration Wessex, Southampton</a:t>
            </a:r>
          </a:p>
          <a:p>
            <a:r>
              <a:rPr lang="en-GB" sz="1400" dirty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>2.    NIHR Biomedical Research Centre, Southampton </a:t>
            </a:r>
          </a:p>
          <a:p>
            <a:r>
              <a:rPr lang="en-GB" sz="1400" dirty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>3.    School of Pharmacy, Northeastern University, Boston, United States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36E5DE0-7424-DB92-C354-B03A221869B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6363" y="111576"/>
            <a:ext cx="3070690" cy="48619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447456C-7405-B0A1-12A1-C77D78DA58B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064967" y="149027"/>
            <a:ext cx="1247194" cy="48619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08D299E-B350-8ADF-E278-70CBFBC7A39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89516" y="149027"/>
            <a:ext cx="2664296" cy="50748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E135705-F321-6C70-5C98-34FD26674503}"/>
              </a:ext>
            </a:extLst>
          </p:cNvPr>
          <p:cNvSpPr txBox="1"/>
          <p:nvPr/>
        </p:nvSpPr>
        <p:spPr>
          <a:xfrm>
            <a:off x="136371" y="2808883"/>
            <a:ext cx="10080657" cy="523220"/>
          </a:xfrm>
          <a:prstGeom prst="rect">
            <a:avLst/>
          </a:prstGeom>
          <a:solidFill>
            <a:srgbClr val="1D4575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>Introduction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DF4F33D-66B2-BDF2-9C95-959F24C846BE}"/>
              </a:ext>
            </a:extLst>
          </p:cNvPr>
          <p:cNvSpPr txBox="1"/>
          <p:nvPr/>
        </p:nvSpPr>
        <p:spPr>
          <a:xfrm>
            <a:off x="123648" y="3286224"/>
            <a:ext cx="10422039" cy="153888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Tx/>
              <a:buChar char="-"/>
            </a:pPr>
            <a:r>
              <a:rPr lang="en-GB" sz="1800" dirty="0">
                <a:effectLst/>
                <a:latin typeface="Segoe UI" panose="020B0502040204020203" pitchFamily="34" charset="0"/>
              </a:rPr>
              <a:t>Recent evidence reports &gt;90% of ventilated patients receive IV opioids</a:t>
            </a:r>
            <a:r>
              <a:rPr lang="en-GB" sz="1800" dirty="0">
                <a:latin typeface="Segoe UI" panose="020B0502040204020203" pitchFamily="34" charset="0"/>
              </a:rPr>
              <a:t> by</a:t>
            </a:r>
            <a:r>
              <a:rPr lang="en-GB" sz="1800" dirty="0">
                <a:effectLst/>
                <a:latin typeface="Segoe UI" panose="020B0502040204020203" pitchFamily="34" charset="0"/>
              </a:rPr>
              <a:t> continuous infusion in ICU as part of analgesia and sedation practices or to facilitate mechanical ventilation.</a:t>
            </a:r>
          </a:p>
          <a:p>
            <a:pPr marL="285750" indent="-285750">
              <a:buFontTx/>
              <a:buChar char="-"/>
            </a:pPr>
            <a:r>
              <a:rPr lang="en-GB" sz="1800" dirty="0">
                <a:latin typeface="Segoe UI" panose="020B0502040204020203" pitchFamily="34" charset="0"/>
              </a:rPr>
              <a:t>Questions persist about their short and long-term harm.</a:t>
            </a:r>
            <a:endParaRPr lang="en-GB" sz="1800" dirty="0">
              <a:effectLst/>
              <a:latin typeface="Arial" panose="020B0604020202020204" pitchFamily="34" charset="0"/>
            </a:endParaRPr>
          </a:p>
          <a:p>
            <a:r>
              <a:rPr lang="en-GB" sz="2000" dirty="0">
                <a:latin typeface="Calibri"/>
                <a:ea typeface="Calibri"/>
                <a:cs typeface="Calibri"/>
              </a:rPr>
              <a:t>-    Aim: To systematically review and summarize evidence the efficacy and safety</a:t>
            </a:r>
            <a:r>
              <a:rPr lang="en-GB" sz="2000" dirty="0">
                <a:latin typeface="Calibri"/>
                <a:ea typeface="Calibri"/>
                <a:cs typeface="Arial"/>
              </a:rPr>
              <a:t> </a:t>
            </a:r>
            <a:r>
              <a:rPr lang="en-GB" sz="2000" dirty="0">
                <a:latin typeface="Calibri"/>
                <a:ea typeface="Calibri"/>
                <a:cs typeface="Calibri"/>
              </a:rPr>
              <a:t>of </a:t>
            </a:r>
          </a:p>
          <a:p>
            <a:r>
              <a:rPr lang="en-GB" sz="2000" dirty="0">
                <a:latin typeface="Calibri"/>
                <a:ea typeface="Calibri"/>
                <a:cs typeface="Calibri"/>
              </a:rPr>
              <a:t>      continuous versus non-continuous IV opioids in mechanically ventilated ICU adults.</a:t>
            </a:r>
            <a:endParaRPr lang="en-GB" sz="2000" dirty="0">
              <a:latin typeface="Calibri"/>
              <a:ea typeface="Calibri"/>
              <a:cs typeface="Arial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5730E44-0A1D-B1C6-E186-0A6A7B8A7A79}"/>
              </a:ext>
            </a:extLst>
          </p:cNvPr>
          <p:cNvSpPr txBox="1"/>
          <p:nvPr/>
        </p:nvSpPr>
        <p:spPr>
          <a:xfrm>
            <a:off x="137888" y="4753099"/>
            <a:ext cx="10078658" cy="523220"/>
          </a:xfrm>
          <a:prstGeom prst="rect">
            <a:avLst/>
          </a:prstGeom>
          <a:solidFill>
            <a:srgbClr val="1D4575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>Methods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FD99A9-1BCC-4A77-ADFB-6E9317B97CF6}"/>
              </a:ext>
            </a:extLst>
          </p:cNvPr>
          <p:cNvSpPr txBox="1"/>
          <p:nvPr/>
        </p:nvSpPr>
        <p:spPr>
          <a:xfrm>
            <a:off x="160797" y="5208374"/>
            <a:ext cx="9983121" cy="22467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Calibri"/>
              <a:buChar char="-"/>
            </a:pPr>
            <a:r>
              <a:rPr lang="en-GB" sz="2000" b="1" u="sng" dirty="0">
                <a:latin typeface="Calibri"/>
                <a:ea typeface="Calibri"/>
                <a:cs typeface="Arial"/>
              </a:rPr>
              <a:t>Search: </a:t>
            </a:r>
            <a:r>
              <a:rPr lang="en-GB" sz="2000" dirty="0">
                <a:latin typeface="Calibri"/>
                <a:ea typeface="Calibri"/>
                <a:cs typeface="Arial"/>
              </a:rPr>
              <a:t>Medline, EMBASE, Cochrane, Clinicaltrials.gov, ICTRP from inception to March 2024</a:t>
            </a:r>
          </a:p>
          <a:p>
            <a:pPr marL="342900" indent="-342900">
              <a:buFont typeface="Calibri"/>
              <a:buChar char="-"/>
            </a:pPr>
            <a:r>
              <a:rPr lang="en-GB" sz="2000" b="1" u="sng" dirty="0">
                <a:latin typeface="Calibri"/>
                <a:ea typeface="Calibri"/>
                <a:cs typeface="Arial"/>
              </a:rPr>
              <a:t>Inclusion</a:t>
            </a:r>
            <a:r>
              <a:rPr lang="en-GB" sz="2000" b="1" dirty="0">
                <a:latin typeface="Calibri"/>
                <a:ea typeface="Calibri"/>
                <a:cs typeface="Arial"/>
              </a:rPr>
              <a:t>: </a:t>
            </a:r>
            <a:r>
              <a:rPr lang="en-GB" sz="2000" dirty="0">
                <a:latin typeface="Calibri"/>
                <a:ea typeface="Calibri"/>
                <a:cs typeface="Arial"/>
              </a:rPr>
              <a:t>Randomised controlled trials (RCT) comparing continuous IV opioids versus non-continuous IV opioids for pain and sedation in the ICU</a:t>
            </a:r>
          </a:p>
          <a:p>
            <a:pPr marL="342900" indent="-342900">
              <a:buFont typeface="Calibri"/>
              <a:buChar char="-"/>
            </a:pPr>
            <a:r>
              <a:rPr lang="en-GB" sz="2000" b="1" u="sng" dirty="0">
                <a:latin typeface="Calibri"/>
                <a:ea typeface="Calibri"/>
                <a:cs typeface="Arial"/>
              </a:rPr>
              <a:t>Primary outcome</a:t>
            </a:r>
            <a:r>
              <a:rPr lang="en-GB" sz="2000" dirty="0">
                <a:latin typeface="Calibri"/>
                <a:ea typeface="Calibri"/>
                <a:cs typeface="Arial"/>
              </a:rPr>
              <a:t>: Duration of mechanical ventilation. </a:t>
            </a:r>
            <a:r>
              <a:rPr lang="en-GB" sz="2000" b="1" u="sng" dirty="0">
                <a:latin typeface="Calibri"/>
                <a:ea typeface="Calibri"/>
                <a:cs typeface="Arial"/>
              </a:rPr>
              <a:t>Secondary outcomes</a:t>
            </a:r>
            <a:r>
              <a:rPr lang="en-GB" sz="2000" dirty="0">
                <a:latin typeface="Calibri"/>
                <a:ea typeface="Calibri"/>
                <a:cs typeface="Arial"/>
              </a:rPr>
              <a:t>: Short term mortality, ICU length of stay, incidence of delirium, reduction in pain score.</a:t>
            </a:r>
          </a:p>
          <a:p>
            <a:pPr marL="342900" indent="-342900">
              <a:buFont typeface="Calibri"/>
              <a:buChar char="-"/>
            </a:pPr>
            <a:r>
              <a:rPr lang="en-GB" sz="2000" dirty="0">
                <a:latin typeface="Calibri"/>
                <a:ea typeface="Calibri"/>
                <a:cs typeface="Arial"/>
              </a:rPr>
              <a:t>Cochrane Risk of Bias Scoring completed.  </a:t>
            </a:r>
            <a:endParaRPr lang="en-GB" dirty="0"/>
          </a:p>
          <a:p>
            <a:pPr marL="342900" indent="-342900">
              <a:buFont typeface="Calibri"/>
              <a:buChar char="-"/>
            </a:pPr>
            <a:endParaRPr lang="en-GB" sz="2000" dirty="0">
              <a:latin typeface="Calibri"/>
              <a:ea typeface="Calibri"/>
              <a:cs typeface="Arial"/>
            </a:endParaRPr>
          </a:p>
        </p:txBody>
      </p:sp>
      <p:sp>
        <p:nvSpPr>
          <p:cNvPr id="1085" name="TextBox 1084">
            <a:extLst>
              <a:ext uri="{FF2B5EF4-FFF2-40B4-BE49-F238E27FC236}">
                <a16:creationId xmlns:a16="http://schemas.microsoft.com/office/drawing/2014/main" id="{CCAC2607-D420-6BF4-7FD6-3E220B51C93D}"/>
              </a:ext>
            </a:extLst>
          </p:cNvPr>
          <p:cNvSpPr txBox="1"/>
          <p:nvPr/>
        </p:nvSpPr>
        <p:spPr>
          <a:xfrm>
            <a:off x="138986" y="8535263"/>
            <a:ext cx="10078656" cy="523220"/>
          </a:xfrm>
          <a:prstGeom prst="rect">
            <a:avLst/>
          </a:prstGeom>
          <a:solidFill>
            <a:srgbClr val="1D4575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>Results</a:t>
            </a:r>
          </a:p>
        </p:txBody>
      </p:sp>
      <p:sp>
        <p:nvSpPr>
          <p:cNvPr id="1075" name="TextBox 1074">
            <a:extLst>
              <a:ext uri="{FF2B5EF4-FFF2-40B4-BE49-F238E27FC236}">
                <a16:creationId xmlns:a16="http://schemas.microsoft.com/office/drawing/2014/main" id="{4CD2CADC-D840-ABC9-48D9-359D1B40CB68}"/>
              </a:ext>
            </a:extLst>
          </p:cNvPr>
          <p:cNvSpPr txBox="1"/>
          <p:nvPr/>
        </p:nvSpPr>
        <p:spPr>
          <a:xfrm>
            <a:off x="139044" y="9115970"/>
            <a:ext cx="10078657" cy="461665"/>
          </a:xfrm>
          <a:prstGeom prst="rect">
            <a:avLst/>
          </a:prstGeom>
          <a:solidFill>
            <a:srgbClr val="367588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marL="514350" indent="-514350" algn="ctr">
              <a:buAutoNum type="arabicPeriod"/>
            </a:pPr>
            <a:r>
              <a:rPr lang="en-GB" sz="2400" dirty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>Duration of mechanical ventilation</a:t>
            </a:r>
          </a:p>
        </p:txBody>
      </p:sp>
      <p:sp>
        <p:nvSpPr>
          <p:cNvPr id="1078" name="TextBox 1077">
            <a:extLst>
              <a:ext uri="{FF2B5EF4-FFF2-40B4-BE49-F238E27FC236}">
                <a16:creationId xmlns:a16="http://schemas.microsoft.com/office/drawing/2014/main" id="{31270BDF-3D6B-9194-A0E8-93DEBE11B53B}"/>
              </a:ext>
            </a:extLst>
          </p:cNvPr>
          <p:cNvSpPr txBox="1"/>
          <p:nvPr/>
        </p:nvSpPr>
        <p:spPr>
          <a:xfrm>
            <a:off x="5234561" y="12140306"/>
            <a:ext cx="4994531" cy="461665"/>
          </a:xfrm>
          <a:prstGeom prst="rect">
            <a:avLst/>
          </a:prstGeom>
          <a:solidFill>
            <a:srgbClr val="367588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>3. ICU length of stay</a:t>
            </a:r>
            <a:endParaRPr lang="en-US" sz="2400" dirty="0">
              <a:solidFill>
                <a:schemeClr val="bg1"/>
              </a:solidFill>
              <a:ea typeface="Calibri" panose="020F0502020204030204" pitchFamily="34" charset="0"/>
            </a:endParaRPr>
          </a:p>
        </p:txBody>
      </p:sp>
      <p:sp>
        <p:nvSpPr>
          <p:cNvPr id="1763" name="TextBox 1762">
            <a:extLst>
              <a:ext uri="{FF2B5EF4-FFF2-40B4-BE49-F238E27FC236}">
                <a16:creationId xmlns:a16="http://schemas.microsoft.com/office/drawing/2014/main" id="{E0D9F02F-BAFB-5D68-77F4-CCF80F5756E4}"/>
              </a:ext>
            </a:extLst>
          </p:cNvPr>
          <p:cNvSpPr txBox="1"/>
          <p:nvPr/>
        </p:nvSpPr>
        <p:spPr>
          <a:xfrm>
            <a:off x="139117" y="12140306"/>
            <a:ext cx="4991485" cy="461665"/>
          </a:xfrm>
          <a:prstGeom prst="rect">
            <a:avLst/>
          </a:prstGeom>
          <a:solidFill>
            <a:srgbClr val="367588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>2. Short term mortality</a:t>
            </a:r>
          </a:p>
        </p:txBody>
      </p:sp>
      <p:sp>
        <p:nvSpPr>
          <p:cNvPr id="1784" name="TextBox 1783">
            <a:extLst>
              <a:ext uri="{FF2B5EF4-FFF2-40B4-BE49-F238E27FC236}">
                <a16:creationId xmlns:a16="http://schemas.microsoft.com/office/drawing/2014/main" id="{4EDC0A3F-C2F5-D7CD-C996-9807D1B42E1A}"/>
              </a:ext>
            </a:extLst>
          </p:cNvPr>
          <p:cNvSpPr txBox="1"/>
          <p:nvPr/>
        </p:nvSpPr>
        <p:spPr>
          <a:xfrm>
            <a:off x="139876" y="14012514"/>
            <a:ext cx="4991484" cy="461665"/>
          </a:xfrm>
          <a:prstGeom prst="rect">
            <a:avLst/>
          </a:prstGeom>
          <a:solidFill>
            <a:srgbClr val="367588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>4. Incidence of delirium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C829914-CE12-EA89-871B-9A8BE109592F}"/>
              </a:ext>
            </a:extLst>
          </p:cNvPr>
          <p:cNvSpPr txBox="1"/>
          <p:nvPr/>
        </p:nvSpPr>
        <p:spPr>
          <a:xfrm>
            <a:off x="5259845" y="14012514"/>
            <a:ext cx="4970146" cy="461665"/>
          </a:xfrm>
          <a:prstGeom prst="rect">
            <a:avLst/>
          </a:prstGeom>
          <a:solidFill>
            <a:srgbClr val="367588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>5. Reduction in pain score</a:t>
            </a:r>
            <a:endParaRPr lang="en-US" sz="2400" dirty="0">
              <a:solidFill>
                <a:schemeClr val="bg1"/>
              </a:solidFill>
              <a:ea typeface="Calibri" panose="020F050202020403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96F6AC3-6E68-F0B2-D1DA-596C34F01DAF}"/>
              </a:ext>
            </a:extLst>
          </p:cNvPr>
          <p:cNvSpPr txBox="1"/>
          <p:nvPr/>
        </p:nvSpPr>
        <p:spPr>
          <a:xfrm>
            <a:off x="5296554" y="14474179"/>
            <a:ext cx="5033109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Calibri"/>
              <a:buChar char="-"/>
            </a:pPr>
            <a:r>
              <a:rPr lang="en-GB" sz="2000" dirty="0">
                <a:latin typeface="Calibri"/>
                <a:ea typeface="Calibri"/>
                <a:cs typeface="Arial"/>
              </a:rPr>
              <a:t> studies (n=547 patients) evaluated</a:t>
            </a:r>
          </a:p>
        </p:txBody>
      </p:sp>
      <p:sp>
        <p:nvSpPr>
          <p:cNvPr id="1745" name="TextBox 1744">
            <a:extLst>
              <a:ext uri="{FF2B5EF4-FFF2-40B4-BE49-F238E27FC236}">
                <a16:creationId xmlns:a16="http://schemas.microsoft.com/office/drawing/2014/main" id="{5D0A171D-7B8A-116E-5E0C-208E6EB73429}"/>
              </a:ext>
            </a:extLst>
          </p:cNvPr>
          <p:cNvSpPr txBox="1"/>
          <p:nvPr/>
        </p:nvSpPr>
        <p:spPr>
          <a:xfrm>
            <a:off x="117386" y="16130363"/>
            <a:ext cx="10066464" cy="523220"/>
          </a:xfrm>
          <a:prstGeom prst="rect">
            <a:avLst/>
          </a:prstGeom>
          <a:solidFill>
            <a:srgbClr val="1D4575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>Conclusion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81" name="TextBox 1780">
            <a:extLst>
              <a:ext uri="{FF2B5EF4-FFF2-40B4-BE49-F238E27FC236}">
                <a16:creationId xmlns:a16="http://schemas.microsoft.com/office/drawing/2014/main" id="{4A6690CE-78A7-1F2C-E131-118CEF1CB3EE}"/>
              </a:ext>
            </a:extLst>
          </p:cNvPr>
          <p:cNvSpPr txBox="1"/>
          <p:nvPr/>
        </p:nvSpPr>
        <p:spPr>
          <a:xfrm>
            <a:off x="104527" y="16600159"/>
            <a:ext cx="10056275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Calibri"/>
              <a:buChar char="-"/>
            </a:pPr>
            <a:r>
              <a:rPr lang="en-GB" sz="2000" dirty="0">
                <a:latin typeface="Calibri"/>
                <a:ea typeface="Calibri"/>
                <a:cs typeface="Arial"/>
              </a:rPr>
              <a:t>Very low certainty evidence suggests continuous IV opioids may increase ventilation duration but reduce mortality and delirium compared to non-continuous IV opioids.</a:t>
            </a:r>
          </a:p>
          <a:p>
            <a:pPr marL="342900" indent="-342900">
              <a:buFont typeface="Calibri"/>
              <a:buChar char="-"/>
            </a:pPr>
            <a:r>
              <a:rPr lang="en-GB" sz="2000" dirty="0">
                <a:latin typeface="Calibri"/>
                <a:ea typeface="Calibri"/>
                <a:cs typeface="Arial"/>
              </a:rPr>
              <a:t>Low certainty evidence suggests continuous IV opioids may not consistently reduce pain more than non-continuous IV opioids.   </a:t>
            </a:r>
          </a:p>
          <a:p>
            <a:pPr marL="342900" indent="-342900">
              <a:buFont typeface="Calibri"/>
              <a:buChar char="-"/>
            </a:pPr>
            <a:r>
              <a:rPr lang="en-GB" sz="2000" dirty="0">
                <a:latin typeface="Calibri"/>
                <a:ea typeface="Calibri"/>
                <a:cs typeface="Arial"/>
              </a:rPr>
              <a:t>Large prospective RCTs are needed to assess continuous IV opioids safety and efficacy.</a:t>
            </a:r>
          </a:p>
          <a:p>
            <a:pPr marL="342900" indent="-342900">
              <a:buFont typeface="Calibri"/>
              <a:buChar char="-"/>
            </a:pPr>
            <a:endParaRPr lang="en-GB" sz="2000" dirty="0">
              <a:latin typeface="Calibri"/>
              <a:ea typeface="Calibri"/>
              <a:cs typeface="Arial"/>
            </a:endParaRPr>
          </a:p>
        </p:txBody>
      </p:sp>
      <p:sp>
        <p:nvSpPr>
          <p:cNvPr id="1792" name="TextBox 1791">
            <a:extLst>
              <a:ext uri="{FF2B5EF4-FFF2-40B4-BE49-F238E27FC236}">
                <a16:creationId xmlns:a16="http://schemas.microsoft.com/office/drawing/2014/main" id="{777BB897-235E-EBF5-E523-9C697D8B054A}"/>
              </a:ext>
            </a:extLst>
          </p:cNvPr>
          <p:cNvSpPr txBox="1"/>
          <p:nvPr/>
        </p:nvSpPr>
        <p:spPr>
          <a:xfrm>
            <a:off x="113834" y="17750996"/>
            <a:ext cx="6106017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600" dirty="0">
                <a:latin typeface="Calibri"/>
                <a:ea typeface="Calibri"/>
                <a:cs typeface="Calibri"/>
              </a:rPr>
              <a:t>.</a:t>
            </a:r>
          </a:p>
        </p:txBody>
      </p:sp>
      <p:sp>
        <p:nvSpPr>
          <p:cNvPr id="5" name="Flowchart: Connector 4">
            <a:extLst>
              <a:ext uri="{FF2B5EF4-FFF2-40B4-BE49-F238E27FC236}">
                <a16:creationId xmlns:a16="http://schemas.microsoft.com/office/drawing/2014/main" id="{081F3D1C-D7D1-39B8-A948-5AD78F169FAD}"/>
              </a:ext>
            </a:extLst>
          </p:cNvPr>
          <p:cNvSpPr/>
          <p:nvPr/>
        </p:nvSpPr>
        <p:spPr>
          <a:xfrm>
            <a:off x="149225" y="12669746"/>
            <a:ext cx="315342" cy="303878"/>
          </a:xfrm>
          <a:prstGeom prst="flowChartConnector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6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7371D6-CF55-8404-07E2-18C1BA407CCD}"/>
              </a:ext>
            </a:extLst>
          </p:cNvPr>
          <p:cNvSpPr txBox="1"/>
          <p:nvPr/>
        </p:nvSpPr>
        <p:spPr>
          <a:xfrm>
            <a:off x="464567" y="12613584"/>
            <a:ext cx="5033109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000" dirty="0">
                <a:latin typeface="Calibri"/>
                <a:ea typeface="Calibri"/>
                <a:cs typeface="Arial"/>
              </a:rPr>
              <a:t>studies (n=315 patients) evaluated</a:t>
            </a:r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08D308A3-4946-C8A8-87A6-E79AAC806B6A}"/>
              </a:ext>
            </a:extLst>
          </p:cNvPr>
          <p:cNvSpPr/>
          <p:nvPr/>
        </p:nvSpPr>
        <p:spPr>
          <a:xfrm>
            <a:off x="149225" y="13117640"/>
            <a:ext cx="315342" cy="315819"/>
          </a:xfrm>
          <a:prstGeom prst="downArrow">
            <a:avLst/>
          </a:prstGeom>
          <a:solidFill>
            <a:srgbClr val="35FA1A"/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F97782-B1EC-ADE3-6D19-E7503C427160}"/>
              </a:ext>
            </a:extLst>
          </p:cNvPr>
          <p:cNvSpPr txBox="1"/>
          <p:nvPr/>
        </p:nvSpPr>
        <p:spPr>
          <a:xfrm>
            <a:off x="464567" y="13038081"/>
            <a:ext cx="5033109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000" dirty="0">
                <a:latin typeface="Calibri"/>
                <a:ea typeface="Calibri"/>
                <a:cs typeface="Arial"/>
              </a:rPr>
              <a:t>Lower rate of short-term mortality in </a:t>
            </a:r>
          </a:p>
          <a:p>
            <a:r>
              <a:rPr lang="en-GB" sz="2000" dirty="0">
                <a:latin typeface="Calibri"/>
                <a:ea typeface="Calibri"/>
                <a:cs typeface="Arial"/>
              </a:rPr>
              <a:t>patients receiving IV opioids infusion</a:t>
            </a:r>
          </a:p>
          <a:p>
            <a:r>
              <a:rPr lang="en-GB" sz="2000" dirty="0">
                <a:latin typeface="Calibri"/>
                <a:ea typeface="Calibri"/>
                <a:cs typeface="Arial"/>
              </a:rPr>
              <a:t>OR = 0.46 (95% CI = 0.23-0.92)</a:t>
            </a:r>
          </a:p>
        </p:txBody>
      </p:sp>
      <p:sp>
        <p:nvSpPr>
          <p:cNvPr id="17" name="Flowchart: Connector 16">
            <a:extLst>
              <a:ext uri="{FF2B5EF4-FFF2-40B4-BE49-F238E27FC236}">
                <a16:creationId xmlns:a16="http://schemas.microsoft.com/office/drawing/2014/main" id="{5742401D-60FD-4282-62A9-7889C4EDE4FD}"/>
              </a:ext>
            </a:extLst>
          </p:cNvPr>
          <p:cNvSpPr/>
          <p:nvPr/>
        </p:nvSpPr>
        <p:spPr>
          <a:xfrm>
            <a:off x="176535" y="14546187"/>
            <a:ext cx="315342" cy="303878"/>
          </a:xfrm>
          <a:prstGeom prst="flowChartConnector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6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419601A-5999-8E7E-AD8A-5FC0F92A3B3A}"/>
              </a:ext>
            </a:extLst>
          </p:cNvPr>
          <p:cNvSpPr txBox="1"/>
          <p:nvPr/>
        </p:nvSpPr>
        <p:spPr>
          <a:xfrm>
            <a:off x="464567" y="14506117"/>
            <a:ext cx="5033109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000" dirty="0">
                <a:latin typeface="Calibri"/>
                <a:ea typeface="Calibri"/>
                <a:cs typeface="Arial"/>
              </a:rPr>
              <a:t>studies (n=315 patients) evaluated</a:t>
            </a:r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3E7C0180-E995-F8F9-E86A-7D490B6743B4}"/>
              </a:ext>
            </a:extLst>
          </p:cNvPr>
          <p:cNvSpPr/>
          <p:nvPr/>
        </p:nvSpPr>
        <p:spPr>
          <a:xfrm>
            <a:off x="149225" y="15022456"/>
            <a:ext cx="315342" cy="315819"/>
          </a:xfrm>
          <a:prstGeom prst="downArrow">
            <a:avLst/>
          </a:prstGeom>
          <a:solidFill>
            <a:srgbClr val="35FA1A"/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4B599A2-CBAE-13A2-3CD5-0D16507482BE}"/>
              </a:ext>
            </a:extLst>
          </p:cNvPr>
          <p:cNvSpPr txBox="1"/>
          <p:nvPr/>
        </p:nvSpPr>
        <p:spPr>
          <a:xfrm>
            <a:off x="464567" y="14970684"/>
            <a:ext cx="5033109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000" dirty="0">
                <a:latin typeface="Calibri"/>
                <a:ea typeface="Calibri"/>
                <a:cs typeface="Arial"/>
              </a:rPr>
              <a:t>Lower incidence of delirium in </a:t>
            </a:r>
          </a:p>
          <a:p>
            <a:r>
              <a:rPr lang="en-GB" sz="2000" dirty="0">
                <a:latin typeface="Calibri"/>
                <a:ea typeface="Calibri"/>
                <a:cs typeface="Arial"/>
              </a:rPr>
              <a:t>patients receiving IV opioids infusion</a:t>
            </a:r>
          </a:p>
          <a:p>
            <a:r>
              <a:rPr lang="en-GB" sz="2000" dirty="0">
                <a:latin typeface="Calibri"/>
                <a:ea typeface="Calibri"/>
                <a:cs typeface="Arial"/>
              </a:rPr>
              <a:t>OR = 0.28 (95% CI = 0.16-0.47)</a:t>
            </a:r>
          </a:p>
        </p:txBody>
      </p:sp>
      <p:sp>
        <p:nvSpPr>
          <p:cNvPr id="23" name="Flowchart: Connector 22">
            <a:extLst>
              <a:ext uri="{FF2B5EF4-FFF2-40B4-BE49-F238E27FC236}">
                <a16:creationId xmlns:a16="http://schemas.microsoft.com/office/drawing/2014/main" id="{12C6D656-A255-60CB-2D2E-B0EAEBB9422F}"/>
              </a:ext>
            </a:extLst>
          </p:cNvPr>
          <p:cNvSpPr/>
          <p:nvPr/>
        </p:nvSpPr>
        <p:spPr>
          <a:xfrm>
            <a:off x="5361111" y="14530341"/>
            <a:ext cx="315342" cy="303878"/>
          </a:xfrm>
          <a:prstGeom prst="flowChartConnector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6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CA1A5CC9-ECEF-8A18-57FE-B2E16145D440}"/>
              </a:ext>
            </a:extLst>
          </p:cNvPr>
          <p:cNvSpPr/>
          <p:nvPr/>
        </p:nvSpPr>
        <p:spPr>
          <a:xfrm>
            <a:off x="5333801" y="12658133"/>
            <a:ext cx="315342" cy="303878"/>
          </a:xfrm>
          <a:prstGeom prst="flowChartConnector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6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DA38164-D065-0776-9CCF-FA6DB15EB122}"/>
              </a:ext>
            </a:extLst>
          </p:cNvPr>
          <p:cNvSpPr txBox="1"/>
          <p:nvPr/>
        </p:nvSpPr>
        <p:spPr>
          <a:xfrm>
            <a:off x="5656594" y="12601971"/>
            <a:ext cx="5033109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000" dirty="0">
                <a:latin typeface="Calibri"/>
                <a:ea typeface="Calibri"/>
                <a:cs typeface="Arial"/>
              </a:rPr>
              <a:t>studies (n=358 patients) evaluated</a:t>
            </a:r>
          </a:p>
        </p:txBody>
      </p:sp>
      <p:sp>
        <p:nvSpPr>
          <p:cNvPr id="26" name="Multiplication Sign 25">
            <a:extLst>
              <a:ext uri="{FF2B5EF4-FFF2-40B4-BE49-F238E27FC236}">
                <a16:creationId xmlns:a16="http://schemas.microsoft.com/office/drawing/2014/main" id="{D3E3824D-CF9F-F8B5-B090-0DAEB7241F43}"/>
              </a:ext>
            </a:extLst>
          </p:cNvPr>
          <p:cNvSpPr/>
          <p:nvPr/>
        </p:nvSpPr>
        <p:spPr>
          <a:xfrm>
            <a:off x="5289103" y="13017845"/>
            <a:ext cx="432048" cy="44822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6A3F50E-54C2-7EF3-1C6E-5CBCC25BFD4C}"/>
              </a:ext>
            </a:extLst>
          </p:cNvPr>
          <p:cNvSpPr txBox="1"/>
          <p:nvPr/>
        </p:nvSpPr>
        <p:spPr>
          <a:xfrm>
            <a:off x="5649143" y="13026468"/>
            <a:ext cx="5033109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000" dirty="0">
                <a:latin typeface="Calibri"/>
                <a:ea typeface="Calibri"/>
                <a:cs typeface="Arial"/>
              </a:rPr>
              <a:t>No statistical difference between patients receiving or not receiving opioids</a:t>
            </a:r>
          </a:p>
          <a:p>
            <a:r>
              <a:rPr lang="en-GB" sz="2000" dirty="0">
                <a:latin typeface="Calibri"/>
                <a:ea typeface="Calibri"/>
                <a:cs typeface="Arial"/>
              </a:rPr>
              <a:t>MD = 0 days (95% CI = -0.03-0.04)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574DA57-DF8E-2709-0978-5B330C7F8C1C}"/>
              </a:ext>
            </a:extLst>
          </p:cNvPr>
          <p:cNvSpPr txBox="1"/>
          <p:nvPr/>
        </p:nvSpPr>
        <p:spPr>
          <a:xfrm>
            <a:off x="5289103" y="14834219"/>
            <a:ext cx="497676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latin typeface="Calibri"/>
                <a:ea typeface="Calibri"/>
                <a:cs typeface="Arial"/>
              </a:rPr>
              <a:t>       One of five studies found a significant difference in pain score reduction after 24 hours between continuous and non-continuous IV opioids.</a:t>
            </a:r>
          </a:p>
        </p:txBody>
      </p:sp>
      <p:sp>
        <p:nvSpPr>
          <p:cNvPr id="32" name="Action Button: Help 3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A3499580-590F-97F0-5F2B-5EFAB5C1BCD4}"/>
              </a:ext>
            </a:extLst>
          </p:cNvPr>
          <p:cNvSpPr/>
          <p:nvPr/>
        </p:nvSpPr>
        <p:spPr>
          <a:xfrm>
            <a:off x="5361111" y="14906227"/>
            <a:ext cx="322793" cy="303878"/>
          </a:xfrm>
          <a:prstGeom prst="actionButtonHelp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15" descr="A screenshot of a white sheet&#10;&#10;Description automatically generated">
            <a:extLst>
              <a:ext uri="{FF2B5EF4-FFF2-40B4-BE49-F238E27FC236}">
                <a16:creationId xmlns:a16="http://schemas.microsoft.com/office/drawing/2014/main" id="{5964B288-D3E0-296A-A7C5-7F49BA3E1CD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564"/>
          <a:stretch/>
        </p:blipFill>
        <p:spPr>
          <a:xfrm>
            <a:off x="149225" y="9572743"/>
            <a:ext cx="10067138" cy="255055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1708</TotalTime>
  <Words>441</Words>
  <Application>Microsoft Macintosh PowerPoint</Application>
  <PresentationFormat>Custom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Segoe UI</vt:lpstr>
      <vt:lpstr>Office Theme</vt:lpstr>
      <vt:lpstr>PowerPoint Presentation</vt:lpstr>
    </vt:vector>
  </TitlesOfParts>
  <Company>ESN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ESN</dc:creator>
  <cp:lastModifiedBy>Cathrine McKenzie</cp:lastModifiedBy>
  <cp:revision>746</cp:revision>
  <dcterms:created xsi:type="dcterms:W3CDTF">2018-01-15T14:51:50Z</dcterms:created>
  <dcterms:modified xsi:type="dcterms:W3CDTF">2025-03-04T09:39:18Z</dcterms:modified>
</cp:coreProperties>
</file>