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2" r:id="rId7"/>
    <p:sldId id="258" r:id="rId8"/>
    <p:sldId id="264" r:id="rId9"/>
    <p:sldId id="259" r:id="rId10"/>
    <p:sldId id="271" r:id="rId11"/>
    <p:sldId id="265" r:id="rId12"/>
    <p:sldId id="269" r:id="rId13"/>
    <p:sldId id="268" r:id="rId14"/>
    <p:sldId id="266" r:id="rId15"/>
    <p:sldId id="267" r:id="rId16"/>
    <p:sldId id="270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878F1-7863-4BA3-B4A9-87711A66A1F3}" v="23" dt="2024-12-06T18:21:39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3" autoAdjust="0"/>
    <p:restoredTop sz="94658"/>
  </p:normalViewPr>
  <p:slideViewPr>
    <p:cSldViewPr snapToGrid="0">
      <p:cViewPr varScale="1">
        <p:scale>
          <a:sx n="108" d="100"/>
          <a:sy n="108" d="100"/>
        </p:scale>
        <p:origin x="126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oton.ac.uk\medicine\ResearchGroups\Stuart%20Clarke%20Group\Projects\Evelin%20&amp;%20Alex's%202023%20Papers\Thai%20GPSC\Thai_Metadata_NEW_HK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Thai_Metadata_NEW_HK!$A$1:$A$37</c:f>
              <c:strCache>
                <c:ptCount val="37"/>
                <c:pt idx="0">
                  <c:v>6B</c:v>
                </c:pt>
                <c:pt idx="1">
                  <c:v>14</c:v>
                </c:pt>
                <c:pt idx="2">
                  <c:v>23F</c:v>
                </c:pt>
                <c:pt idx="3">
                  <c:v>3</c:v>
                </c:pt>
                <c:pt idx="4">
                  <c:v>19F</c:v>
                </c:pt>
                <c:pt idx="5">
                  <c:v>19A</c:v>
                </c:pt>
                <c:pt idx="6">
                  <c:v>06A</c:v>
                </c:pt>
                <c:pt idx="7">
                  <c:v>23A</c:v>
                </c:pt>
                <c:pt idx="8">
                  <c:v>15C</c:v>
                </c:pt>
                <c:pt idx="9">
                  <c:v>07F</c:v>
                </c:pt>
                <c:pt idx="10">
                  <c:v>06C</c:v>
                </c:pt>
                <c:pt idx="11">
                  <c:v>4</c:v>
                </c:pt>
                <c:pt idx="12">
                  <c:v>22F</c:v>
                </c:pt>
                <c:pt idx="13">
                  <c:v>38</c:v>
                </c:pt>
                <c:pt idx="14">
                  <c:v>09V</c:v>
                </c:pt>
                <c:pt idx="15">
                  <c:v>15B</c:v>
                </c:pt>
                <c:pt idx="16">
                  <c:v>18C</c:v>
                </c:pt>
                <c:pt idx="17">
                  <c:v>10A</c:v>
                </c:pt>
                <c:pt idx="18">
                  <c:v>untypable</c:v>
                </c:pt>
                <c:pt idx="19">
                  <c:v>11A</c:v>
                </c:pt>
                <c:pt idx="20">
                  <c:v>possible 06E</c:v>
                </c:pt>
                <c:pt idx="21">
                  <c:v>07C</c:v>
                </c:pt>
                <c:pt idx="22">
                  <c:v>15A</c:v>
                </c:pt>
                <c:pt idx="23">
                  <c:v>13</c:v>
                </c:pt>
                <c:pt idx="24">
                  <c:v>20</c:v>
                </c:pt>
                <c:pt idx="25">
                  <c:v>18A</c:v>
                </c:pt>
                <c:pt idx="26">
                  <c:v>17F</c:v>
                </c:pt>
                <c:pt idx="27">
                  <c:v>serogroup 24</c:v>
                </c:pt>
                <c:pt idx="28">
                  <c:v>35B</c:v>
                </c:pt>
                <c:pt idx="29">
                  <c:v>33B</c:v>
                </c:pt>
                <c:pt idx="30">
                  <c:v>23B</c:v>
                </c:pt>
                <c:pt idx="31">
                  <c:v>34</c:v>
                </c:pt>
                <c:pt idx="32">
                  <c:v>11F</c:v>
                </c:pt>
                <c:pt idx="33">
                  <c:v>31</c:v>
                </c:pt>
                <c:pt idx="34">
                  <c:v>35F</c:v>
                </c:pt>
                <c:pt idx="35">
                  <c:v>5</c:v>
                </c:pt>
                <c:pt idx="36">
                  <c:v>25A</c:v>
                </c:pt>
              </c:strCache>
            </c:strRef>
          </c:cat>
          <c:val>
            <c:numRef>
              <c:f>Thai_Metadata_NEW_HK!$B$1:$B$37</c:f>
              <c:numCache>
                <c:formatCode>General</c:formatCode>
                <c:ptCount val="37"/>
                <c:pt idx="0">
                  <c:v>37</c:v>
                </c:pt>
                <c:pt idx="1">
                  <c:v>21</c:v>
                </c:pt>
                <c:pt idx="2">
                  <c:v>20</c:v>
                </c:pt>
                <c:pt idx="3">
                  <c:v>16</c:v>
                </c:pt>
                <c:pt idx="4">
                  <c:v>16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10</c:v>
                </c:pt>
                <c:pt idx="9">
                  <c:v>9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E-4420-944B-8EBD7042D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043216"/>
        <c:axId val="1392045136"/>
      </c:barChart>
      <c:catAx>
        <c:axId val="139204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045136"/>
        <c:crosses val="autoZero"/>
        <c:auto val="1"/>
        <c:lblAlgn val="ctr"/>
        <c:lblOffset val="100"/>
        <c:noMultiLvlLbl val="0"/>
      </c:catAx>
      <c:valAx>
        <c:axId val="139204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04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3178C-71C2-4935-B4D9-D0302F7FF9D0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6201-7E4D-4095-A4C5-A92CEA0B3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6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6201-7E4D-4095-A4C5-A92CEA0B3C1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91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199452-E8E8-7268-79BD-36DD0CB27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045147-683C-EFB0-FFDC-42C1A13C7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ABE398-9BCE-F6CF-3847-5EF0F1BC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2EF964-658D-5E13-C951-5A8EF393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2D440F-EF4D-2F19-32A7-86E0D58B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099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6D6A34-8DFB-9C45-7F25-D279C1B6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9D4AF0-CF28-6D25-1933-45F5F5A20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984AE9-463D-7C81-08DD-8D0E6C6E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4338DD-521E-01D3-5475-96931F3B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57B609-9C35-5719-944C-55B8D8B0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813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6307C7D-C3D2-6B09-7624-8F9BB8E62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F00E705-A0AD-667B-5219-E7AA11E78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8EB86D-C6A0-4F9E-608D-8EB489C2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5FB3F7-214A-650D-04AD-97F6FE8C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45FF2C-62E6-3127-0627-5803BD0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042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C18523-2105-45D2-D8F6-5BF69ACF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A596E7-F008-E151-11B1-BABC66FB4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F785DB-A6AE-0620-02B1-210629C9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24B63C-5089-3C20-8021-D17AA5BF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A77260-C085-36DD-2B16-8D912925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0533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E49495-750D-DEAE-BF79-599E8396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6B12D5-9921-77FA-8C6A-BE479604B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9BA0FD-CAFF-8593-0414-5FE565E0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6ADE6B-BBD4-6F90-3749-C8C19479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2AE4C7-A45E-55FB-9B4A-F380C996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2168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6239C8-2C84-716D-8BD2-90753B3B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F55D2-B67D-1D46-3088-610143F61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36FAE67-96B1-A666-FB4D-E50D3D112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4B03D0-599A-582A-984E-4B31CFF3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F6C2BA2-7B80-0AA4-B722-267891DA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7170A88-DBE5-DF1A-DD91-A0F93E64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0851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729D81-C5DE-81E9-1A92-D4B2F691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9C02C8-634F-DB14-E31E-77B7E8B8D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846A7EA-C2D4-F97A-42C0-9D0D2C5BF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BE462A3-2D8E-ADCD-FA04-A5485721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2299F10-4587-5353-6FBB-0DD7E3250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2877B3E-2E7C-AFB8-FF28-B31EE847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BAE79ED-303C-E597-86AE-CE733CFF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78F4B6-2BF9-86F3-160A-D8A4D913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684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E91699-C028-ACE6-9DAA-B4ED3D93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2BD8D3A-E7DB-06E2-4409-E319A6DB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F27AE8-C4B3-7D41-2FBC-2EDEEC8A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864BF8-5201-6829-9BF0-F62337AE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804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66F7394-3089-C058-43BE-B9FBD35F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D6C2AC6-D35E-4FF5-670C-C3DA9D68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DC95C8-F599-4BF8-2C33-72498F4B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3346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6C4135-25DF-C60C-7032-0753323A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75443F-02F2-D513-C6BC-C0D19E597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A996A8-0294-B11B-2D82-29DDCDB34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707F34-E277-6A09-268E-46EC21F0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B19114-2FC7-23FA-5491-49FC7877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3AA2D5-C290-DCB9-2569-79101598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5687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57FE5F-E48A-027B-2B99-95598642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4B92C1D-82F4-CBF6-4A6B-0551D86D2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37C2EE-2C09-956B-7320-8FCDA9E5B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84CA8C-81C2-7E53-544E-AF22EAAA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CFFDA0-31E0-593E-2724-3B57DFE5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AB0D7A-8CD8-25FD-9386-B5A7DFE5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5670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E892754-FB8E-105F-F8F9-AA79F8A4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B87E72-3AE2-95D7-F359-54CD0932F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A9B148-E54A-E49D-87B7-DC85E9CEE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CE6C-F37E-4AF5-8F53-864EA2976C2A}" type="datetimeFigureOut">
              <a:rPr lang="en-HK" smtClean="0"/>
              <a:t>4/2/2025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45BCC5-2B2D-7871-85A4-A96388CAF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53CF32-0479-5335-3F30-C2DA9B44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39AA59-FC74-4ACE-8AD8-03517160CF6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535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.c.clarke@soton.ac.uk" TargetMode="External"/><Relationship Id="rId2" Type="http://schemas.openxmlformats.org/officeDocument/2006/relationships/hyperlink" Target="mailto:a.lister@soton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eumogen.net/gp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5939CF-056F-F9DD-AA51-FEE6124EB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59" y="736967"/>
            <a:ext cx="11268075" cy="611187"/>
          </a:xfrm>
        </p:spPr>
        <p:txBody>
          <a:bodyPr>
            <a:noAutofit/>
          </a:bodyPr>
          <a:lstStyle/>
          <a:p>
            <a:r>
              <a:rPr lang="en-HK" sz="3200" dirty="0"/>
              <a:t>Serotype prevalence of </a:t>
            </a:r>
            <a:r>
              <a:rPr lang="en-US" sz="3200" dirty="0"/>
              <a:t>invasive pneumococcal disease in Thailand </a:t>
            </a:r>
            <a:r>
              <a:rPr lang="en-HK" sz="3200" dirty="0"/>
              <a:t>2012 - 2023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56FC0-7B1C-A018-B4CF-FA6099F77882}"/>
              </a:ext>
            </a:extLst>
          </p:cNvPr>
          <p:cNvSpPr txBox="1"/>
          <p:nvPr/>
        </p:nvSpPr>
        <p:spPr>
          <a:xfrm>
            <a:off x="4130361" y="4438187"/>
            <a:ext cx="3931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Oral Presentation by </a:t>
            </a:r>
          </a:p>
          <a:p>
            <a:pPr algn="ctr"/>
            <a:r>
              <a:rPr lang="en-GB" dirty="0"/>
              <a:t>Alex Lister, University of Southampton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B3C859-88B3-FDDE-38B6-D8AB73A3D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572" y="5451794"/>
            <a:ext cx="1838845" cy="1021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BD5D5E-B221-E3A4-B8E7-F2C0D1303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670" y="5451794"/>
            <a:ext cx="1021580" cy="1021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197C04-9B94-E0E5-6680-EABC791A4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739" y="5451794"/>
            <a:ext cx="1044588" cy="1021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DA8E6C-AC77-D713-FC32-1E0AC01A4B32}"/>
              </a:ext>
            </a:extLst>
          </p:cNvPr>
          <p:cNvSpPr txBox="1"/>
          <p:nvPr/>
        </p:nvSpPr>
        <p:spPr>
          <a:xfrm>
            <a:off x="2072636" y="2194560"/>
            <a:ext cx="8046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Alex J. J. Lister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Rebecca E.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Hocknell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Evelin Dombay, David W. Cleary,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Piriyaporn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Chongtrakool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Somporn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Srifuengfung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Stephanie W. Lo, Ana Ferreira, Rebecca A. Gladstone, Paulina A. Hawkins, Lesley McGee, Robert F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Breiman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Stephen D. Bentley, Stuart C. Clarke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0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7CB5-96E3-C329-4E01-FEC56E00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 coverage of PCVs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CE02B-DFB6-9130-BE78-F5D923E2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According to our data, all age serotype coverage of vaccines include:</a:t>
            </a:r>
          </a:p>
          <a:p>
            <a:pPr marL="0" indent="0">
              <a:buNone/>
            </a:pPr>
            <a:endParaRPr lang="en-US" sz="2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PCV10 (Synflorix): 48.3%</a:t>
            </a:r>
          </a:p>
          <a:p>
            <a:endParaRPr lang="en-US" sz="2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PCV10 (</a:t>
            </a:r>
            <a:r>
              <a:rPr lang="en-US" sz="28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Pneumosil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): 52.2%</a:t>
            </a:r>
          </a:p>
          <a:p>
            <a:endParaRPr lang="en-US" sz="2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PCV13: 63.8%</a:t>
            </a:r>
          </a:p>
          <a:p>
            <a:endParaRPr lang="en-US" sz="2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PCV15: 66.5%</a:t>
            </a:r>
          </a:p>
          <a:p>
            <a:endParaRPr lang="en-US" sz="2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PCV20: 72.4%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3ADF-87F8-59E5-6542-843C6B2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C6E3B-EC19-FF7C-50C9-662E9D20E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study highlights the serotype prevalence among invasive </a:t>
            </a:r>
            <a:r>
              <a:rPr lang="en-GB" sz="24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S. pneumoniae</a:t>
            </a: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isolates in Thailand</a:t>
            </a:r>
          </a:p>
          <a:p>
            <a:endParaRPr lang="en-GB" sz="2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There is limited data on Thailand currently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These findings support the inclusion of expanded PCVs in Thailand's national immunisation programme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Continued surveillance in Thailand will provide important information for measuring vaccine impact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54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29ABB-73CC-F4E9-CF72-E2E0E491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89B9-F1D8-7EB9-7E6F-C87E354A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687"/>
            <a:ext cx="10515600" cy="4656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ptos" panose="020B0004020202020204" pitchFamily="34" charset="0"/>
              </a:rPr>
              <a:t>I would like to thank:</a:t>
            </a:r>
          </a:p>
          <a:p>
            <a:pPr marL="0" indent="0">
              <a:buNone/>
            </a:pPr>
            <a:endParaRPr lang="en-US" sz="2800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A</a:t>
            </a:r>
            <a:r>
              <a:rPr lang="en-US" sz="2800" dirty="0">
                <a:latin typeface="Aptos" panose="020B0004020202020204" pitchFamily="34" charset="0"/>
              </a:rPr>
              <a:t>ll co-authors involved in the project, </a:t>
            </a:r>
          </a:p>
          <a:p>
            <a:r>
              <a:rPr lang="en-US" dirty="0">
                <a:latin typeface="Aptos" panose="020B0004020202020204" pitchFamily="34" charset="0"/>
              </a:rPr>
              <a:t>T</a:t>
            </a:r>
            <a:r>
              <a:rPr lang="en-US" sz="2800" dirty="0">
                <a:latin typeface="Aptos" panose="020B0004020202020204" pitchFamily="34" charset="0"/>
              </a:rPr>
              <a:t>he technical staff, </a:t>
            </a: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Global Pneumococcal Sequencing Consortium</a:t>
            </a:r>
            <a:r>
              <a:rPr lang="en-GB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</a:p>
          <a:p>
            <a:r>
              <a:rPr lang="en-US" sz="2800" dirty="0">
                <a:latin typeface="Aptos" panose="020B0004020202020204" pitchFamily="34" charset="0"/>
              </a:rPr>
              <a:t>The administrative staff, </a:t>
            </a:r>
          </a:p>
          <a:p>
            <a:r>
              <a:rPr lang="en-US" sz="2800" dirty="0">
                <a:latin typeface="Aptos" panose="020B0004020202020204" pitchFamily="34" charset="0"/>
              </a:rPr>
              <a:t>Our funding bodies, </a:t>
            </a:r>
          </a:p>
          <a:p>
            <a:r>
              <a:rPr lang="en-US" sz="2800" dirty="0">
                <a:latin typeface="Aptos" panose="020B0004020202020204" pitchFamily="34" charset="0"/>
              </a:rPr>
              <a:t>Dr Kornvipa Choowanich </a:t>
            </a:r>
          </a:p>
          <a:p>
            <a:r>
              <a:rPr lang="en-US" sz="2800" dirty="0">
                <a:latin typeface="Aptos" panose="020B0004020202020204" pitchFamily="34" charset="0"/>
              </a:rPr>
              <a:t>Ruangwit Thamaree </a:t>
            </a:r>
          </a:p>
          <a:p>
            <a:r>
              <a:rPr lang="en-US" dirty="0">
                <a:latin typeface="Aptos" panose="020B0004020202020204" pitchFamily="34" charset="0"/>
              </a:rPr>
              <a:t>T</a:t>
            </a:r>
            <a:r>
              <a:rPr lang="en-US" sz="2800" dirty="0">
                <a:latin typeface="Aptos" panose="020B0004020202020204" pitchFamily="34" charset="0"/>
              </a:rPr>
              <a:t>he families and participants involved in the study.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3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05A7-ED67-EFD3-C304-B631DEA3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86830"/>
            <a:ext cx="10515600" cy="857387"/>
          </a:xfrm>
        </p:spPr>
        <p:txBody>
          <a:bodyPr>
            <a:normAutofit/>
          </a:bodyPr>
          <a:lstStyle/>
          <a:p>
            <a:r>
              <a:rPr lang="en-GB" sz="4000" dirty="0"/>
              <a:t>Affiliations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4FCED-7665-9B46-44DD-C8C927931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21" y="932337"/>
            <a:ext cx="10515600" cy="47633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Alex J. J.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Lister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Rebecca E.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Hocknell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Evelin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Dombay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David W.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Cleary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b,c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Piriyaporn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Chongtrakool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Somporn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Srifuengfung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Stephanie W.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f,g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Ana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Ferreira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Rebecca A.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Gladstone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Paulina A.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Hawkins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Lesley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McGee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Robert F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Breiman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i,j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Stephen D.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Bentley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Stuart C. </a:t>
            </a:r>
            <a:r>
              <a:rPr lang="en-GB" sz="1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Clarke</a:t>
            </a:r>
            <a:r>
              <a:rPr lang="en-GB" sz="1900" kern="100" baseline="30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endParaRPr lang="en-GB" sz="1900" kern="100" baseline="30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Faculty of Medicine and Institute for Life Sciences, University of Southampton, Southampton, United Kingdom;  </a:t>
            </a:r>
            <a:endParaRPr lang="en-GB" sz="19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Microbes, Infection and Microbiomes, School of Infection, Inflammation and Immunology, College of Medicine and Health, University of Birmingham, Edgbaston, Birmingham, United Kingdom; </a:t>
            </a:r>
            <a:endParaRPr lang="en-GB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lphaLcParenR"/>
            </a:pP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Institute of Microbiology and Infection, University of Birmingham, Edgbaston, Birmingham, United Kingdom;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Faculty of Medicine Siriraj Hospital, Mahidol University, Bangkok, Thailand</a:t>
            </a:r>
            <a:endParaRPr lang="en-GB" sz="19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Faculty of Pharmacy, Siam University, Bangkok, Thailand;  </a:t>
            </a:r>
            <a:endParaRPr lang="en-GB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Parasites and Microbes, The </a:t>
            </a:r>
            <a:r>
              <a:rPr lang="en-GB" sz="19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Wellcome</a:t>
            </a: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Sanger Institute, </a:t>
            </a:r>
            <a:r>
              <a:rPr lang="en-GB" sz="19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Wellcome</a:t>
            </a: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Genome Campus, </a:t>
            </a:r>
            <a:r>
              <a:rPr lang="en-GB" sz="19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Hinxton</a:t>
            </a: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Cambridge, CB10 1SA, United Kingdom;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lphaLcParenR"/>
            </a:pPr>
            <a:r>
              <a:rPr lang="en-GB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Milner Centre for Evolution, Department of Life Sciences, University of Bath, Bath, UK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Division of Bacterial Diseases, </a:t>
            </a:r>
            <a:r>
              <a:rPr lang="en-GB" sz="19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Centers</a:t>
            </a: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Disease Control and Prevention, Atlanta, GA 30333, USA;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Hubert Department of Global Health, Rollins School of Public Health, Emory University, Atlanta, GA 30322, USA;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GB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Infectious Diseases and Oncology Research Institute, University of the Witwatersrand, Johannesburg, South Africa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CA9B8-7909-D0E9-49C9-6DAFD7CF9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521" y="5738260"/>
            <a:ext cx="1003479" cy="1003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B481E-97EC-723B-249E-A4B47C681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3" y="5850972"/>
            <a:ext cx="1656195" cy="920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F5637-FC5B-617A-1C8F-251EAD4D4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873" y="5993293"/>
            <a:ext cx="1934027" cy="635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9DB7C-443B-02CC-E0FB-68B9DF95E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425" y="5973969"/>
            <a:ext cx="784928" cy="784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7E3BD-D8B8-F359-77EB-3C4B3210E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5878" y="5973969"/>
            <a:ext cx="802606" cy="784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7CBA25-6A01-AE72-2B03-DA203BC273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118" y="6027380"/>
            <a:ext cx="1656195" cy="571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BD184E-CC59-5953-A0C4-8CFE4A620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3703" y="5973969"/>
            <a:ext cx="1549598" cy="635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3394F5-078F-D189-4122-85ACDB18A8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3691" y="5948588"/>
            <a:ext cx="1003479" cy="79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720F1-4E31-8BF8-4917-84C0B31D4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8127" y="5900493"/>
            <a:ext cx="821063" cy="8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3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5EB6-D8C7-395A-F843-322A4555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EAA90-A6F0-7937-134B-187D6DA7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 Alex Lister, Project Manager, University of Southampton UK, </a:t>
            </a:r>
            <a:r>
              <a:rPr lang="en-GB" dirty="0">
                <a:hlinkClick r:id="rId2"/>
              </a:rPr>
              <a:t>a.lister@soton.ac.uk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Professor Stuart Clarke, Professor of Microbiology and Honorary Consultant in Public Health, University of Southampton UK, </a:t>
            </a:r>
            <a:r>
              <a:rPr lang="en-GB" dirty="0">
                <a:hlinkClick r:id="rId3"/>
              </a:rPr>
              <a:t>s.c.clarke@soton.ac.uk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942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371D-BFEC-7EA5-CD27-96CB7C88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95B1-EA30-C30D-F73B-9767B1CD2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755"/>
            <a:ext cx="10515600" cy="4351338"/>
          </a:xfrm>
        </p:spPr>
        <p:txBody>
          <a:bodyPr>
            <a:normAutofit/>
          </a:bodyPr>
          <a:lstStyle/>
          <a:p>
            <a:r>
              <a:rPr lang="en-GB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Streptococcus pneumoniae</a:t>
            </a:r>
            <a:r>
              <a:rPr lang="en-GB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is a major cause of pneumonia, sepsis and meningitis worldwide, particularly </a:t>
            </a:r>
            <a:r>
              <a:rPr lang="en-GB" dirty="0">
                <a:ea typeface="Aptos" panose="020B0004020202020204" pitchFamily="34" charset="0"/>
                <a:cs typeface="Times New Roman" panose="02020603050405020304" pitchFamily="18" charset="0"/>
              </a:rPr>
              <a:t>in </a:t>
            </a:r>
            <a:r>
              <a:rPr lang="en-GB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children</a:t>
            </a:r>
            <a:r>
              <a:rPr lang="en-GB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Expanded pneumococcal conjugate vaccines (PCVs) are efficacious in young children</a:t>
            </a:r>
            <a:r>
              <a:rPr lang="en-GB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GB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PCVs protect against pneumococcal serotypes but are not yet included in Thailand’s national immunisation programme. </a:t>
            </a:r>
          </a:p>
          <a:p>
            <a:endParaRPr lang="en-GB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E630B-6258-5F7D-41D7-CB2152349D35}"/>
              </a:ext>
            </a:extLst>
          </p:cNvPr>
          <p:cNvSpPr txBox="1"/>
          <p:nvPr/>
        </p:nvSpPr>
        <p:spPr>
          <a:xfrm>
            <a:off x="0" y="6227058"/>
            <a:ext cx="85344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7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Troeger</a:t>
            </a:r>
            <a:r>
              <a:rPr lang="en-GB" sz="7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C, Blacker B, Khalil IA, Rao PC, Cao J, </a:t>
            </a:r>
            <a:r>
              <a:rPr lang="en-GB" sz="7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Zimsen</a:t>
            </a:r>
            <a:r>
              <a:rPr lang="en-GB" sz="7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SRM, et al. Estimates of the global, regional, and national morbidity, mortality, and aetiologies of lower respiratory infections in 195 countries, 1990–2016: a systematic analysis for the Global Burden of Disease Study 2016. </a:t>
            </a:r>
            <a:r>
              <a:rPr lang="fr-FR" sz="7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The Lancet </a:t>
            </a:r>
            <a:r>
              <a:rPr lang="fr-FR" sz="7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Infectious</a:t>
            </a:r>
            <a:r>
              <a:rPr lang="fr-FR" sz="7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fr-FR" sz="7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Diseases</a:t>
            </a:r>
            <a:r>
              <a:rPr lang="fr-FR" sz="7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. 2018;18(11):1191-210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700" dirty="0" err="1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Papadatou</a:t>
            </a:r>
            <a:r>
              <a:rPr lang="en-GB" sz="700" dirty="0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I, </a:t>
            </a:r>
            <a:r>
              <a:rPr lang="en-GB" sz="700" dirty="0" err="1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Tzovara</a:t>
            </a:r>
            <a:r>
              <a:rPr lang="en-GB" sz="700" dirty="0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I, Licciardi P. The Role of Serotype-Specific Immunological Memory in Pneumococcal Vaccination: Current Knowledge and Future Prospects. Vaccines (Basel). 2019 Jan 29;7(1):13. </a:t>
            </a:r>
            <a:endParaRPr lang="fr-FR" sz="700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8A5C-6864-BD7B-3C38-F4C12069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BBDB-EEF4-ACD1-E080-3493FBF0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GB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PCVs are rarely used in Thailand</a:t>
            </a:r>
            <a:r>
              <a:rPr lang="en-GB" baseline="30000" dirty="0"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dirty="0">
                <a:cs typeface="Times New Roman" panose="02020603050405020304" pitchFamily="18" charset="0"/>
              </a:rPr>
              <a:t>There is limited data on pneumococcal epidemiology in Thailand</a:t>
            </a:r>
            <a:endParaRPr lang="en-GB" dirty="0"/>
          </a:p>
          <a:p>
            <a:endParaRPr lang="en-GB" dirty="0"/>
          </a:p>
          <a:p>
            <a:r>
              <a:rPr lang="en-GB" dirty="0"/>
              <a:t>This study </a:t>
            </a: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determined the circulating </a:t>
            </a: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serotypes of </a:t>
            </a:r>
            <a:r>
              <a:rPr lang="en-GB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Streptococcus pneumoniae</a:t>
            </a: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before PCV introduction</a:t>
            </a:r>
          </a:p>
          <a:p>
            <a:pPr marL="0" indent="0">
              <a:buNone/>
            </a:pPr>
            <a:endParaRPr lang="en-GB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 Aim was to understand the pre-vaccine serotype epidemiology in Thailand and assess which non-PCV serotypes are prevalent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724F3-E0BE-40D0-BE76-3D7A9F9A1E0C}"/>
              </a:ext>
            </a:extLst>
          </p:cNvPr>
          <p:cNvSpPr txBox="1"/>
          <p:nvPr/>
        </p:nvSpPr>
        <p:spPr>
          <a:xfrm>
            <a:off x="124933" y="6262042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3. </a:t>
            </a:r>
            <a:r>
              <a:rPr lang="en-GB" sz="800" dirty="0" err="1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Phongsamart</a:t>
            </a:r>
            <a:r>
              <a:rPr lang="en-GB" sz="800" dirty="0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W, </a:t>
            </a:r>
            <a:r>
              <a:rPr lang="en-GB" sz="800" dirty="0" err="1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Srifeungfung</a:t>
            </a:r>
            <a:r>
              <a:rPr lang="en-GB" sz="800" dirty="0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S, </a:t>
            </a:r>
            <a:r>
              <a:rPr lang="en-GB" sz="800" dirty="0" err="1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Chatsuwan</a:t>
            </a:r>
            <a:r>
              <a:rPr lang="en-GB" sz="800" dirty="0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T, </a:t>
            </a:r>
            <a:r>
              <a:rPr lang="en-GB" sz="800" dirty="0" err="1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Rungnobhakhun</a:t>
            </a:r>
            <a:r>
              <a:rPr lang="en-GB" sz="800" dirty="0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P, </a:t>
            </a:r>
            <a:r>
              <a:rPr lang="en-GB" sz="800" dirty="0" err="1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Maleesatharn</a:t>
            </a:r>
            <a:r>
              <a:rPr lang="en-GB" sz="800" dirty="0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A, </a:t>
            </a:r>
            <a:r>
              <a:rPr lang="en-GB" sz="800" dirty="0" err="1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Chokephaibulkit</a:t>
            </a:r>
            <a:r>
              <a:rPr lang="en-GB" sz="800" dirty="0">
                <a:effectLst/>
                <a:ea typeface="Times New Roman" panose="02020603050405020304" pitchFamily="18" charset="0"/>
                <a:cs typeface="Cordia New" panose="020B0304020202020204" pitchFamily="34" charset="-34"/>
              </a:rPr>
              <a:t> K. Streptococcus pneumoniae Causing Invasive Diseases in Children and Adults in Central Thailand, 2012–2016. Vaccines (Basel). 2022 Aug 21;10(8):1368.</a:t>
            </a:r>
          </a:p>
        </p:txBody>
      </p:sp>
    </p:spTree>
    <p:extLst>
      <p:ext uri="{BB962C8B-B14F-4D97-AF65-F5344CB8AC3E}">
        <p14:creationId xmlns:p14="http://schemas.microsoft.com/office/powerpoint/2010/main" val="31308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E0FE-9263-2D1E-8F6D-D953AC16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367D9-7757-A469-8AFC-BAC7519D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239657"/>
          </a:xfrm>
        </p:spPr>
        <p:txBody>
          <a:bodyPr>
            <a:normAutofit/>
          </a:bodyPr>
          <a:lstStyle/>
          <a:p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Pneumococcal Laboratory Network in Thailand, March 2012 and January 2023</a:t>
            </a:r>
          </a:p>
          <a:p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GB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ollection of 257 pneumococcal isolates</a:t>
            </a:r>
          </a:p>
          <a:p>
            <a:r>
              <a:rPr lang="en-GB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104 isolates were from children aged 5 years and under</a:t>
            </a:r>
          </a:p>
          <a:p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Stored at -70°C in 5% trypticase soy broth plus 20% (v/v) glycerol until testing </a:t>
            </a:r>
          </a:p>
          <a:p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Confirmed </a:t>
            </a:r>
            <a:r>
              <a:rPr lang="en-GB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S. pneumoniae </a:t>
            </a: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using the optochin and bile solubility tests. </a:t>
            </a:r>
          </a:p>
        </p:txBody>
      </p:sp>
    </p:spTree>
    <p:extLst>
      <p:ext uri="{BB962C8B-B14F-4D97-AF65-F5344CB8AC3E}">
        <p14:creationId xmlns:p14="http://schemas.microsoft.com/office/powerpoint/2010/main" val="15185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E7A4-E85C-A0F1-D86B-A4763696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A0D1-A136-C577-1FE7-60D0E56A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7" y="1825625"/>
            <a:ext cx="11390243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Isolates were sent to Wellcome Sanger Institute, UK for whole genome sequencing (WGS) as part of the Global Pneumococcal Sequencing Project (</a:t>
            </a:r>
            <a:r>
              <a:rPr lang="en-GB" dirty="0">
                <a:hlinkClick r:id="rId2"/>
              </a:rPr>
              <a:t>https://www.pneumogen.net/gps/</a:t>
            </a:r>
            <a:r>
              <a:rPr lang="en-GB" dirty="0"/>
              <a:t>).</a:t>
            </a:r>
          </a:p>
          <a:p>
            <a:endParaRPr lang="en-GB" dirty="0"/>
          </a:p>
          <a:p>
            <a:r>
              <a:rPr lang="en-GB" dirty="0"/>
              <a:t>WGS was performed on the Illumina </a:t>
            </a:r>
            <a:r>
              <a:rPr lang="en-GB" dirty="0" err="1"/>
              <a:t>HiSeq</a:t>
            </a:r>
            <a:r>
              <a:rPr lang="en-GB" dirty="0"/>
              <a:t> platform to produce 2 × 125bp paired-end reads. </a:t>
            </a:r>
          </a:p>
          <a:p>
            <a:endParaRPr lang="en-GB" dirty="0"/>
          </a:p>
          <a:p>
            <a:r>
              <a:rPr lang="en-GB" dirty="0"/>
              <a:t>Data were deposited in the European Nucleotide Database.</a:t>
            </a:r>
          </a:p>
          <a:p>
            <a:pPr marL="0" indent="0">
              <a:buNone/>
            </a:pPr>
            <a:endParaRPr lang="en-GB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Using WGS data, both serotype and multi-locus sequence type were derived.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1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66D-C677-1FF7-286B-EE4E47A5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A0A5E-45D1-FD04-C9EA-38FD853B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628"/>
            <a:ext cx="10515600" cy="4352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/>
              <a:t>Three most prevalent serotypes included in PCV: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All age:						Paediatric</a:t>
            </a:r>
          </a:p>
          <a:p>
            <a:pPr marL="0" indent="0">
              <a:buNone/>
            </a:pPr>
            <a:endParaRPr lang="en-GB" sz="3000" dirty="0"/>
          </a:p>
          <a:p>
            <a:pPr marL="457200" lvl="1" indent="0">
              <a:buNone/>
            </a:pPr>
            <a:r>
              <a:rPr lang="en-GB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6B (n = 37, 14.4%)					6B (n = 21, 20.2%)	</a:t>
            </a:r>
          </a:p>
          <a:p>
            <a:pPr marL="457200" lvl="1" indent="0">
              <a:buNone/>
            </a:pPr>
            <a:endParaRPr lang="en-GB" sz="3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 (n = 21, 8.2%) 					14 (n = 12, 11.5%)</a:t>
            </a:r>
          </a:p>
          <a:p>
            <a:pPr marL="457200" lvl="1" indent="0">
              <a:buNone/>
            </a:pPr>
            <a:endParaRPr lang="en-GB" sz="3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23F (n = 20, 7.8%)					19F (n = 10, 9.6%)	</a:t>
            </a:r>
          </a:p>
          <a:p>
            <a:pPr marL="457200" lvl="1" indent="0">
              <a:buNone/>
            </a:pPr>
            <a:endParaRPr lang="en-GB" sz="3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3000" dirty="0"/>
              <a:t>					</a:t>
            </a:r>
          </a:p>
          <a:p>
            <a:pPr marL="457200" lvl="1" indent="0">
              <a:buNone/>
            </a:pPr>
            <a:endParaRPr lang="en-GB" sz="3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4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E8C6-E3A5-1056-9B0D-EDFB4F17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800"/>
            <a:ext cx="10515600" cy="1264892"/>
          </a:xfrm>
        </p:spPr>
        <p:txBody>
          <a:bodyPr>
            <a:normAutofit fontScale="90000"/>
          </a:bodyPr>
          <a:lstStyle/>
          <a:p>
            <a:r>
              <a:rPr lang="en-GB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Three m</a:t>
            </a:r>
            <a:r>
              <a:rPr lang="en-GB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ost prevalent non-PCV serotypes: </a:t>
            </a:r>
            <a:br>
              <a:rPr lang="en-GB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7361E-58DA-3B36-D6F4-731E92D9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443"/>
            <a:ext cx="10515600" cy="4351338"/>
          </a:xfrm>
        </p:spPr>
        <p:txBody>
          <a:bodyPr/>
          <a:lstStyle/>
          <a:p>
            <a:pPr marL="0" lvl="1" indent="0">
              <a:buNone/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age:						Paediatric: 		</a:t>
            </a:r>
          </a:p>
          <a:p>
            <a:pPr marL="457200" lvl="1" indent="0">
              <a:buNone/>
            </a:pPr>
            <a:endParaRPr lang="en-GB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23A (n = 12, 4.7%)					15C (n = 9, 8.7%)		</a:t>
            </a:r>
          </a:p>
          <a:p>
            <a:pPr marL="457200" lvl="1" indent="0">
              <a:buNone/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15C (n = 10, 3.9%) 					6C (n = 4, 3.8%)	</a:t>
            </a:r>
          </a:p>
          <a:p>
            <a:pPr marL="457200" lvl="1" indent="0">
              <a:buNone/>
            </a:pPr>
            <a:endParaRPr lang="en-GB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6C (n = 8, 3.1%)					38 (n = 3, 2.9%)</a:t>
            </a:r>
          </a:p>
          <a:p>
            <a:pPr marL="457200" lvl="1" indent="0">
              <a:buNone/>
            </a:pPr>
            <a:endParaRPr lang="en-GB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80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965CA0-722A-C52D-5C2A-C8ABAE0CDF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612914"/>
              </p:ext>
            </p:extLst>
          </p:nvPr>
        </p:nvGraphicFramePr>
        <p:xfrm>
          <a:off x="115845" y="120222"/>
          <a:ext cx="11800702" cy="633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B84E8A-FFD7-61B2-C179-DE6BA0C6B27E}"/>
              </a:ext>
            </a:extLst>
          </p:cNvPr>
          <p:cNvSpPr txBox="1"/>
          <p:nvPr/>
        </p:nvSpPr>
        <p:spPr>
          <a:xfrm>
            <a:off x="3448050" y="6430663"/>
            <a:ext cx="692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1. Rank order of serotypes in Thailand, all age, 2012 - 2023</a:t>
            </a:r>
          </a:p>
        </p:txBody>
      </p:sp>
    </p:spTree>
    <p:extLst>
      <p:ext uri="{BB962C8B-B14F-4D97-AF65-F5344CB8AC3E}">
        <p14:creationId xmlns:p14="http://schemas.microsoft.com/office/powerpoint/2010/main" val="140443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5711-9549-1574-EC26-33779830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Pneumococcal Sequence Clusters (GPSCs) for paediatric vaccine types</a:t>
            </a:r>
          </a:p>
        </p:txBody>
      </p:sp>
      <p:pic>
        <p:nvPicPr>
          <p:cNvPr id="19" name="Content Placeholder 18" descr="A graph of a number of years&#10;&#10;Description automatically generated">
            <a:extLst>
              <a:ext uri="{FF2B5EF4-FFF2-40B4-BE49-F238E27FC236}">
                <a16:creationId xmlns:a16="http://schemas.microsoft.com/office/drawing/2014/main" id="{3771C838-6FC4-1979-3AB8-A44F7E142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4" y="2727230"/>
            <a:ext cx="3706761" cy="3157728"/>
          </a:xfrm>
        </p:spPr>
      </p:pic>
      <p:pic>
        <p:nvPicPr>
          <p:cNvPr id="23" name="Picture 22" descr="A graph of different numbers and a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5D6F5068-E5C1-6668-AC5A-A051F5BB7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74" y="2727230"/>
            <a:ext cx="3865011" cy="3363468"/>
          </a:xfrm>
          <a:prstGeom prst="rect">
            <a:avLst/>
          </a:prstGeom>
        </p:spPr>
      </p:pic>
      <p:pic>
        <p:nvPicPr>
          <p:cNvPr id="25" name="Picture 24" descr="A graph of different sizes and colors&#10;&#10;Description automatically generated with medium confidence">
            <a:extLst>
              <a:ext uri="{FF2B5EF4-FFF2-40B4-BE49-F238E27FC236}">
                <a16:creationId xmlns:a16="http://schemas.microsoft.com/office/drawing/2014/main" id="{84736697-E918-6AE8-EE4E-D1D7B3A6B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27" y="2727230"/>
            <a:ext cx="3816784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65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b4a009-a9a7-40d7-8c2e-e7f2fe0cbb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B4EBFBC584549BC24000A082A4E47" ma:contentTypeVersion="17" ma:contentTypeDescription="Create a new document." ma:contentTypeScope="" ma:versionID="a35bdf25a413d937c07dafeeecba0214">
  <xsd:schema xmlns:xsd="http://www.w3.org/2001/XMLSchema" xmlns:xs="http://www.w3.org/2001/XMLSchema" xmlns:p="http://schemas.microsoft.com/office/2006/metadata/properties" xmlns:ns3="82b4a009-a9a7-40d7-8c2e-e7f2fe0cbb81" xmlns:ns4="351db112-b66d-4564-9438-d1b85076b310" targetNamespace="http://schemas.microsoft.com/office/2006/metadata/properties" ma:root="true" ma:fieldsID="9e3d71b99e5f9d97de5ad70a3c968ab2" ns3:_="" ns4:_="">
    <xsd:import namespace="82b4a009-a9a7-40d7-8c2e-e7f2fe0cbb81"/>
    <xsd:import namespace="351db112-b66d-4564-9438-d1b85076b3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4a009-a9a7-40d7-8c2e-e7f2fe0cb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db112-b66d-4564-9438-d1b85076b3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FA1B3A-7243-4EED-BB27-83468F942888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351db112-b66d-4564-9438-d1b85076b310"/>
    <ds:schemaRef ds:uri="82b4a009-a9a7-40d7-8c2e-e7f2fe0cbb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B83FF8-60AB-4077-B3BF-9A44F80DC3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82F31C-8C5E-4B94-B4AF-FD5A93486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b4a009-a9a7-40d7-8c2e-e7f2fe0cbb81"/>
    <ds:schemaRef ds:uri="351db112-b66d-4564-9438-d1b85076b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1112</Words>
  <Application>Microsoft Office PowerPoint</Application>
  <PresentationFormat>Widescreen</PresentationFormat>
  <Paragraphs>106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佈景主題</vt:lpstr>
      <vt:lpstr>Serotype prevalence of invasive pneumococcal disease in Thailand 2012 - 2023</vt:lpstr>
      <vt:lpstr>Introduction</vt:lpstr>
      <vt:lpstr>Introduction cont. </vt:lpstr>
      <vt:lpstr>Methods</vt:lpstr>
      <vt:lpstr>Methods cont. </vt:lpstr>
      <vt:lpstr>Results</vt:lpstr>
      <vt:lpstr>Three most prevalent non-PCV serotypes:   </vt:lpstr>
      <vt:lpstr>PowerPoint Presentation</vt:lpstr>
      <vt:lpstr>Global Pneumococcal Sequence Clusters (GPSCs) for paediatric vaccine types</vt:lpstr>
      <vt:lpstr>Percentage coverage of PCVs</vt:lpstr>
      <vt:lpstr>Discussion</vt:lpstr>
      <vt:lpstr>Acknowledgements</vt:lpstr>
      <vt:lpstr>Affiliations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Carmen Mai</dc:creator>
  <cp:lastModifiedBy>Alex Lister</cp:lastModifiedBy>
  <cp:revision>25</cp:revision>
  <dcterms:created xsi:type="dcterms:W3CDTF">2024-11-26T10:15:18Z</dcterms:created>
  <dcterms:modified xsi:type="dcterms:W3CDTF">2025-02-04T14:28:48Z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0x0101002BBB4EBFBC584549BC24000A082A4E47</vt:lpwstr>
  </property>
</Properties>
</file>