
<file path=[Content_Types].xml><?xml version="1.0" encoding="utf-8"?>
<Types xmlns="http://schemas.openxmlformats.org/package/2006/content-types">
  <Default Extension="bin" ContentType="video/unknown"/>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4" r:id="rId2"/>
    <p:sldMasterId id="2147483706" r:id="rId3"/>
  </p:sldMasterIdLst>
  <p:notesMasterIdLst>
    <p:notesMasterId r:id="rId19"/>
  </p:notesMasterIdLst>
  <p:sldIdLst>
    <p:sldId id="256" r:id="rId4"/>
    <p:sldId id="263" r:id="rId5"/>
    <p:sldId id="268" r:id="rId6"/>
    <p:sldId id="266" r:id="rId7"/>
    <p:sldId id="258" r:id="rId8"/>
    <p:sldId id="259" r:id="rId9"/>
    <p:sldId id="260" r:id="rId10"/>
    <p:sldId id="267" r:id="rId11"/>
    <p:sldId id="303" r:id="rId12"/>
    <p:sldId id="292" r:id="rId13"/>
    <p:sldId id="262" r:id="rId14"/>
    <p:sldId id="264" r:id="rId15"/>
    <p:sldId id="270" r:id="rId16"/>
    <p:sldId id="261"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21" autoAdjust="0"/>
  </p:normalViewPr>
  <p:slideViewPr>
    <p:cSldViewPr snapToGrid="0">
      <p:cViewPr varScale="1">
        <p:scale>
          <a:sx n="99" d="100"/>
          <a:sy n="99" d="100"/>
        </p:scale>
        <p:origin x="25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0440E-E43B-4583-8DB9-F8FF96D2CF99}"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DED88-3454-401D-94A2-27B82F1865D7}" type="slidenum">
              <a:rPr lang="en-GB" smtClean="0"/>
              <a:t>‹#›</a:t>
            </a:fld>
            <a:endParaRPr lang="en-GB"/>
          </a:p>
        </p:txBody>
      </p:sp>
    </p:spTree>
    <p:extLst>
      <p:ext uri="{BB962C8B-B14F-4D97-AF65-F5344CB8AC3E}">
        <p14:creationId xmlns:p14="http://schemas.microsoft.com/office/powerpoint/2010/main" val="252787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interest stems from our work to develop a point of care test for </a:t>
            </a:r>
            <a:r>
              <a:rPr lang="en-GB" dirty="0" err="1"/>
              <a:t>nRDS</a:t>
            </a:r>
            <a:r>
              <a:rPr lang="en-GB" dirty="0"/>
              <a:t>, which is the largest cause of infant mortality today.</a:t>
            </a:r>
          </a:p>
          <a:p>
            <a:endParaRPr lang="en-GB" dirty="0"/>
          </a:p>
          <a:p>
            <a:r>
              <a:rPr lang="en-GB" dirty="0"/>
              <a:t>Lung surfactant is essential to reduce the surface tension in the lungs and allow us to breath, but premature babies often have immature lungs that produce surfactant with less lecithin than is required and so they have a low lecithin to </a:t>
            </a:r>
            <a:r>
              <a:rPr lang="en-GB" dirty="0" err="1"/>
              <a:t>sph</a:t>
            </a:r>
            <a:r>
              <a:rPr lang="en-GB" dirty="0"/>
              <a:t> ratio which are 2 lipid biomarkers associated with lung maturity.</a:t>
            </a:r>
          </a:p>
          <a:p>
            <a:endParaRPr lang="en-GB" dirty="0"/>
          </a:p>
          <a:p>
            <a:r>
              <a:rPr lang="en-GB" dirty="0"/>
              <a:t>There is no current point of care test, and the next alternative is to use mass spectrometry which can take anything from half a day to a week to perform which is beyond the 2 hour window that is required to perform an effective therapeutic intervention.</a:t>
            </a:r>
          </a:p>
          <a:p>
            <a:endParaRPr lang="en-GB" dirty="0"/>
          </a:p>
          <a:p>
            <a:r>
              <a:rPr lang="en-GB" dirty="0"/>
              <a:t>If we can measure the L/S ratio at the point of care, we can provide clinicians to make evidence based diagnoses and rapidly treat, reducing the severity of the disease and mortality.</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04DED88-3454-401D-94A2-27B82F1865D7}" type="slidenum">
              <a:rPr lang="en-GB" smtClean="0"/>
              <a:t>2</a:t>
            </a:fld>
            <a:endParaRPr lang="en-GB"/>
          </a:p>
        </p:txBody>
      </p:sp>
    </p:spTree>
    <p:extLst>
      <p:ext uri="{BB962C8B-B14F-4D97-AF65-F5344CB8AC3E}">
        <p14:creationId xmlns:p14="http://schemas.microsoft.com/office/powerpoint/2010/main" val="172590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graphs on the right show the performance for each of the models mentioned in this presentation</a:t>
            </a:r>
          </a:p>
          <a:p>
            <a:endParaRPr lang="en-GB" dirty="0"/>
          </a:p>
          <a:p>
            <a:r>
              <a:rPr lang="en-GB" dirty="0"/>
              <a:t>The results show that the Raman model performed better than the FTIR model in terms of both precision and accuracy but the Fusion models both outperformed the individual models</a:t>
            </a:r>
          </a:p>
          <a:p>
            <a:endParaRPr lang="en-GB" dirty="0"/>
          </a:p>
          <a:p>
            <a:r>
              <a:rPr lang="en-GB" dirty="0"/>
              <a:t>The low level fusion model was the most accurate and precise of all the models tested with the lowest MSE and the smallest average PI width, supporting the idea that by taking a Data fusion approach it is possible improve model performance over individual models in terms of both </a:t>
            </a:r>
            <a:r>
              <a:rPr lang="en-GB" dirty="0" err="1"/>
              <a:t>accurary</a:t>
            </a:r>
            <a:r>
              <a:rPr lang="en-GB" dirty="0"/>
              <a:t> and </a:t>
            </a:r>
            <a:r>
              <a:rPr lang="en-GB" dirty="0" err="1"/>
              <a:t>prescion</a:t>
            </a:r>
            <a:r>
              <a:rPr lang="en-GB" dirty="0"/>
              <a:t>.</a:t>
            </a:r>
          </a:p>
        </p:txBody>
      </p:sp>
      <p:sp>
        <p:nvSpPr>
          <p:cNvPr id="4" name="Slide Number Placeholder 3"/>
          <p:cNvSpPr>
            <a:spLocks noGrp="1"/>
          </p:cNvSpPr>
          <p:nvPr>
            <p:ph type="sldNum" sz="quarter" idx="5"/>
          </p:nvPr>
        </p:nvSpPr>
        <p:spPr/>
        <p:txBody>
          <a:bodyPr/>
          <a:lstStyle/>
          <a:p>
            <a:fld id="{104DED88-3454-401D-94A2-27B82F1865D7}" type="slidenum">
              <a:rPr lang="en-GB" smtClean="0"/>
              <a:t>11</a:t>
            </a:fld>
            <a:endParaRPr lang="en-GB"/>
          </a:p>
        </p:txBody>
      </p:sp>
    </p:spTree>
    <p:extLst>
      <p:ext uri="{BB962C8B-B14F-4D97-AF65-F5344CB8AC3E}">
        <p14:creationId xmlns:p14="http://schemas.microsoft.com/office/powerpoint/2010/main" val="414620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DED88-3454-401D-94A2-27B82F1865D7}" type="slidenum">
              <a:rPr lang="en-GB" smtClean="0"/>
              <a:t>12</a:t>
            </a:fld>
            <a:endParaRPr lang="en-GB"/>
          </a:p>
        </p:txBody>
      </p:sp>
    </p:spTree>
    <p:extLst>
      <p:ext uri="{BB962C8B-B14F-4D97-AF65-F5344CB8AC3E}">
        <p14:creationId xmlns:p14="http://schemas.microsoft.com/office/powerpoint/2010/main" val="200653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surfactant is produced it is in the form of lamellar bodies which are essentially liposomes.  Liposomes are formed when lipids pack together such that their polar headgroups are oriented towards an aqueous medium, while their </a:t>
            </a:r>
            <a:r>
              <a:rPr lang="en-GB" dirty="0" err="1"/>
              <a:t>hydryphobic</a:t>
            </a:r>
            <a:r>
              <a:rPr lang="en-GB" dirty="0"/>
              <a:t> tails are oriented to a non polar medium.  Lipids can also form a bilayer and encapsulate an aqueous core and this is useful for packaging drugs or in the cosmetics industry</a:t>
            </a:r>
          </a:p>
        </p:txBody>
      </p:sp>
      <p:sp>
        <p:nvSpPr>
          <p:cNvPr id="4" name="Slide Number Placeholder 3"/>
          <p:cNvSpPr>
            <a:spLocks noGrp="1"/>
          </p:cNvSpPr>
          <p:nvPr>
            <p:ph type="sldNum" sz="quarter" idx="5"/>
          </p:nvPr>
        </p:nvSpPr>
        <p:spPr/>
        <p:txBody>
          <a:bodyPr/>
          <a:lstStyle/>
          <a:p>
            <a:fld id="{104DED88-3454-401D-94A2-27B82F1865D7}" type="slidenum">
              <a:rPr lang="en-GB" smtClean="0"/>
              <a:t>3</a:t>
            </a:fld>
            <a:endParaRPr lang="en-GB"/>
          </a:p>
        </p:txBody>
      </p:sp>
    </p:spTree>
    <p:extLst>
      <p:ext uri="{BB962C8B-B14F-4D97-AF65-F5344CB8AC3E}">
        <p14:creationId xmlns:p14="http://schemas.microsoft.com/office/powerpoint/2010/main" val="336334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approach was to use vibrational spectroscopy in the form of attenuated total reflectance FTIR and Raman spectroscopy and couple this to machine learning interpretation of spectra to predict the L/S ratio of liposomes</a:t>
            </a:r>
          </a:p>
          <a:p>
            <a:endParaRPr lang="en-GB" dirty="0"/>
          </a:p>
          <a:p>
            <a:r>
              <a:rPr lang="en-GB" dirty="0"/>
              <a:t>ATR-FTIR was chosen because it is well suited to probe samples in an aqueous matrix because of the limited optical path.  Both these techniques capture molecular fingerprints of the molecules present which allows both their identification and quantification.</a:t>
            </a:r>
          </a:p>
          <a:p>
            <a:endParaRPr lang="en-GB" dirty="0"/>
          </a:p>
          <a:p>
            <a:r>
              <a:rPr lang="en-GB" dirty="0"/>
              <a:t>The two techniques are based on different selection rules, IR on changes in dipole moment and Raman on changes in polarizability. and so can be considered complementary.  Where IR is unaffected by fluorescence but impacted by the strong IR absorption of water, Raman suffers from fluorescence masking spectral features but can be easily performed on aqueous samples.</a:t>
            </a:r>
          </a:p>
        </p:txBody>
      </p:sp>
      <p:sp>
        <p:nvSpPr>
          <p:cNvPr id="4" name="Slide Number Placeholder 3"/>
          <p:cNvSpPr>
            <a:spLocks noGrp="1"/>
          </p:cNvSpPr>
          <p:nvPr>
            <p:ph type="sldNum" sz="quarter" idx="5"/>
          </p:nvPr>
        </p:nvSpPr>
        <p:spPr/>
        <p:txBody>
          <a:bodyPr/>
          <a:lstStyle/>
          <a:p>
            <a:fld id="{104DED88-3454-401D-94A2-27B82F1865D7}" type="slidenum">
              <a:rPr lang="en-GB" smtClean="0"/>
              <a:t>4</a:t>
            </a:fld>
            <a:endParaRPr lang="en-GB"/>
          </a:p>
        </p:txBody>
      </p:sp>
    </p:spTree>
    <p:extLst>
      <p:ext uri="{BB962C8B-B14F-4D97-AF65-F5344CB8AC3E}">
        <p14:creationId xmlns:p14="http://schemas.microsoft.com/office/powerpoint/2010/main" val="91996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use both Raman and FTIR spectra together the data needs to be fused together in some manner</a:t>
            </a:r>
          </a:p>
          <a:p>
            <a:endParaRPr lang="en-GB" dirty="0"/>
          </a:p>
          <a:p>
            <a:r>
              <a:rPr lang="en-GB" dirty="0"/>
              <a:t>The two approaches we employed here were high and low level data fusion.</a:t>
            </a:r>
          </a:p>
          <a:p>
            <a:endParaRPr lang="en-GB" dirty="0"/>
          </a:p>
          <a:p>
            <a:r>
              <a:rPr lang="en-GB" dirty="0"/>
              <a:t>In the high fusion case the two individual modality models are passed their spectral inputs, and they both provide outputs.  The outputs are combined in some way, in this case, by simple averaging, to give a single result output.</a:t>
            </a:r>
          </a:p>
          <a:p>
            <a:endParaRPr lang="en-GB" dirty="0"/>
          </a:p>
          <a:p>
            <a:r>
              <a:rPr lang="en-GB" dirty="0"/>
              <a:t>In the low level fusion case the two data matrices were concatenated and a single model trained with this joined dataset.  We can then pass a concatenated dataset to the model and receive a single result output</a:t>
            </a:r>
          </a:p>
        </p:txBody>
      </p:sp>
      <p:sp>
        <p:nvSpPr>
          <p:cNvPr id="4" name="Slide Number Placeholder 3"/>
          <p:cNvSpPr>
            <a:spLocks noGrp="1"/>
          </p:cNvSpPr>
          <p:nvPr>
            <p:ph type="sldNum" sz="quarter" idx="5"/>
          </p:nvPr>
        </p:nvSpPr>
        <p:spPr/>
        <p:txBody>
          <a:bodyPr/>
          <a:lstStyle/>
          <a:p>
            <a:fld id="{104DED88-3454-401D-94A2-27B82F1865D7}" type="slidenum">
              <a:rPr lang="en-GB" smtClean="0"/>
              <a:t>5</a:t>
            </a:fld>
            <a:endParaRPr lang="en-GB"/>
          </a:p>
        </p:txBody>
      </p:sp>
    </p:spTree>
    <p:extLst>
      <p:ext uri="{BB962C8B-B14F-4D97-AF65-F5344CB8AC3E}">
        <p14:creationId xmlns:p14="http://schemas.microsoft.com/office/powerpoint/2010/main" val="109543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enough to simply train machine learning models and receive their output without understanding the uncertainty around that measurement.  This can be addressed by using prediction intervals for a future reading that can quantify both the data related and the model related uncertainty</a:t>
            </a:r>
          </a:p>
          <a:p>
            <a:endParaRPr lang="en-GB" dirty="0"/>
          </a:p>
          <a:p>
            <a:r>
              <a:rPr lang="en-GB" dirty="0"/>
              <a:t>Traditionally prediction intervals are calculated using the </a:t>
            </a:r>
            <a:r>
              <a:rPr lang="en-GB"/>
              <a:t>standard deviation, </a:t>
            </a:r>
            <a:r>
              <a:rPr lang="en-GB" dirty="0"/>
              <a:t>but this requires that model output residuals conform to particular criteria, one of which is that they follow a gaussian distribution.  This can not be guaranteed, particularly in ML or DL cases, and so we require an approach that relaxes this requirement.  Using conformal predictors is a distribution independent way to calculate prediction intervals and so it can be used with any type of model, even when bias is present where the effect of the bias will be to widen the prediction bands</a:t>
            </a:r>
          </a:p>
          <a:p>
            <a:endParaRPr lang="en-GB" dirty="0"/>
          </a:p>
          <a:p>
            <a:r>
              <a:rPr lang="en-GB" dirty="0"/>
              <a:t>In terms of performance metrics we can consider that the accuracy and precision of the model with the uncertainties can be address by the mean squared error and the prediction interval width.  We can also get an idea of how well specified the prediction intervals are by looking at the coverage probability and the average coverage error.</a:t>
            </a:r>
          </a:p>
        </p:txBody>
      </p:sp>
      <p:sp>
        <p:nvSpPr>
          <p:cNvPr id="4" name="Slide Number Placeholder 3"/>
          <p:cNvSpPr>
            <a:spLocks noGrp="1"/>
          </p:cNvSpPr>
          <p:nvPr>
            <p:ph type="sldNum" sz="quarter" idx="5"/>
          </p:nvPr>
        </p:nvSpPr>
        <p:spPr/>
        <p:txBody>
          <a:bodyPr/>
          <a:lstStyle/>
          <a:p>
            <a:fld id="{104DED88-3454-401D-94A2-27B82F1865D7}" type="slidenum">
              <a:rPr lang="en-GB" smtClean="0"/>
              <a:t>6</a:t>
            </a:fld>
            <a:endParaRPr lang="en-GB"/>
          </a:p>
        </p:txBody>
      </p:sp>
    </p:spTree>
    <p:extLst>
      <p:ext uri="{BB962C8B-B14F-4D97-AF65-F5344CB8AC3E}">
        <p14:creationId xmlns:p14="http://schemas.microsoft.com/office/powerpoint/2010/main" val="44345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generated the sample liposomes by first generating the correct molar mixtures in dichloromethane before drying them under nitrogen.  We then resuspended this in water and then vortex mixed until homogenous.  The larger liposomes were removed by centrifugation of the suspensions before performing measurements on them.  The picture at F shows the form of the vesicles from the test mixtures.</a:t>
            </a:r>
          </a:p>
        </p:txBody>
      </p:sp>
      <p:sp>
        <p:nvSpPr>
          <p:cNvPr id="4" name="Slide Number Placeholder 3"/>
          <p:cNvSpPr>
            <a:spLocks noGrp="1"/>
          </p:cNvSpPr>
          <p:nvPr>
            <p:ph type="sldNum" sz="quarter" idx="5"/>
          </p:nvPr>
        </p:nvSpPr>
        <p:spPr/>
        <p:txBody>
          <a:bodyPr/>
          <a:lstStyle/>
          <a:p>
            <a:fld id="{104DED88-3454-401D-94A2-27B82F1865D7}" type="slidenum">
              <a:rPr lang="en-GB" smtClean="0"/>
              <a:t>7</a:t>
            </a:fld>
            <a:endParaRPr lang="en-GB"/>
          </a:p>
        </p:txBody>
      </p:sp>
    </p:spTree>
    <p:extLst>
      <p:ext uri="{BB962C8B-B14F-4D97-AF65-F5344CB8AC3E}">
        <p14:creationId xmlns:p14="http://schemas.microsoft.com/office/powerpoint/2010/main" val="179268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Machine learning pathway to train Partial Least squared models – 3 models trained, FTIR, Raman, and a low-level fusion model </a:t>
            </a:r>
          </a:p>
          <a:p>
            <a:r>
              <a:rPr lang="en-GB" dirty="0"/>
              <a:t>Initial common preprocessing – from other work</a:t>
            </a:r>
          </a:p>
          <a:p>
            <a:r>
              <a:rPr lang="en-GB" dirty="0"/>
              <a:t>Split data early to prevent data leakage scenarios</a:t>
            </a:r>
          </a:p>
          <a:p>
            <a:r>
              <a:rPr lang="en-GB" dirty="0"/>
              <a:t>Used training set to establish the number of latent variables in the partial least squares model</a:t>
            </a:r>
          </a:p>
          <a:p>
            <a:r>
              <a:rPr lang="en-GB" dirty="0"/>
              <a:t>Retrained data on whole training set data</a:t>
            </a:r>
          </a:p>
          <a:p>
            <a:r>
              <a:rPr lang="en-GB" dirty="0"/>
              <a:t>Used out of bag sampling to train an uncertainty model</a:t>
            </a:r>
          </a:p>
          <a:p>
            <a:endParaRPr lang="en-GB" dirty="0"/>
          </a:p>
          <a:p>
            <a:r>
              <a:rPr lang="en-GB" dirty="0"/>
              <a:t>Evaluated models on test set data, which was kept the same between all the models</a:t>
            </a:r>
          </a:p>
          <a:p>
            <a:endParaRPr lang="en-GB" dirty="0"/>
          </a:p>
        </p:txBody>
      </p:sp>
      <p:sp>
        <p:nvSpPr>
          <p:cNvPr id="4" name="Slide Number Placeholder 3"/>
          <p:cNvSpPr>
            <a:spLocks noGrp="1"/>
          </p:cNvSpPr>
          <p:nvPr>
            <p:ph type="sldNum" sz="quarter" idx="5"/>
          </p:nvPr>
        </p:nvSpPr>
        <p:spPr/>
        <p:txBody>
          <a:bodyPr/>
          <a:lstStyle/>
          <a:p>
            <a:fld id="{104DED88-3454-401D-94A2-27B82F1865D7}" type="slidenum">
              <a:rPr lang="en-GB" smtClean="0"/>
              <a:t>8</a:t>
            </a:fld>
            <a:endParaRPr lang="en-GB"/>
          </a:p>
        </p:txBody>
      </p:sp>
    </p:spTree>
    <p:extLst>
      <p:ext uri="{BB962C8B-B14F-4D97-AF65-F5344CB8AC3E}">
        <p14:creationId xmlns:p14="http://schemas.microsoft.com/office/powerpoint/2010/main" val="284326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FTIR spectra show characteristic features for both L and S</a:t>
            </a:r>
          </a:p>
          <a:p>
            <a:r>
              <a:rPr lang="en-GB" dirty="0"/>
              <a:t>Concentrations not conserved between mixtures – the centrifugations step meant that ONLY the ratios are known, not the </a:t>
            </a:r>
            <a:r>
              <a:rPr lang="en-GB" dirty="0" err="1"/>
              <a:t>conc</a:t>
            </a:r>
            <a:endParaRPr lang="en-GB" dirty="0"/>
          </a:p>
          <a:p>
            <a:endParaRPr lang="en-GB" dirty="0"/>
          </a:p>
          <a:p>
            <a:r>
              <a:rPr lang="en-GB" dirty="0"/>
              <a:t>Some notable features in these spectra are the features labelled C and D which correspond to the ester carbonyl bond on DPPL (L) at 1740 and 1650 wavenumber.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04DED88-3454-401D-94A2-27B82F1865D7}" type="slidenum">
              <a:rPr lang="en-GB" smtClean="0"/>
              <a:t>9</a:t>
            </a:fld>
            <a:endParaRPr lang="en-GB"/>
          </a:p>
        </p:txBody>
      </p:sp>
    </p:spTree>
    <p:extLst>
      <p:ext uri="{BB962C8B-B14F-4D97-AF65-F5344CB8AC3E}">
        <p14:creationId xmlns:p14="http://schemas.microsoft.com/office/powerpoint/2010/main" val="95991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Raman spectra show similar features to the IR spectra, again the amide 1 bond at 1650 close to the C=C stretch and the ester carbonyl at 1740 Raman shift.</a:t>
            </a:r>
          </a:p>
          <a:p>
            <a:endParaRPr lang="en-GB" dirty="0"/>
          </a:p>
          <a:p>
            <a:r>
              <a:rPr lang="en-GB" dirty="0"/>
              <a:t>A univariate analysis showed that we can predict the L/S ratio by comparting the peak intensities of the ester carbonyl with the peak intensity either of the amide 1 bond, or </a:t>
            </a:r>
          </a:p>
          <a:p>
            <a:endParaRPr lang="en-GB" dirty="0"/>
          </a:p>
          <a:p>
            <a:endParaRPr lang="en-GB" dirty="0"/>
          </a:p>
        </p:txBody>
      </p:sp>
      <p:sp>
        <p:nvSpPr>
          <p:cNvPr id="4" name="Slide Number Placeholder 3"/>
          <p:cNvSpPr>
            <a:spLocks noGrp="1"/>
          </p:cNvSpPr>
          <p:nvPr>
            <p:ph type="sldNum" sz="quarter" idx="5"/>
          </p:nvPr>
        </p:nvSpPr>
        <p:spPr/>
        <p:txBody>
          <a:bodyPr/>
          <a:lstStyle/>
          <a:p>
            <a:fld id="{104DED88-3454-401D-94A2-27B82F1865D7}" type="slidenum">
              <a:rPr lang="en-GB" smtClean="0"/>
              <a:t>10</a:t>
            </a:fld>
            <a:endParaRPr lang="en-GB"/>
          </a:p>
        </p:txBody>
      </p:sp>
    </p:spTree>
    <p:extLst>
      <p:ext uri="{BB962C8B-B14F-4D97-AF65-F5344CB8AC3E}">
        <p14:creationId xmlns:p14="http://schemas.microsoft.com/office/powerpoint/2010/main" val="23205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5089-814A-9DC1-0C2F-17F2A6F51B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7E672-CF57-ED28-8997-C2E0B2B3A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EB4634-3E7D-2DCB-4500-488091ABB1B5}"/>
              </a:ext>
            </a:extLst>
          </p:cNvPr>
          <p:cNvSpPr>
            <a:spLocks noGrp="1"/>
          </p:cNvSpPr>
          <p:nvPr>
            <p:ph type="dt" sz="half" idx="10"/>
          </p:nvPr>
        </p:nvSpPr>
        <p:spPr/>
        <p:txBody>
          <a:bodyPr/>
          <a:lstStyle/>
          <a:p>
            <a:fld id="{7D70233B-9BC7-46CB-B31A-3CEFC9075551}" type="datetime1">
              <a:rPr lang="en-GB" smtClean="0"/>
              <a:t>12/05/2025</a:t>
            </a:fld>
            <a:endParaRPr lang="en-GB"/>
          </a:p>
        </p:txBody>
      </p:sp>
      <p:sp>
        <p:nvSpPr>
          <p:cNvPr id="5" name="Footer Placeholder 4">
            <a:extLst>
              <a:ext uri="{FF2B5EF4-FFF2-40B4-BE49-F238E27FC236}">
                <a16:creationId xmlns:a16="http://schemas.microsoft.com/office/drawing/2014/main" id="{8B1566C2-66D7-2EEE-0EB7-6E103B19DC61}"/>
              </a:ext>
            </a:extLst>
          </p:cNvPr>
          <p:cNvSpPr>
            <a:spLocks noGrp="1"/>
          </p:cNvSpPr>
          <p:nvPr>
            <p:ph type="ftr" sz="quarter" idx="11"/>
          </p:nvPr>
        </p:nvSpPr>
        <p:spPr/>
        <p:txBody>
          <a:bodyPr/>
          <a:lstStyle/>
          <a:p>
            <a:r>
              <a:rPr lang="en-GB"/>
              <a:t>PIERS 2025 - 08/05/25</a:t>
            </a:r>
          </a:p>
        </p:txBody>
      </p:sp>
      <p:sp>
        <p:nvSpPr>
          <p:cNvPr id="6" name="Slide Number Placeholder 5">
            <a:extLst>
              <a:ext uri="{FF2B5EF4-FFF2-40B4-BE49-F238E27FC236}">
                <a16:creationId xmlns:a16="http://schemas.microsoft.com/office/drawing/2014/main" id="{AC605110-92A8-40EC-970A-1AF55FD6E9B4}"/>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82133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78E5-14DD-22F5-189F-81BE829582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BEAF67-4708-82D9-FE56-EA54BE866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785853-197E-1AEA-D7CE-384F0631E82A}"/>
              </a:ext>
            </a:extLst>
          </p:cNvPr>
          <p:cNvSpPr>
            <a:spLocks noGrp="1"/>
          </p:cNvSpPr>
          <p:nvPr>
            <p:ph type="dt" sz="half" idx="10"/>
          </p:nvPr>
        </p:nvSpPr>
        <p:spPr/>
        <p:txBody>
          <a:bodyPr/>
          <a:lstStyle/>
          <a:p>
            <a:fld id="{1D62FFD5-D012-4FED-8654-061338761F70}" type="datetime1">
              <a:rPr lang="en-GB" smtClean="0"/>
              <a:t>12/05/2025</a:t>
            </a:fld>
            <a:endParaRPr lang="en-GB"/>
          </a:p>
        </p:txBody>
      </p:sp>
      <p:sp>
        <p:nvSpPr>
          <p:cNvPr id="5" name="Footer Placeholder 4">
            <a:extLst>
              <a:ext uri="{FF2B5EF4-FFF2-40B4-BE49-F238E27FC236}">
                <a16:creationId xmlns:a16="http://schemas.microsoft.com/office/drawing/2014/main" id="{0CE5F5AB-CECF-431B-3714-E567FE75561D}"/>
              </a:ext>
            </a:extLst>
          </p:cNvPr>
          <p:cNvSpPr>
            <a:spLocks noGrp="1"/>
          </p:cNvSpPr>
          <p:nvPr>
            <p:ph type="ftr" sz="quarter" idx="11"/>
          </p:nvPr>
        </p:nvSpPr>
        <p:spPr/>
        <p:txBody>
          <a:bodyPr/>
          <a:lstStyle/>
          <a:p>
            <a:r>
              <a:rPr lang="en-GB"/>
              <a:t>PIERS 2025 - 08/05/25</a:t>
            </a:r>
          </a:p>
        </p:txBody>
      </p:sp>
      <p:sp>
        <p:nvSpPr>
          <p:cNvPr id="6" name="Slide Number Placeholder 5">
            <a:extLst>
              <a:ext uri="{FF2B5EF4-FFF2-40B4-BE49-F238E27FC236}">
                <a16:creationId xmlns:a16="http://schemas.microsoft.com/office/drawing/2014/main" id="{C59383F1-A4AC-4B16-CCC3-FFC66552F87A}"/>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33719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4FE4F-E9A6-A771-BC7D-DBCFEC55D5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9FB91-B98E-A3C7-BA76-A9DA371B84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5DC66B-41A2-4FAC-4155-AF6C62593AAD}"/>
              </a:ext>
            </a:extLst>
          </p:cNvPr>
          <p:cNvSpPr>
            <a:spLocks noGrp="1"/>
          </p:cNvSpPr>
          <p:nvPr>
            <p:ph type="dt" sz="half" idx="10"/>
          </p:nvPr>
        </p:nvSpPr>
        <p:spPr/>
        <p:txBody>
          <a:bodyPr/>
          <a:lstStyle/>
          <a:p>
            <a:fld id="{FDE1CC84-08E1-4C9D-94EB-C41C353EB3D3}" type="datetime1">
              <a:rPr lang="en-GB" smtClean="0"/>
              <a:t>12/05/2025</a:t>
            </a:fld>
            <a:endParaRPr lang="en-GB"/>
          </a:p>
        </p:txBody>
      </p:sp>
      <p:sp>
        <p:nvSpPr>
          <p:cNvPr id="5" name="Footer Placeholder 4">
            <a:extLst>
              <a:ext uri="{FF2B5EF4-FFF2-40B4-BE49-F238E27FC236}">
                <a16:creationId xmlns:a16="http://schemas.microsoft.com/office/drawing/2014/main" id="{0AED6A93-E4B2-97A5-0C40-D2700938452B}"/>
              </a:ext>
            </a:extLst>
          </p:cNvPr>
          <p:cNvSpPr>
            <a:spLocks noGrp="1"/>
          </p:cNvSpPr>
          <p:nvPr>
            <p:ph type="ftr" sz="quarter" idx="11"/>
          </p:nvPr>
        </p:nvSpPr>
        <p:spPr/>
        <p:txBody>
          <a:bodyPr/>
          <a:lstStyle/>
          <a:p>
            <a:r>
              <a:rPr lang="en-GB"/>
              <a:t>PIERS 2025 - 08/05/25</a:t>
            </a:r>
          </a:p>
        </p:txBody>
      </p:sp>
      <p:sp>
        <p:nvSpPr>
          <p:cNvPr id="6" name="Slide Number Placeholder 5">
            <a:extLst>
              <a:ext uri="{FF2B5EF4-FFF2-40B4-BE49-F238E27FC236}">
                <a16:creationId xmlns:a16="http://schemas.microsoft.com/office/drawing/2014/main" id="{0A46E8EC-A524-00E8-5375-D520777CA4DF}"/>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330138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669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a:t>TITLE</a:t>
            </a:r>
            <a:endParaRPr lang="en-GB"/>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576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8FC62F-FA0A-43FA-B96D-202B1B5BBC70}"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0B199-0660-4B8A-8387-D83C2F27B5DB}" type="slidenum">
              <a:rPr lang="en-GB" smtClean="0"/>
              <a:t>‹#›</a:t>
            </a:fld>
            <a:endParaRPr lang="en-GB"/>
          </a:p>
        </p:txBody>
      </p:sp>
    </p:spTree>
    <p:extLst>
      <p:ext uri="{BB962C8B-B14F-4D97-AF65-F5344CB8AC3E}">
        <p14:creationId xmlns:p14="http://schemas.microsoft.com/office/powerpoint/2010/main" val="95834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0E5B-9297-8D3D-0E04-E8DA12705C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66380-A18A-83B8-8C2B-25024373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5918A-C938-BFB7-CC94-FA3FC2925BC3}"/>
              </a:ext>
            </a:extLst>
          </p:cNvPr>
          <p:cNvSpPr>
            <a:spLocks noGrp="1"/>
          </p:cNvSpPr>
          <p:nvPr>
            <p:ph type="dt" sz="half" idx="10"/>
          </p:nvPr>
        </p:nvSpPr>
        <p:spPr/>
        <p:txBody>
          <a:bodyPr/>
          <a:lstStyle/>
          <a:p>
            <a:fld id="{46A6035B-E196-4207-81B0-06FE302C4771}" type="datetime1">
              <a:rPr lang="en-GB" smtClean="0"/>
              <a:t>12/05/2025</a:t>
            </a:fld>
            <a:endParaRPr lang="en-GB"/>
          </a:p>
        </p:txBody>
      </p:sp>
      <p:sp>
        <p:nvSpPr>
          <p:cNvPr id="5" name="Footer Placeholder 4">
            <a:extLst>
              <a:ext uri="{FF2B5EF4-FFF2-40B4-BE49-F238E27FC236}">
                <a16:creationId xmlns:a16="http://schemas.microsoft.com/office/drawing/2014/main" id="{12DB453C-681B-EE3F-03EC-16D45E09CCBD}"/>
              </a:ext>
            </a:extLst>
          </p:cNvPr>
          <p:cNvSpPr>
            <a:spLocks noGrp="1"/>
          </p:cNvSpPr>
          <p:nvPr>
            <p:ph type="ftr" sz="quarter" idx="11"/>
          </p:nvPr>
        </p:nvSpPr>
        <p:spPr/>
        <p:txBody>
          <a:bodyPr/>
          <a:lstStyle/>
          <a:p>
            <a:r>
              <a:rPr lang="en-GB"/>
              <a:t>PIERS 2025 - 08/05/25</a:t>
            </a:r>
          </a:p>
        </p:txBody>
      </p:sp>
      <p:sp>
        <p:nvSpPr>
          <p:cNvPr id="6" name="Slide Number Placeholder 5">
            <a:extLst>
              <a:ext uri="{FF2B5EF4-FFF2-40B4-BE49-F238E27FC236}">
                <a16:creationId xmlns:a16="http://schemas.microsoft.com/office/drawing/2014/main" id="{17615C08-9CE5-827C-CEB4-E30C9AFCF1EF}"/>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123053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EA5F-E002-83F2-853F-57EB0391ED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CDB87A-5B01-6009-2577-65685D95F8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49888E-CBDA-4F24-AF50-B92E6088D79D}"/>
              </a:ext>
            </a:extLst>
          </p:cNvPr>
          <p:cNvSpPr>
            <a:spLocks noGrp="1"/>
          </p:cNvSpPr>
          <p:nvPr>
            <p:ph type="dt" sz="half" idx="10"/>
          </p:nvPr>
        </p:nvSpPr>
        <p:spPr/>
        <p:txBody>
          <a:bodyPr/>
          <a:lstStyle/>
          <a:p>
            <a:fld id="{417A2DD3-A199-489F-8F9F-86CEA97FCBB9}" type="datetime1">
              <a:rPr lang="en-GB" smtClean="0"/>
              <a:t>12/05/2025</a:t>
            </a:fld>
            <a:endParaRPr lang="en-GB"/>
          </a:p>
        </p:txBody>
      </p:sp>
      <p:sp>
        <p:nvSpPr>
          <p:cNvPr id="5" name="Footer Placeholder 4">
            <a:extLst>
              <a:ext uri="{FF2B5EF4-FFF2-40B4-BE49-F238E27FC236}">
                <a16:creationId xmlns:a16="http://schemas.microsoft.com/office/drawing/2014/main" id="{55217B6B-34B9-A4F2-F47D-87293E37F329}"/>
              </a:ext>
            </a:extLst>
          </p:cNvPr>
          <p:cNvSpPr>
            <a:spLocks noGrp="1"/>
          </p:cNvSpPr>
          <p:nvPr>
            <p:ph type="ftr" sz="quarter" idx="11"/>
          </p:nvPr>
        </p:nvSpPr>
        <p:spPr/>
        <p:txBody>
          <a:bodyPr/>
          <a:lstStyle/>
          <a:p>
            <a:r>
              <a:rPr lang="en-GB"/>
              <a:t>PIERS 2025 - 08/05/25</a:t>
            </a:r>
          </a:p>
        </p:txBody>
      </p:sp>
      <p:sp>
        <p:nvSpPr>
          <p:cNvPr id="6" name="Slide Number Placeholder 5">
            <a:extLst>
              <a:ext uri="{FF2B5EF4-FFF2-40B4-BE49-F238E27FC236}">
                <a16:creationId xmlns:a16="http://schemas.microsoft.com/office/drawing/2014/main" id="{7251842B-903A-4C28-6B45-1B267313E48A}"/>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205654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BAC2-C578-7E8D-70CE-FFC380FAF8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2B11C9-6726-473D-819F-2C996B4D4B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25F633-121B-AC91-2317-9C4ADA0F11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1703E9-8630-8487-31F4-853AF94EDEB2}"/>
              </a:ext>
            </a:extLst>
          </p:cNvPr>
          <p:cNvSpPr>
            <a:spLocks noGrp="1"/>
          </p:cNvSpPr>
          <p:nvPr>
            <p:ph type="dt" sz="half" idx="10"/>
          </p:nvPr>
        </p:nvSpPr>
        <p:spPr/>
        <p:txBody>
          <a:bodyPr/>
          <a:lstStyle/>
          <a:p>
            <a:fld id="{27FF0AF8-FF6A-4E97-8EC7-FFF558F7F827}" type="datetime1">
              <a:rPr lang="en-GB" smtClean="0"/>
              <a:t>12/05/2025</a:t>
            </a:fld>
            <a:endParaRPr lang="en-GB"/>
          </a:p>
        </p:txBody>
      </p:sp>
      <p:sp>
        <p:nvSpPr>
          <p:cNvPr id="6" name="Footer Placeholder 5">
            <a:extLst>
              <a:ext uri="{FF2B5EF4-FFF2-40B4-BE49-F238E27FC236}">
                <a16:creationId xmlns:a16="http://schemas.microsoft.com/office/drawing/2014/main" id="{EEDEBFD7-5CB7-E423-CA6C-40EA9EA008C1}"/>
              </a:ext>
            </a:extLst>
          </p:cNvPr>
          <p:cNvSpPr>
            <a:spLocks noGrp="1"/>
          </p:cNvSpPr>
          <p:nvPr>
            <p:ph type="ftr" sz="quarter" idx="11"/>
          </p:nvPr>
        </p:nvSpPr>
        <p:spPr/>
        <p:txBody>
          <a:bodyPr/>
          <a:lstStyle/>
          <a:p>
            <a:r>
              <a:rPr lang="en-GB"/>
              <a:t>PIERS 2025 - 08/05/25</a:t>
            </a:r>
          </a:p>
        </p:txBody>
      </p:sp>
      <p:sp>
        <p:nvSpPr>
          <p:cNvPr id="7" name="Slide Number Placeholder 6">
            <a:extLst>
              <a:ext uri="{FF2B5EF4-FFF2-40B4-BE49-F238E27FC236}">
                <a16:creationId xmlns:a16="http://schemas.microsoft.com/office/drawing/2014/main" id="{A2D3735C-3F47-0393-7B2A-3A5B6517325B}"/>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283079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EC04-A20B-CE85-FBD8-1C303FEC18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5DDEE0-A8D0-7A84-7A17-3650E677B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B8418-A49F-6883-391C-16A09609E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0F2EE2-45B9-83D3-EF94-2BC1BA50A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A02669-C9BF-1FC5-806E-6F6F667526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F6A032-C53F-9E20-6C19-6426D1227B56}"/>
              </a:ext>
            </a:extLst>
          </p:cNvPr>
          <p:cNvSpPr>
            <a:spLocks noGrp="1"/>
          </p:cNvSpPr>
          <p:nvPr>
            <p:ph type="dt" sz="half" idx="10"/>
          </p:nvPr>
        </p:nvSpPr>
        <p:spPr/>
        <p:txBody>
          <a:bodyPr/>
          <a:lstStyle/>
          <a:p>
            <a:fld id="{C260DCBF-D64F-4AD8-A12D-E313E8BED1B7}" type="datetime1">
              <a:rPr lang="en-GB" smtClean="0"/>
              <a:t>12/05/2025</a:t>
            </a:fld>
            <a:endParaRPr lang="en-GB"/>
          </a:p>
        </p:txBody>
      </p:sp>
      <p:sp>
        <p:nvSpPr>
          <p:cNvPr id="8" name="Footer Placeholder 7">
            <a:extLst>
              <a:ext uri="{FF2B5EF4-FFF2-40B4-BE49-F238E27FC236}">
                <a16:creationId xmlns:a16="http://schemas.microsoft.com/office/drawing/2014/main" id="{1DCE4971-61FB-3B8E-FB05-52AC264D6D2D}"/>
              </a:ext>
            </a:extLst>
          </p:cNvPr>
          <p:cNvSpPr>
            <a:spLocks noGrp="1"/>
          </p:cNvSpPr>
          <p:nvPr>
            <p:ph type="ftr" sz="quarter" idx="11"/>
          </p:nvPr>
        </p:nvSpPr>
        <p:spPr/>
        <p:txBody>
          <a:bodyPr/>
          <a:lstStyle/>
          <a:p>
            <a:r>
              <a:rPr lang="en-GB"/>
              <a:t>PIERS 2025 - 08/05/25</a:t>
            </a:r>
          </a:p>
        </p:txBody>
      </p:sp>
      <p:sp>
        <p:nvSpPr>
          <p:cNvPr id="9" name="Slide Number Placeholder 8">
            <a:extLst>
              <a:ext uri="{FF2B5EF4-FFF2-40B4-BE49-F238E27FC236}">
                <a16:creationId xmlns:a16="http://schemas.microsoft.com/office/drawing/2014/main" id="{664AC69C-5FFE-E24D-B4E5-F18A92B5C6E4}"/>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161176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0544-CF3F-B0A4-AE57-353D277FA3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FAF6F2-BBCA-F298-DDC7-C03F04F80ADE}"/>
              </a:ext>
            </a:extLst>
          </p:cNvPr>
          <p:cNvSpPr>
            <a:spLocks noGrp="1"/>
          </p:cNvSpPr>
          <p:nvPr>
            <p:ph type="dt" sz="half" idx="10"/>
          </p:nvPr>
        </p:nvSpPr>
        <p:spPr/>
        <p:txBody>
          <a:bodyPr/>
          <a:lstStyle/>
          <a:p>
            <a:fld id="{26ED59FF-37C9-4EC7-8343-D7473C64AE1D}" type="datetime1">
              <a:rPr lang="en-GB" smtClean="0"/>
              <a:t>12/05/2025</a:t>
            </a:fld>
            <a:endParaRPr lang="en-GB"/>
          </a:p>
        </p:txBody>
      </p:sp>
      <p:sp>
        <p:nvSpPr>
          <p:cNvPr id="4" name="Footer Placeholder 3">
            <a:extLst>
              <a:ext uri="{FF2B5EF4-FFF2-40B4-BE49-F238E27FC236}">
                <a16:creationId xmlns:a16="http://schemas.microsoft.com/office/drawing/2014/main" id="{288E358C-84ED-9FA0-FE87-6607BA5B14DD}"/>
              </a:ext>
            </a:extLst>
          </p:cNvPr>
          <p:cNvSpPr>
            <a:spLocks noGrp="1"/>
          </p:cNvSpPr>
          <p:nvPr>
            <p:ph type="ftr" sz="quarter" idx="11"/>
          </p:nvPr>
        </p:nvSpPr>
        <p:spPr/>
        <p:txBody>
          <a:bodyPr/>
          <a:lstStyle/>
          <a:p>
            <a:r>
              <a:rPr lang="en-GB"/>
              <a:t>PIERS 2025 - 08/05/25</a:t>
            </a:r>
          </a:p>
        </p:txBody>
      </p:sp>
      <p:sp>
        <p:nvSpPr>
          <p:cNvPr id="5" name="Slide Number Placeholder 4">
            <a:extLst>
              <a:ext uri="{FF2B5EF4-FFF2-40B4-BE49-F238E27FC236}">
                <a16:creationId xmlns:a16="http://schemas.microsoft.com/office/drawing/2014/main" id="{FA6C712F-5EAB-AE33-53C4-8A8985795C03}"/>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301615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8B98B-A7C8-9C35-EA19-FB23B1AD2F54}"/>
              </a:ext>
            </a:extLst>
          </p:cNvPr>
          <p:cNvSpPr>
            <a:spLocks noGrp="1"/>
          </p:cNvSpPr>
          <p:nvPr>
            <p:ph type="dt" sz="half" idx="10"/>
          </p:nvPr>
        </p:nvSpPr>
        <p:spPr/>
        <p:txBody>
          <a:bodyPr/>
          <a:lstStyle/>
          <a:p>
            <a:fld id="{9A796CB2-1719-4AB6-B1A8-709A4B3EB375}" type="datetime1">
              <a:rPr lang="en-GB" smtClean="0"/>
              <a:t>12/05/2025</a:t>
            </a:fld>
            <a:endParaRPr lang="en-GB"/>
          </a:p>
        </p:txBody>
      </p:sp>
      <p:sp>
        <p:nvSpPr>
          <p:cNvPr id="3" name="Footer Placeholder 2">
            <a:extLst>
              <a:ext uri="{FF2B5EF4-FFF2-40B4-BE49-F238E27FC236}">
                <a16:creationId xmlns:a16="http://schemas.microsoft.com/office/drawing/2014/main" id="{8BECDCCB-6238-B12C-A1D4-29282D4E1EF4}"/>
              </a:ext>
            </a:extLst>
          </p:cNvPr>
          <p:cNvSpPr>
            <a:spLocks noGrp="1"/>
          </p:cNvSpPr>
          <p:nvPr>
            <p:ph type="ftr" sz="quarter" idx="11"/>
          </p:nvPr>
        </p:nvSpPr>
        <p:spPr/>
        <p:txBody>
          <a:bodyPr/>
          <a:lstStyle/>
          <a:p>
            <a:r>
              <a:rPr lang="en-GB"/>
              <a:t>PIERS 2025 - 08/05/25</a:t>
            </a:r>
          </a:p>
        </p:txBody>
      </p:sp>
      <p:sp>
        <p:nvSpPr>
          <p:cNvPr id="4" name="Slide Number Placeholder 3">
            <a:extLst>
              <a:ext uri="{FF2B5EF4-FFF2-40B4-BE49-F238E27FC236}">
                <a16:creationId xmlns:a16="http://schemas.microsoft.com/office/drawing/2014/main" id="{77E5B3A4-7926-7D2A-6B73-3CA55BCD062F}"/>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111846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9017-5726-2410-F8A4-E954A318B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C73A18-3038-6408-C05F-DD0498D0A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D6FDC0-AEE4-1A6B-B230-FA268A47E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400B1-5650-0E0C-9392-D064541222BE}"/>
              </a:ext>
            </a:extLst>
          </p:cNvPr>
          <p:cNvSpPr>
            <a:spLocks noGrp="1"/>
          </p:cNvSpPr>
          <p:nvPr>
            <p:ph type="dt" sz="half" idx="10"/>
          </p:nvPr>
        </p:nvSpPr>
        <p:spPr/>
        <p:txBody>
          <a:bodyPr/>
          <a:lstStyle/>
          <a:p>
            <a:fld id="{6325C15F-71A3-400B-A64F-7B0AE4B23075}" type="datetime1">
              <a:rPr lang="en-GB" smtClean="0"/>
              <a:t>12/05/2025</a:t>
            </a:fld>
            <a:endParaRPr lang="en-GB"/>
          </a:p>
        </p:txBody>
      </p:sp>
      <p:sp>
        <p:nvSpPr>
          <p:cNvPr id="6" name="Footer Placeholder 5">
            <a:extLst>
              <a:ext uri="{FF2B5EF4-FFF2-40B4-BE49-F238E27FC236}">
                <a16:creationId xmlns:a16="http://schemas.microsoft.com/office/drawing/2014/main" id="{46D4DECD-F702-5D3A-9C5D-221071341B8F}"/>
              </a:ext>
            </a:extLst>
          </p:cNvPr>
          <p:cNvSpPr>
            <a:spLocks noGrp="1"/>
          </p:cNvSpPr>
          <p:nvPr>
            <p:ph type="ftr" sz="quarter" idx="11"/>
          </p:nvPr>
        </p:nvSpPr>
        <p:spPr/>
        <p:txBody>
          <a:bodyPr/>
          <a:lstStyle/>
          <a:p>
            <a:r>
              <a:rPr lang="en-GB"/>
              <a:t>PIERS 2025 - 08/05/25</a:t>
            </a:r>
          </a:p>
        </p:txBody>
      </p:sp>
      <p:sp>
        <p:nvSpPr>
          <p:cNvPr id="7" name="Slide Number Placeholder 6">
            <a:extLst>
              <a:ext uri="{FF2B5EF4-FFF2-40B4-BE49-F238E27FC236}">
                <a16:creationId xmlns:a16="http://schemas.microsoft.com/office/drawing/2014/main" id="{1A988A97-997E-065C-2FFA-46F6E9C00790}"/>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376719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803E-91E4-FE0C-A04D-7B0A2DE06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56B15D-E94D-8347-A362-42BEFF384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7456B0-53C9-8027-9653-71DBA3BD5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87E29-AAEE-A639-9739-86984D08D721}"/>
              </a:ext>
            </a:extLst>
          </p:cNvPr>
          <p:cNvSpPr>
            <a:spLocks noGrp="1"/>
          </p:cNvSpPr>
          <p:nvPr>
            <p:ph type="dt" sz="half" idx="10"/>
          </p:nvPr>
        </p:nvSpPr>
        <p:spPr/>
        <p:txBody>
          <a:bodyPr/>
          <a:lstStyle/>
          <a:p>
            <a:fld id="{EF640364-A311-4888-BF93-F7588E2F284C}" type="datetime1">
              <a:rPr lang="en-GB" smtClean="0"/>
              <a:t>12/05/2025</a:t>
            </a:fld>
            <a:endParaRPr lang="en-GB"/>
          </a:p>
        </p:txBody>
      </p:sp>
      <p:sp>
        <p:nvSpPr>
          <p:cNvPr id="6" name="Footer Placeholder 5">
            <a:extLst>
              <a:ext uri="{FF2B5EF4-FFF2-40B4-BE49-F238E27FC236}">
                <a16:creationId xmlns:a16="http://schemas.microsoft.com/office/drawing/2014/main" id="{1BC0FC7E-40EE-CAFD-7329-6CDF3279BF85}"/>
              </a:ext>
            </a:extLst>
          </p:cNvPr>
          <p:cNvSpPr>
            <a:spLocks noGrp="1"/>
          </p:cNvSpPr>
          <p:nvPr>
            <p:ph type="ftr" sz="quarter" idx="11"/>
          </p:nvPr>
        </p:nvSpPr>
        <p:spPr/>
        <p:txBody>
          <a:bodyPr/>
          <a:lstStyle/>
          <a:p>
            <a:r>
              <a:rPr lang="en-GB"/>
              <a:t>PIERS 2025 - 08/05/25</a:t>
            </a:r>
          </a:p>
        </p:txBody>
      </p:sp>
      <p:sp>
        <p:nvSpPr>
          <p:cNvPr id="7" name="Slide Number Placeholder 6">
            <a:extLst>
              <a:ext uri="{FF2B5EF4-FFF2-40B4-BE49-F238E27FC236}">
                <a16:creationId xmlns:a16="http://schemas.microsoft.com/office/drawing/2014/main" id="{6876C16E-E56C-CDBD-3C56-5AA90ACE33AA}"/>
              </a:ext>
            </a:extLst>
          </p:cNvPr>
          <p:cNvSpPr>
            <a:spLocks noGrp="1"/>
          </p:cNvSpPr>
          <p:nvPr>
            <p:ph type="sldNum" sz="quarter" idx="12"/>
          </p:nvPr>
        </p:nvSpPr>
        <p:spPr/>
        <p:txBody>
          <a:bodyPr/>
          <a:lstStyle/>
          <a:p>
            <a:fld id="{8A081B3F-F647-48FA-8D7D-2668094114E2}" type="slidenum">
              <a:rPr lang="en-GB" smtClean="0"/>
              <a:t>‹#›</a:t>
            </a:fld>
            <a:endParaRPr lang="en-GB"/>
          </a:p>
        </p:txBody>
      </p:sp>
    </p:spTree>
    <p:extLst>
      <p:ext uri="{BB962C8B-B14F-4D97-AF65-F5344CB8AC3E}">
        <p14:creationId xmlns:p14="http://schemas.microsoft.com/office/powerpoint/2010/main" val="116697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8EF49-C04E-BE60-7C73-CCF6CB2F8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BE9282-9421-170A-A036-37BB65C7F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F28679-4CDD-6A1F-494A-14370C536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F16882-21BC-419C-82FB-CD3E5A9A7638}" type="datetime1">
              <a:rPr lang="en-GB" smtClean="0"/>
              <a:t>12/05/2025</a:t>
            </a:fld>
            <a:endParaRPr lang="en-GB"/>
          </a:p>
        </p:txBody>
      </p:sp>
      <p:sp>
        <p:nvSpPr>
          <p:cNvPr id="5" name="Footer Placeholder 4">
            <a:extLst>
              <a:ext uri="{FF2B5EF4-FFF2-40B4-BE49-F238E27FC236}">
                <a16:creationId xmlns:a16="http://schemas.microsoft.com/office/drawing/2014/main" id="{0A8F4BBC-7843-853A-D59E-63DB3BB31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PIERS 2025 - 08/05/25</a:t>
            </a:r>
          </a:p>
        </p:txBody>
      </p:sp>
      <p:sp>
        <p:nvSpPr>
          <p:cNvPr id="6" name="Slide Number Placeholder 5">
            <a:extLst>
              <a:ext uri="{FF2B5EF4-FFF2-40B4-BE49-F238E27FC236}">
                <a16:creationId xmlns:a16="http://schemas.microsoft.com/office/drawing/2014/main" id="{0319F260-3B25-E1D4-FC1C-9170BD554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81B3F-F647-48FA-8D7D-2668094114E2}" type="slidenum">
              <a:rPr lang="en-GB" smtClean="0"/>
              <a:t>‹#›</a:t>
            </a:fld>
            <a:endParaRPr lang="en-GB"/>
          </a:p>
        </p:txBody>
      </p:sp>
      <p:pic>
        <p:nvPicPr>
          <p:cNvPr id="7" name="Picture 6">
            <a:extLst>
              <a:ext uri="{FF2B5EF4-FFF2-40B4-BE49-F238E27FC236}">
                <a16:creationId xmlns:a16="http://schemas.microsoft.com/office/drawing/2014/main" id="{DFF0B812-57DA-8F72-CF3F-E8621359A05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6514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914400" rtl="0" eaLnBrk="1" latinLnBrk="0" hangingPunct="1">
        <a:spcBef>
          <a:spcPct val="0"/>
        </a:spcBef>
        <a:buNone/>
        <a:defRPr sz="3200" kern="1200" spc="-150">
          <a:solidFill>
            <a:srgbClr val="2E444E"/>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2E444E"/>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2E444E"/>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2E444E"/>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2E444E"/>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2E44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3128944366"/>
      </p:ext>
    </p:extLst>
  </p:cSld>
  <p:clrMap bg1="lt1" tx1="dk1" bg2="lt2" tx2="dk2" accent1="accent1" accent2="accent2" accent3="accent3" accent4="accent4" accent5="accent5" accent6="accent6" hlink="hlink" folHlink="folHlink"/>
  <p:sldLayoutIdLst>
    <p:sldLayoutId id="2147483707" r:id="rId1"/>
    <p:sldLayoutId id="2147483709" r:id="rId2"/>
  </p:sldLayoutIdLst>
  <p:hf sldNum="0" hdr="0" ftr="0"/>
  <p:txStyles>
    <p:titleStyle>
      <a:lvl1pPr algn="l" defTabSz="914400" rtl="0" eaLnBrk="1" latinLnBrk="0" hangingPunct="1">
        <a:spcBef>
          <a:spcPct val="0"/>
        </a:spcBef>
        <a:buNone/>
        <a:defRPr sz="3200" kern="1200" spc="-150">
          <a:solidFill>
            <a:srgbClr val="2E444E"/>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2E444E"/>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2E444E"/>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2E444E"/>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2E444E"/>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2E44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0.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openclipart.org/detail/129019/polmoni"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15.png"/><Relationship Id="rId3" Type="http://schemas.microsoft.com/office/2007/relationships/media" Target="../media/media2.bin"/><Relationship Id="rId7" Type="http://schemas.openxmlformats.org/officeDocument/2006/relationships/slideLayout" Target="../slideLayouts/slideLayout2.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video" Target="../media/media1.bin"/><Relationship Id="rId16" Type="http://schemas.openxmlformats.org/officeDocument/2006/relationships/image" Target="../media/image18.png"/><Relationship Id="rId1" Type="http://schemas.microsoft.com/office/2007/relationships/media" Target="../media/media1.bin"/><Relationship Id="rId6" Type="http://schemas.openxmlformats.org/officeDocument/2006/relationships/video" Target="../media/media3.bin"/><Relationship Id="rId11" Type="http://schemas.openxmlformats.org/officeDocument/2006/relationships/image" Target="../media/image13.png"/><Relationship Id="rId5" Type="http://schemas.microsoft.com/office/2007/relationships/media" Target="../media/media3.bin"/><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video" Target="../media/media2.bin"/><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80E6-3237-B33B-DEA2-02201549EC95}"/>
              </a:ext>
            </a:extLst>
          </p:cNvPr>
          <p:cNvSpPr>
            <a:spLocks noGrp="1"/>
          </p:cNvSpPr>
          <p:nvPr>
            <p:ph type="ctrTitle"/>
          </p:nvPr>
        </p:nvSpPr>
        <p:spPr>
          <a:xfrm>
            <a:off x="318198" y="1122363"/>
            <a:ext cx="11555604" cy="2387600"/>
          </a:xfrm>
        </p:spPr>
        <p:txBody>
          <a:bodyPr>
            <a:normAutofit fontScale="90000"/>
          </a:bodyPr>
          <a:lstStyle/>
          <a:p>
            <a:r>
              <a:rPr lang="en-GB"/>
              <a:t>Data Fusion for Improved Prediction Interval Performance of </a:t>
            </a:r>
            <a:r>
              <a:rPr lang="en-GB" err="1"/>
              <a:t>Ratiometric</a:t>
            </a:r>
            <a:r>
              <a:rPr lang="en-GB"/>
              <a:t> Binary Liposome Measurement</a:t>
            </a:r>
          </a:p>
        </p:txBody>
      </p:sp>
      <p:sp>
        <p:nvSpPr>
          <p:cNvPr id="3" name="Subtitle 2">
            <a:extLst>
              <a:ext uri="{FF2B5EF4-FFF2-40B4-BE49-F238E27FC236}">
                <a16:creationId xmlns:a16="http://schemas.microsoft.com/office/drawing/2014/main" id="{242DFCAD-3DF0-FD60-BD02-39A8CC1F187D}"/>
              </a:ext>
            </a:extLst>
          </p:cNvPr>
          <p:cNvSpPr>
            <a:spLocks noGrp="1"/>
          </p:cNvSpPr>
          <p:nvPr>
            <p:ph type="subTitle" idx="1"/>
          </p:nvPr>
        </p:nvSpPr>
        <p:spPr>
          <a:xfrm>
            <a:off x="2458065" y="3602038"/>
            <a:ext cx="7275870" cy="1655762"/>
          </a:xfrm>
        </p:spPr>
        <p:txBody>
          <a:bodyPr/>
          <a:lstStyle/>
          <a:p>
            <a:r>
              <a:rPr lang="en-GB" dirty="0"/>
              <a:t>Dr Waseem Ahmed, Dr Aneesh Vincent Veluthandath, Prof Senthil Murugan Ganapathy</a:t>
            </a:r>
          </a:p>
        </p:txBody>
      </p:sp>
      <p:sp>
        <p:nvSpPr>
          <p:cNvPr id="5" name="Subtitle 2">
            <a:extLst>
              <a:ext uri="{FF2B5EF4-FFF2-40B4-BE49-F238E27FC236}">
                <a16:creationId xmlns:a16="http://schemas.microsoft.com/office/drawing/2014/main" id="{37CCECEC-536B-1F75-73D4-A34E11542708}"/>
              </a:ext>
            </a:extLst>
          </p:cNvPr>
          <p:cNvSpPr txBox="1">
            <a:spLocks/>
          </p:cNvSpPr>
          <p:nvPr/>
        </p:nvSpPr>
        <p:spPr>
          <a:xfrm>
            <a:off x="1524000" y="452199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PIERS 2025</a:t>
            </a:r>
          </a:p>
          <a:p>
            <a:r>
              <a:rPr lang="en-GB" dirty="0"/>
              <a:t>8</a:t>
            </a:r>
            <a:r>
              <a:rPr lang="en-GB" baseline="30000" dirty="0"/>
              <a:t>th</a:t>
            </a:r>
            <a:r>
              <a:rPr lang="en-GB" dirty="0"/>
              <a:t> May 2025</a:t>
            </a:r>
          </a:p>
        </p:txBody>
      </p:sp>
    </p:spTree>
    <p:extLst>
      <p:ext uri="{BB962C8B-B14F-4D97-AF65-F5344CB8AC3E}">
        <p14:creationId xmlns:p14="http://schemas.microsoft.com/office/powerpoint/2010/main" val="350968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BFF"/>
        </a:solidFill>
        <a:effectLst/>
      </p:bgPr>
    </p:bg>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r="51573"/>
          <a:stretch/>
        </p:blipFill>
        <p:spPr bwMode="auto">
          <a:xfrm>
            <a:off x="362219" y="1680094"/>
            <a:ext cx="2859446" cy="4392488"/>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6960096" y="1669839"/>
                <a:ext cx="4704523"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The lipid vesicles show similar spectra in 600 cm</a:t>
                </a:r>
                <a:r>
                  <a:rPr kumimoji="0" lang="en-US" sz="2000" b="0" i="0" u="none" strike="noStrike" kern="1200" cap="none" spc="0" normalizeH="0" baseline="30000" noProof="0" dirty="0">
                    <a:ln>
                      <a:noFill/>
                    </a:ln>
                    <a:solidFill>
                      <a:srgbClr val="231F20"/>
                    </a:solidFill>
                    <a:effectLst/>
                    <a:uLnTx/>
                    <a:uFillTx/>
                    <a:latin typeface="Aptos" panose="020B0004020202020204" pitchFamily="34" charset="0"/>
                  </a:rPr>
                  <a:t>-1</a:t>
                </a: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-1600 cm</a:t>
                </a:r>
                <a:r>
                  <a:rPr kumimoji="0" lang="en-US" sz="2000" b="0" i="0" u="none" strike="noStrike" kern="1200" cap="none" spc="0" normalizeH="0" baseline="30000" noProof="0" dirty="0">
                    <a:ln>
                      <a:noFill/>
                    </a:ln>
                    <a:solidFill>
                      <a:srgbClr val="231F20"/>
                    </a:solidFill>
                    <a:effectLst/>
                    <a:uLnTx/>
                    <a:uFillTx/>
                    <a:latin typeface="Aptos" panose="020B0004020202020204" pitchFamily="34" charset="0"/>
                  </a:rPr>
                  <a:t>-1</a:t>
                </a: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 region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31F20"/>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A</a:t>
                </a:r>
                <a:r>
                  <a:rPr kumimoji="0" lang="en-US" sz="2000" b="0" i="0" u="none" strike="noStrike" kern="1200" cap="none" spc="0" normalizeH="0" baseline="0" noProof="0" dirty="0" err="1">
                    <a:ln>
                      <a:noFill/>
                    </a:ln>
                    <a:solidFill>
                      <a:srgbClr val="231F20"/>
                    </a:solidFill>
                    <a:effectLst/>
                    <a:uLnTx/>
                    <a:uFillTx/>
                    <a:latin typeface="Aptos" panose="020B0004020202020204" pitchFamily="34" charset="0"/>
                  </a:rPr>
                  <a:t>mide</a:t>
                </a: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 I band and the C=C stretch of SM at 1641 and 1672 cm</a:t>
                </a:r>
                <a:r>
                  <a:rPr kumimoji="0" lang="en-US" sz="2000" b="0" i="0" u="none" strike="noStrike" kern="1200" cap="none" spc="0" normalizeH="0" baseline="30000" noProof="0" dirty="0">
                    <a:ln>
                      <a:noFill/>
                    </a:ln>
                    <a:solidFill>
                      <a:srgbClr val="231F20"/>
                    </a:solidFill>
                    <a:effectLst/>
                    <a:uLnTx/>
                    <a:uFillTx/>
                    <a:latin typeface="Aptos" panose="020B0004020202020204" pitchFamily="34" charset="0"/>
                  </a:rPr>
                  <a:t>-1</a:t>
                </a: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 respectively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31F20"/>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The C=O stretch of the carbonyl bond of the DPPC occurs at 1742 cm</a:t>
                </a:r>
                <a:r>
                  <a:rPr kumimoji="0" lang="en-US" sz="2000" b="0" i="0" u="none" strike="noStrike" kern="1200" cap="none" spc="0" normalizeH="0" baseline="30000" noProof="0" dirty="0">
                    <a:ln>
                      <a:noFill/>
                    </a:ln>
                    <a:solidFill>
                      <a:srgbClr val="231F20"/>
                    </a:solidFill>
                    <a:effectLst/>
                    <a:uLnTx/>
                    <a:uFillTx/>
                    <a:latin typeface="Aptos" panose="020B0004020202020204" pitchFamily="34" charset="0"/>
                  </a:rPr>
                  <a:t>-1</a:t>
                </a:r>
                <a:r>
                  <a:rPr kumimoji="0" lang="en-US" sz="2000" b="0" i="0" u="none" strike="noStrike" kern="1200" cap="none" spc="0" normalizeH="0" baseline="0" noProof="0" dirty="0">
                    <a:ln>
                      <a:noFill/>
                    </a:ln>
                    <a:solidFill>
                      <a:srgbClr val="231F20"/>
                    </a:solidFill>
                    <a:effectLst/>
                    <a:uLnTx/>
                    <a:uFillTx/>
                    <a:latin typeface="Aptos" panose="020B00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31F20"/>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Aptos" panose="020B0004020202020204" pitchFamily="34" charset="0"/>
                  </a:rPr>
                  <a:t> </a:t>
                </a:r>
                <a14:m>
                  <m:oMath xmlns:m="http://schemas.openxmlformats.org/officeDocument/2006/math">
                    <m:sSub>
                      <m:sSubPr>
                        <m:ctrlPr>
                          <a:rPr kumimoji="0" lang="en-GB" sz="2000" b="0" i="1" u="none" strike="noStrike" kern="1200" cap="none" spc="0" normalizeH="0" baseline="0" noProof="0" smtClean="0">
                            <a:ln>
                              <a:noFill/>
                            </a:ln>
                            <a:solidFill>
                              <a:srgbClr val="C00000"/>
                            </a:solidFill>
                            <a:effectLst/>
                            <a:uLnTx/>
                            <a:uFillTx/>
                            <a:latin typeface="Cambria Math" panose="02040503050406030204" pitchFamily="18" charset="0"/>
                          </a:rPr>
                        </m:ctrlPr>
                      </m:sSubPr>
                      <m:e>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𝐼</m:t>
                        </m:r>
                      </m:e>
                      <m:sub>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𝐶</m:t>
                        </m:r>
                        <m:r>
                          <a:rPr kumimoji="0" lang="en-US" sz="2000" b="0" i="0" u="none" strike="noStrike" kern="1200" cap="none" spc="0" normalizeH="0" baseline="0" noProof="0">
                            <a:ln>
                              <a:noFill/>
                            </a:ln>
                            <a:solidFill>
                              <a:srgbClr val="C00000"/>
                            </a:solidFill>
                            <a:effectLst/>
                            <a:uLnTx/>
                            <a:uFillTx/>
                            <a:latin typeface="Cambria Math" panose="02040503050406030204" pitchFamily="18" charset="0"/>
                          </a:rPr>
                          <m:t>=</m:t>
                        </m:r>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𝑂</m:t>
                        </m:r>
                      </m:sub>
                    </m:sSub>
                    <m:r>
                      <a:rPr kumimoji="0" lang="en-US" sz="2000" b="0" i="0" u="none" strike="noStrike" kern="1200" cap="none" spc="0" normalizeH="0" baseline="0" noProof="0">
                        <a:ln>
                          <a:noFill/>
                        </a:ln>
                        <a:solidFill>
                          <a:srgbClr val="C00000"/>
                        </a:solidFill>
                        <a:effectLst/>
                        <a:uLnTx/>
                        <a:uFillTx/>
                        <a:latin typeface="Cambria Math" panose="02040503050406030204" pitchFamily="18" charset="0"/>
                      </a:rPr>
                      <m:t>/</m:t>
                    </m:r>
                    <m:sSub>
                      <m:sSubPr>
                        <m:ctrlPr>
                          <a:rPr kumimoji="0" lang="en-GB" sz="20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𝐼</m:t>
                        </m:r>
                      </m:e>
                      <m:sub>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𝐴𝑚𝑖𝑑𝑒</m:t>
                        </m:r>
                        <m:r>
                          <a:rPr kumimoji="0" lang="en-US" sz="2000" b="0" i="0" u="none" strike="noStrike" kern="1200" cap="none" spc="0" normalizeH="0" baseline="0" noProof="0">
                            <a:ln>
                              <a:noFill/>
                            </a:ln>
                            <a:solidFill>
                              <a:srgbClr val="C00000"/>
                            </a:solidFill>
                            <a:effectLst/>
                            <a:uLnTx/>
                            <a:uFillTx/>
                            <a:latin typeface="Cambria Math" panose="02040503050406030204" pitchFamily="18" charset="0"/>
                          </a:rPr>
                          <m:t> </m:t>
                        </m:r>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𝐼</m:t>
                        </m:r>
                      </m:sub>
                    </m:sSub>
                  </m:oMath>
                </a14:m>
                <a:r>
                  <a:rPr kumimoji="0" lang="en-US" sz="2000" b="0" i="0" u="none" strike="noStrike" kern="1200" cap="none" spc="0" normalizeH="0" baseline="0" noProof="0" dirty="0">
                    <a:ln>
                      <a:noFill/>
                    </a:ln>
                    <a:solidFill>
                      <a:srgbClr val="C00000"/>
                    </a:solidFill>
                    <a:effectLst/>
                    <a:uLnTx/>
                    <a:uFillTx/>
                    <a:latin typeface="Aptos" panose="020B0004020202020204" pitchFamily="34" charset="0"/>
                  </a:rPr>
                  <a:t> ratio and </a:t>
                </a:r>
                <a:r>
                  <a:rPr kumimoji="0" lang="en-GB" sz="2000" b="0" i="0" u="none" strike="noStrike" kern="1200" cap="none" spc="0" normalizeH="0" baseline="0" noProof="0" dirty="0">
                    <a:ln>
                      <a:noFill/>
                    </a:ln>
                    <a:solidFill>
                      <a:srgbClr val="C00000"/>
                    </a:solidFill>
                    <a:effectLst/>
                    <a:uLnTx/>
                    <a:uFillTx/>
                    <a:latin typeface="Aptos" panose="020B0004020202020204" pitchFamily="34" charset="0"/>
                  </a:rPr>
                  <a:t>the  </a:t>
                </a:r>
                <a14:m>
                  <m:oMath xmlns:m="http://schemas.openxmlformats.org/officeDocument/2006/math">
                    <m:sSub>
                      <m:sSubPr>
                        <m:ctrlPr>
                          <a:rPr kumimoji="0" lang="en-GB" sz="20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𝐼</m:t>
                        </m:r>
                      </m:e>
                      <m:sub>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𝐶</m:t>
                        </m:r>
                        <m:r>
                          <a:rPr kumimoji="0" lang="en-US" sz="2000" b="0" i="0" u="none" strike="noStrike" kern="1200" cap="none" spc="0" normalizeH="0" baseline="0" noProof="0">
                            <a:ln>
                              <a:noFill/>
                            </a:ln>
                            <a:solidFill>
                              <a:srgbClr val="C00000"/>
                            </a:solidFill>
                            <a:effectLst/>
                            <a:uLnTx/>
                            <a:uFillTx/>
                            <a:latin typeface="Cambria Math" panose="02040503050406030204" pitchFamily="18" charset="0"/>
                          </a:rPr>
                          <m:t>=</m:t>
                        </m:r>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𝑂</m:t>
                        </m:r>
                      </m:sub>
                    </m:sSub>
                    <m:r>
                      <a:rPr kumimoji="0" lang="en-US" sz="2000" b="0" i="0" u="none" strike="noStrike" kern="1200" cap="none" spc="0" normalizeH="0" baseline="0" noProof="0">
                        <a:ln>
                          <a:noFill/>
                        </a:ln>
                        <a:solidFill>
                          <a:srgbClr val="C00000"/>
                        </a:solidFill>
                        <a:effectLst/>
                        <a:uLnTx/>
                        <a:uFillTx/>
                        <a:latin typeface="Cambria Math" panose="02040503050406030204" pitchFamily="18" charset="0"/>
                      </a:rPr>
                      <m:t>/</m:t>
                    </m:r>
                    <m:sSub>
                      <m:sSubPr>
                        <m:ctrlPr>
                          <a:rPr kumimoji="0" lang="en-GB" sz="20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en-US" sz="2000" b="0" i="1" u="none" strike="noStrike" kern="1200" cap="none" spc="0" normalizeH="0" baseline="0" noProof="0">
                            <a:ln>
                              <a:noFill/>
                            </a:ln>
                            <a:solidFill>
                              <a:srgbClr val="C00000"/>
                            </a:solidFill>
                            <a:effectLst/>
                            <a:uLnTx/>
                            <a:uFillTx/>
                            <a:latin typeface="Cambria Math" panose="02040503050406030204" pitchFamily="18" charset="0"/>
                          </a:rPr>
                          <m:t>𝐼</m:t>
                        </m:r>
                      </m:e>
                      <m:sub>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rPr>
                          <m:t>𝐶</m:t>
                        </m:r>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rPr>
                          <m:t>=</m:t>
                        </m:r>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rPr>
                          <m:t>𝐶</m:t>
                        </m:r>
                      </m:sub>
                    </m:sSub>
                  </m:oMath>
                </a14:m>
                <a:r>
                  <a:rPr kumimoji="0" lang="en-US" sz="2000" b="0" i="0" u="none" strike="noStrike" kern="1200" cap="none" spc="0" normalizeH="0" baseline="0" noProof="0" dirty="0">
                    <a:ln>
                      <a:noFill/>
                    </a:ln>
                    <a:solidFill>
                      <a:srgbClr val="C00000"/>
                    </a:solidFill>
                    <a:effectLst/>
                    <a:uLnTx/>
                    <a:uFillTx/>
                    <a:latin typeface="Aptos" panose="020B0004020202020204" pitchFamily="34" charset="0"/>
                  </a:rPr>
                  <a:t>  ratio can be used to estimate L/S ratio in an unknown sample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31F20"/>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Aptos" panose="020B00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960096" y="1669839"/>
                <a:ext cx="4704523" cy="4708981"/>
              </a:xfrm>
              <a:prstGeom prst="rect">
                <a:avLst/>
              </a:prstGeom>
              <a:blipFill>
                <a:blip r:embed="rId4"/>
                <a:stretch>
                  <a:fillRect l="-1167" t="-777" r="-1297"/>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2DE3DDA4-2350-6058-D1CD-8344AC226620}"/>
              </a:ext>
            </a:extLst>
          </p:cNvPr>
          <p:cNvPicPr>
            <a:picLocks noChangeAspect="1"/>
          </p:cNvPicPr>
          <p:nvPr/>
        </p:nvPicPr>
        <p:blipFill>
          <a:blip r:embed="rId5"/>
          <a:stretch>
            <a:fillRect/>
          </a:stretch>
        </p:blipFill>
        <p:spPr>
          <a:xfrm>
            <a:off x="3265802" y="2189046"/>
            <a:ext cx="3810330" cy="3456732"/>
          </a:xfrm>
          <a:prstGeom prst="rect">
            <a:avLst/>
          </a:prstGeom>
        </p:spPr>
      </p:pic>
      <p:sp>
        <p:nvSpPr>
          <p:cNvPr id="6" name="TextBox 5">
            <a:extLst>
              <a:ext uri="{FF2B5EF4-FFF2-40B4-BE49-F238E27FC236}">
                <a16:creationId xmlns:a16="http://schemas.microsoft.com/office/drawing/2014/main" id="{E74DE075-3735-72CD-074C-58690DC2D8FE}"/>
              </a:ext>
            </a:extLst>
          </p:cNvPr>
          <p:cNvSpPr txBox="1"/>
          <p:nvPr/>
        </p:nvSpPr>
        <p:spPr>
          <a:xfrm>
            <a:off x="168675" y="6525973"/>
            <a:ext cx="80609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C00000"/>
                </a:solidFill>
                <a:effectLst/>
                <a:uLnTx/>
                <a:uFillTx/>
                <a:latin typeface="Aptos" panose="020B0004020202020204" pitchFamily="34" charset="0"/>
              </a:rPr>
              <a:t>[1] A V Veluthandath, W. Ahmed, G S Murugan et al., </a:t>
            </a:r>
            <a:r>
              <a:rPr kumimoji="0" lang="en-GB" sz="1100" b="1" i="1" u="none" strike="noStrike" kern="1200" cap="none" spc="0" normalizeH="0" baseline="0" noProof="0" dirty="0">
                <a:ln>
                  <a:noFill/>
                </a:ln>
                <a:solidFill>
                  <a:srgbClr val="C00000"/>
                </a:solidFill>
                <a:effectLst/>
                <a:uLnTx/>
                <a:uFillTx/>
                <a:latin typeface="Aptos" panose="020B0004020202020204" pitchFamily="34" charset="0"/>
              </a:rPr>
              <a:t>Raman Spectroscopy. </a:t>
            </a:r>
            <a:r>
              <a:rPr kumimoji="0" lang="en-GB" sz="1100" b="1" i="0" u="none" strike="noStrike" kern="1200" cap="none" spc="0" normalizeH="0" baseline="0" noProof="0" dirty="0">
                <a:ln>
                  <a:noFill/>
                </a:ln>
                <a:solidFill>
                  <a:srgbClr val="C00000"/>
                </a:solidFill>
                <a:effectLst/>
                <a:uLnTx/>
                <a:uFillTx/>
                <a:latin typeface="Aptos" panose="020B0004020202020204" pitchFamily="34" charset="0"/>
              </a:rPr>
              <a:t>(2023) </a:t>
            </a:r>
          </a:p>
        </p:txBody>
      </p:sp>
      <p:sp>
        <p:nvSpPr>
          <p:cNvPr id="9" name="Title 1">
            <a:extLst>
              <a:ext uri="{FF2B5EF4-FFF2-40B4-BE49-F238E27FC236}">
                <a16:creationId xmlns:a16="http://schemas.microsoft.com/office/drawing/2014/main" id="{E8810E45-B7EC-94AC-4009-0E6970777AE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44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Raman Spectra of Vesicles</a:t>
            </a:r>
            <a:endParaRPr lang="en-GB" dirty="0"/>
          </a:p>
        </p:txBody>
      </p:sp>
    </p:spTree>
    <p:extLst>
      <p:ext uri="{BB962C8B-B14F-4D97-AF65-F5344CB8AC3E}">
        <p14:creationId xmlns:p14="http://schemas.microsoft.com/office/powerpoint/2010/main" val="417827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C3CC-F1AE-51EC-E71F-3221F6B96C59}"/>
              </a:ext>
            </a:extLst>
          </p:cNvPr>
          <p:cNvSpPr>
            <a:spLocks noGrp="1"/>
          </p:cNvSpPr>
          <p:nvPr>
            <p:ph type="title"/>
          </p:nvPr>
        </p:nvSpPr>
        <p:spPr>
          <a:xfrm>
            <a:off x="856736" y="365125"/>
            <a:ext cx="10515600" cy="1325563"/>
          </a:xfrm>
        </p:spPr>
        <p:txBody>
          <a:bodyPr/>
          <a:lstStyle/>
          <a:p>
            <a:r>
              <a:rPr lang="en-GB" dirty="0"/>
              <a:t>Prediction Intervals Results Summary</a:t>
            </a: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id="{5CFF7CD0-7549-9E05-9B65-19EFFD7F8D82}"/>
                  </a:ext>
                </a:extLst>
              </p:cNvPr>
              <p:cNvGraphicFramePr>
                <a:graphicFrameLocks noGrp="1"/>
              </p:cNvGraphicFramePr>
              <p:nvPr>
                <p:extLst>
                  <p:ext uri="{D42A27DB-BD31-4B8C-83A1-F6EECF244321}">
                    <p14:modId xmlns:p14="http://schemas.microsoft.com/office/powerpoint/2010/main" val="1302203897"/>
                  </p:ext>
                </p:extLst>
              </p:nvPr>
            </p:nvGraphicFramePr>
            <p:xfrm>
              <a:off x="2302489" y="4342324"/>
              <a:ext cx="7587022" cy="2103120"/>
            </p:xfrm>
            <a:graphic>
              <a:graphicData uri="http://schemas.openxmlformats.org/drawingml/2006/table">
                <a:tbl>
                  <a:tblPr firstRow="1" bandRow="1">
                    <a:tableStyleId>{5C22544A-7EE6-4342-B048-85BDC9FD1C3A}</a:tableStyleId>
                  </a:tblPr>
                  <a:tblGrid>
                    <a:gridCol w="1992630">
                      <a:extLst>
                        <a:ext uri="{9D8B030D-6E8A-4147-A177-3AD203B41FA5}">
                          <a16:colId xmlns:a16="http://schemas.microsoft.com/office/drawing/2014/main" val="2991533535"/>
                        </a:ext>
                      </a:extLst>
                    </a:gridCol>
                    <a:gridCol w="1088390">
                      <a:extLst>
                        <a:ext uri="{9D8B030D-6E8A-4147-A177-3AD203B41FA5}">
                          <a16:colId xmlns:a16="http://schemas.microsoft.com/office/drawing/2014/main" val="1798763982"/>
                        </a:ext>
                      </a:extLst>
                    </a:gridCol>
                    <a:gridCol w="997268">
                      <a:extLst>
                        <a:ext uri="{9D8B030D-6E8A-4147-A177-3AD203B41FA5}">
                          <a16:colId xmlns:a16="http://schemas.microsoft.com/office/drawing/2014/main" val="834267980"/>
                        </a:ext>
                      </a:extLst>
                    </a:gridCol>
                    <a:gridCol w="860742">
                      <a:extLst>
                        <a:ext uri="{9D8B030D-6E8A-4147-A177-3AD203B41FA5}">
                          <a16:colId xmlns:a16="http://schemas.microsoft.com/office/drawing/2014/main" val="3572833978"/>
                        </a:ext>
                      </a:extLst>
                    </a:gridCol>
                    <a:gridCol w="955992">
                      <a:extLst>
                        <a:ext uri="{9D8B030D-6E8A-4147-A177-3AD203B41FA5}">
                          <a16:colId xmlns:a16="http://schemas.microsoft.com/office/drawing/2014/main" val="3116648356"/>
                        </a:ext>
                      </a:extLst>
                    </a:gridCol>
                    <a:gridCol w="1692000">
                      <a:extLst>
                        <a:ext uri="{9D8B030D-6E8A-4147-A177-3AD203B41FA5}">
                          <a16:colId xmlns:a16="http://schemas.microsoft.com/office/drawing/2014/main" val="3943198247"/>
                        </a:ext>
                      </a:extLst>
                    </a:gridCol>
                  </a:tblGrid>
                  <a:tr h="360000">
                    <a:tc>
                      <a:txBody>
                        <a:bodyPr/>
                        <a:lstStyle/>
                        <a:p>
                          <a:r>
                            <a:rPr lang="en-GB"/>
                            <a:t>Model</a:t>
                          </a:r>
                        </a:p>
                      </a:txBody>
                      <a:tcPr/>
                    </a:tc>
                    <a:tc>
                      <a:txBody>
                        <a:bodyPr/>
                        <a:lstStyle/>
                        <a:p>
                          <a:pPr algn="ctr"/>
                          <a:r>
                            <a:rPr lang="en-GB"/>
                            <a:t>R</a:t>
                          </a:r>
                          <a:r>
                            <a:rPr lang="en-GB" baseline="30000"/>
                            <a:t>2 </a:t>
                          </a:r>
                          <a:r>
                            <a:rPr lang="en-GB" baseline="0"/>
                            <a:t>Score</a:t>
                          </a:r>
                          <a:endParaRPr lang="en-US"/>
                        </a:p>
                      </a:txBody>
                      <a:tcPr/>
                    </a:tc>
                    <a:tc>
                      <a:txBody>
                        <a:bodyPr/>
                        <a:lstStyle/>
                        <a:p>
                          <a:pPr algn="ctr"/>
                          <a:r>
                            <a:rPr lang="en-US"/>
                            <a:t>MSE</a:t>
                          </a:r>
                        </a:p>
                      </a:txBody>
                      <a:tcPr/>
                    </a:tc>
                    <a:tc>
                      <a:txBody>
                        <a:bodyPr/>
                        <a:lstStyle/>
                        <a:p>
                          <a:pPr algn="ctr"/>
                          <a:r>
                            <a:rPr lang="en-US"/>
                            <a:t>PICP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ACE</a:t>
                          </a:r>
                        </a:p>
                      </a:txBody>
                      <a:tcPr/>
                    </a:tc>
                    <a:tc>
                      <a:txBody>
                        <a:bodyPr/>
                        <a:lstStyle/>
                        <a:p>
                          <a:pPr algn="ctr"/>
                          <a:r>
                            <a:rPr lang="en-GB" dirty="0" err="1"/>
                            <a:t>Avg</a:t>
                          </a:r>
                          <a:r>
                            <a:rPr lang="en-GB" dirty="0"/>
                            <a:t> PI Width (moles/mole)</a:t>
                          </a:r>
                          <a:endParaRPr lang="en-US" dirty="0"/>
                        </a:p>
                      </a:txBody>
                      <a:tcPr/>
                    </a:tc>
                    <a:extLst>
                      <a:ext uri="{0D108BD9-81ED-4DB2-BD59-A6C34878D82A}">
                        <a16:rowId xmlns:a16="http://schemas.microsoft.com/office/drawing/2014/main" val="1656040919"/>
                      </a:ext>
                    </a:extLst>
                  </a:tr>
                  <a:tr h="323968">
                    <a:tc>
                      <a:txBody>
                        <a:bodyPr/>
                        <a:lstStyle/>
                        <a:p>
                          <a:r>
                            <a:rPr lang="en-GB"/>
                            <a:t>FTIR</a:t>
                          </a:r>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sz="1800" b="0" i="1" kern="1200" dirty="0" smtClean="0">
                                    <a:solidFill>
                                      <a:schemeClr val="dk1"/>
                                    </a:solidFill>
                                    <a:effectLst/>
                                    <a:latin typeface="Cambria Math" panose="02040503050406030204" pitchFamily="18" charset="0"/>
                                    <a:ea typeface="+mn-ea"/>
                                    <a:cs typeface="+mn-cs"/>
                                  </a:rPr>
                                  <m:t>0.902</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0.0847</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GB" b="0" i="1" dirty="0" smtClean="0">
                                    <a:latin typeface="Cambria Math" panose="02040503050406030204" pitchFamily="18" charset="0"/>
                                  </a:rPr>
                                  <m:t>.000</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0.050</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sz="1800" b="0" i="1" kern="1200" dirty="0" smtClean="0">
                                    <a:solidFill>
                                      <a:schemeClr val="dk1"/>
                                    </a:solidFill>
                                    <a:effectLst/>
                                    <a:latin typeface="Cambria Math" panose="02040503050406030204" pitchFamily="18" charset="0"/>
                                    <a:ea typeface="+mn-ea"/>
                                    <a:cs typeface="+mn-cs"/>
                                  </a:rPr>
                                  <m:t>0.450</m:t>
                                </m:r>
                              </m:oMath>
                            </m:oMathPara>
                          </a14:m>
                          <a:endParaRPr lang="en-US" dirty="0"/>
                        </a:p>
                      </a:txBody>
                      <a:tcPr/>
                    </a:tc>
                    <a:extLst>
                      <a:ext uri="{0D108BD9-81ED-4DB2-BD59-A6C34878D82A}">
                        <a16:rowId xmlns:a16="http://schemas.microsoft.com/office/drawing/2014/main" val="219120441"/>
                      </a:ext>
                    </a:extLst>
                  </a:tr>
                  <a:tr h="323968">
                    <a:tc>
                      <a:txBody>
                        <a:bodyPr/>
                        <a:lstStyle/>
                        <a:p>
                          <a:r>
                            <a:rPr lang="en-GB"/>
                            <a:t>Raman</a:t>
                          </a:r>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sz="1800" b="0" i="1" kern="1200" dirty="0" smtClean="0">
                                    <a:solidFill>
                                      <a:schemeClr val="dk1"/>
                                    </a:solidFill>
                                    <a:effectLst/>
                                    <a:latin typeface="Cambria Math" panose="02040503050406030204" pitchFamily="18" charset="0"/>
                                    <a:ea typeface="+mn-ea"/>
                                    <a:cs typeface="+mn-cs"/>
                                  </a:rPr>
                                  <m:t>0.951</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0.0622</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0.944</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−0.006</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sz="1800" b="0" i="1" kern="1200" dirty="0" smtClean="0">
                                    <a:solidFill>
                                      <a:schemeClr val="dk1"/>
                                    </a:solidFill>
                                    <a:effectLst/>
                                    <a:latin typeface="Cambria Math" panose="02040503050406030204" pitchFamily="18" charset="0"/>
                                    <a:ea typeface="+mn-ea"/>
                                    <a:cs typeface="+mn-cs"/>
                                  </a:rPr>
                                  <m:t>0.333</m:t>
                                </m:r>
                              </m:oMath>
                            </m:oMathPara>
                          </a14:m>
                          <a:endParaRPr lang="en-US"/>
                        </a:p>
                      </a:txBody>
                      <a:tcPr/>
                    </a:tc>
                    <a:extLst>
                      <a:ext uri="{0D108BD9-81ED-4DB2-BD59-A6C34878D82A}">
                        <a16:rowId xmlns:a16="http://schemas.microsoft.com/office/drawing/2014/main" val="3872330868"/>
                      </a:ext>
                    </a:extLst>
                  </a:tr>
                  <a:tr h="323968">
                    <a:tc>
                      <a:txBody>
                        <a:bodyPr/>
                        <a:lstStyle/>
                        <a:p>
                          <a:r>
                            <a:rPr lang="en-GB" b="1"/>
                            <a:t>Low Level Fusion</a:t>
                          </a:r>
                          <a:endParaRPr lang="en-US" b="1"/>
                        </a:p>
                      </a:txBody>
                      <a:tcPr/>
                    </a:tc>
                    <a:tc>
                      <a:txBody>
                        <a:bodyPr/>
                        <a:lstStyle/>
                        <a:p>
                          <a:pPr/>
                          <a14:m>
                            <m:oMathPara xmlns:m="http://schemas.openxmlformats.org/officeDocument/2006/math">
                              <m:oMathParaPr>
                                <m:jc m:val="centerGroup"/>
                              </m:oMathParaPr>
                              <m:oMath xmlns:m="http://schemas.openxmlformats.org/officeDocument/2006/math">
                                <m:r>
                                  <a:rPr lang="en-US" sz="1800" b="1" i="1" kern="1200" dirty="0" smtClean="0">
                                    <a:solidFill>
                                      <a:schemeClr val="dk1"/>
                                    </a:solidFill>
                                    <a:effectLst/>
                                    <a:latin typeface="Cambria Math" panose="02040503050406030204" pitchFamily="18" charset="0"/>
                                    <a:ea typeface="+mn-ea"/>
                                    <a:cs typeface="+mn-cs"/>
                                  </a:rPr>
                                  <m:t>𝟎</m:t>
                                </m:r>
                                <m:r>
                                  <a:rPr lang="en-US" sz="1800" b="1" i="1" kern="1200" dirty="0" smtClean="0">
                                    <a:solidFill>
                                      <a:schemeClr val="dk1"/>
                                    </a:solidFill>
                                    <a:effectLst/>
                                    <a:latin typeface="Cambria Math" panose="02040503050406030204" pitchFamily="18" charset="0"/>
                                    <a:ea typeface="+mn-ea"/>
                                    <a:cs typeface="+mn-cs"/>
                                  </a:rPr>
                                  <m:t>.</m:t>
                                </m:r>
                                <m:r>
                                  <a:rPr lang="en-US" sz="1800" b="1" i="1" kern="1200" dirty="0" smtClean="0">
                                    <a:solidFill>
                                      <a:schemeClr val="dk1"/>
                                    </a:solidFill>
                                    <a:effectLst/>
                                    <a:latin typeface="Cambria Math" panose="02040503050406030204" pitchFamily="18" charset="0"/>
                                    <a:ea typeface="+mn-ea"/>
                                    <a:cs typeface="+mn-cs"/>
                                  </a:rPr>
                                  <m:t>𝟗𝟕𝟑</m:t>
                                </m:r>
                              </m:oMath>
                            </m:oMathPara>
                          </a14:m>
                          <a:endParaRPr lang="en-US" b="1"/>
                        </a:p>
                      </a:txBody>
                      <a:tcPr/>
                    </a:tc>
                    <a:tc>
                      <a:txBody>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𝟎𝟑𝟒𝟑</m:t>
                                </m:r>
                              </m:oMath>
                            </m:oMathPara>
                          </a14:m>
                          <a:endParaRPr lang="en-US" b="1"/>
                        </a:p>
                      </a:txBody>
                      <a:tcPr/>
                    </a:tc>
                    <a:tc>
                      <a:txBody>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𝟏</m:t>
                                </m:r>
                                <m:r>
                                  <a:rPr lang="en-GB" b="1" i="0" dirty="0" smtClean="0">
                                    <a:latin typeface="Cambria Math" panose="02040503050406030204" pitchFamily="18" charset="0"/>
                                  </a:rPr>
                                  <m:t>.</m:t>
                                </m:r>
                                <m:r>
                                  <a:rPr lang="en-GB" b="1" i="0" dirty="0" smtClean="0">
                                    <a:latin typeface="Cambria Math" panose="02040503050406030204" pitchFamily="18" charset="0"/>
                                  </a:rPr>
                                  <m:t>𝟎𝟎𝟎</m:t>
                                </m:r>
                              </m:oMath>
                            </m:oMathPara>
                          </a14:m>
                          <a:endParaRPr lang="en-US" b="1"/>
                        </a:p>
                      </a:txBody>
                      <a:tcPr/>
                    </a:tc>
                    <a:tc>
                      <a:txBody>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𝟎𝟓𝟎</m:t>
                                </m:r>
                              </m:oMath>
                            </m:oMathPara>
                          </a14:m>
                          <a:endParaRPr lang="en-US" b="1"/>
                        </a:p>
                      </a:txBody>
                      <a:tcPr/>
                    </a:tc>
                    <a:tc>
                      <a:txBody>
                        <a:bodyPr/>
                        <a:lstStyle/>
                        <a:p>
                          <a:pPr/>
                          <a14:m>
                            <m:oMathPara xmlns:m="http://schemas.openxmlformats.org/officeDocument/2006/math">
                              <m:oMathParaPr>
                                <m:jc m:val="centerGroup"/>
                              </m:oMathParaPr>
                              <m:oMath xmlns:m="http://schemas.openxmlformats.org/officeDocument/2006/math">
                                <m:r>
                                  <a:rPr lang="en-US" sz="1800" b="1" i="1" kern="1200" dirty="0" smtClean="0">
                                    <a:solidFill>
                                      <a:schemeClr val="dk1"/>
                                    </a:solidFill>
                                    <a:effectLst/>
                                    <a:latin typeface="Cambria Math" panose="02040503050406030204" pitchFamily="18" charset="0"/>
                                    <a:ea typeface="+mn-ea"/>
                                    <a:cs typeface="+mn-cs"/>
                                  </a:rPr>
                                  <m:t>𝟎</m:t>
                                </m:r>
                                <m:r>
                                  <a:rPr lang="en-US" sz="1800" b="1" i="1" kern="1200" dirty="0" smtClean="0">
                                    <a:solidFill>
                                      <a:schemeClr val="dk1"/>
                                    </a:solidFill>
                                    <a:effectLst/>
                                    <a:latin typeface="Cambria Math" panose="02040503050406030204" pitchFamily="18" charset="0"/>
                                    <a:ea typeface="+mn-ea"/>
                                    <a:cs typeface="+mn-cs"/>
                                  </a:rPr>
                                  <m:t>.</m:t>
                                </m:r>
                                <m:r>
                                  <a:rPr lang="en-US" sz="1800" b="1" i="1" kern="1200" dirty="0" smtClean="0">
                                    <a:solidFill>
                                      <a:schemeClr val="dk1"/>
                                    </a:solidFill>
                                    <a:effectLst/>
                                    <a:latin typeface="Cambria Math" panose="02040503050406030204" pitchFamily="18" charset="0"/>
                                    <a:ea typeface="+mn-ea"/>
                                    <a:cs typeface="+mn-cs"/>
                                  </a:rPr>
                                  <m:t>𝟑𝟎𝟑</m:t>
                                </m:r>
                              </m:oMath>
                            </m:oMathPara>
                          </a14:m>
                          <a:endParaRPr lang="en-US" b="1"/>
                        </a:p>
                      </a:txBody>
                      <a:tcPr/>
                    </a:tc>
                    <a:extLst>
                      <a:ext uri="{0D108BD9-81ED-4DB2-BD59-A6C34878D82A}">
                        <a16:rowId xmlns:a16="http://schemas.microsoft.com/office/drawing/2014/main" val="3945994785"/>
                      </a:ext>
                    </a:extLst>
                  </a:tr>
                  <a:tr h="323968">
                    <a:tc>
                      <a:txBody>
                        <a:bodyPr/>
                        <a:lstStyle/>
                        <a:p>
                          <a:r>
                            <a:rPr lang="en-US"/>
                            <a:t>High Level Fusion</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0.967</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0.0356</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0.944</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−0.006</m:t>
                                </m:r>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0.324</m:t>
                                </m:r>
                              </m:oMath>
                            </m:oMathPara>
                          </a14:m>
                          <a:endParaRPr lang="en-US" dirty="0"/>
                        </a:p>
                      </a:txBody>
                      <a:tcPr/>
                    </a:tc>
                    <a:extLst>
                      <a:ext uri="{0D108BD9-81ED-4DB2-BD59-A6C34878D82A}">
                        <a16:rowId xmlns:a16="http://schemas.microsoft.com/office/drawing/2014/main" val="3754830452"/>
                      </a:ext>
                    </a:extLst>
                  </a:tr>
                </a:tbl>
              </a:graphicData>
            </a:graphic>
          </p:graphicFrame>
        </mc:Choice>
        <mc:Fallback xmlns="">
          <p:graphicFrame>
            <p:nvGraphicFramePr>
              <p:cNvPr id="4" name="Table 5">
                <a:extLst>
                  <a:ext uri="{FF2B5EF4-FFF2-40B4-BE49-F238E27FC236}">
                    <a16:creationId xmlns:a16="http://schemas.microsoft.com/office/drawing/2014/main" id="{5CFF7CD0-7549-9E05-9B65-19EFFD7F8D82}"/>
                  </a:ext>
                </a:extLst>
              </p:cNvPr>
              <p:cNvGraphicFramePr>
                <a:graphicFrameLocks noGrp="1"/>
              </p:cNvGraphicFramePr>
              <p:nvPr>
                <p:extLst>
                  <p:ext uri="{D42A27DB-BD31-4B8C-83A1-F6EECF244321}">
                    <p14:modId xmlns:p14="http://schemas.microsoft.com/office/powerpoint/2010/main" val="1302203897"/>
                  </p:ext>
                </p:extLst>
              </p:nvPr>
            </p:nvGraphicFramePr>
            <p:xfrm>
              <a:off x="2302489" y="4342324"/>
              <a:ext cx="7587022" cy="2103120"/>
            </p:xfrm>
            <a:graphic>
              <a:graphicData uri="http://schemas.openxmlformats.org/drawingml/2006/table">
                <a:tbl>
                  <a:tblPr firstRow="1" bandRow="1">
                    <a:tableStyleId>{5C22544A-7EE6-4342-B048-85BDC9FD1C3A}</a:tableStyleId>
                  </a:tblPr>
                  <a:tblGrid>
                    <a:gridCol w="1992630">
                      <a:extLst>
                        <a:ext uri="{9D8B030D-6E8A-4147-A177-3AD203B41FA5}">
                          <a16:colId xmlns:a16="http://schemas.microsoft.com/office/drawing/2014/main" val="2991533535"/>
                        </a:ext>
                      </a:extLst>
                    </a:gridCol>
                    <a:gridCol w="1088390">
                      <a:extLst>
                        <a:ext uri="{9D8B030D-6E8A-4147-A177-3AD203B41FA5}">
                          <a16:colId xmlns:a16="http://schemas.microsoft.com/office/drawing/2014/main" val="1798763982"/>
                        </a:ext>
                      </a:extLst>
                    </a:gridCol>
                    <a:gridCol w="997268">
                      <a:extLst>
                        <a:ext uri="{9D8B030D-6E8A-4147-A177-3AD203B41FA5}">
                          <a16:colId xmlns:a16="http://schemas.microsoft.com/office/drawing/2014/main" val="834267980"/>
                        </a:ext>
                      </a:extLst>
                    </a:gridCol>
                    <a:gridCol w="860742">
                      <a:extLst>
                        <a:ext uri="{9D8B030D-6E8A-4147-A177-3AD203B41FA5}">
                          <a16:colId xmlns:a16="http://schemas.microsoft.com/office/drawing/2014/main" val="3572833978"/>
                        </a:ext>
                      </a:extLst>
                    </a:gridCol>
                    <a:gridCol w="955992">
                      <a:extLst>
                        <a:ext uri="{9D8B030D-6E8A-4147-A177-3AD203B41FA5}">
                          <a16:colId xmlns:a16="http://schemas.microsoft.com/office/drawing/2014/main" val="3116648356"/>
                        </a:ext>
                      </a:extLst>
                    </a:gridCol>
                    <a:gridCol w="1692000">
                      <a:extLst>
                        <a:ext uri="{9D8B030D-6E8A-4147-A177-3AD203B41FA5}">
                          <a16:colId xmlns:a16="http://schemas.microsoft.com/office/drawing/2014/main" val="3943198247"/>
                        </a:ext>
                      </a:extLst>
                    </a:gridCol>
                  </a:tblGrid>
                  <a:tr h="640080">
                    <a:tc>
                      <a:txBody>
                        <a:bodyPr/>
                        <a:lstStyle/>
                        <a:p>
                          <a:r>
                            <a:rPr lang="en-GB"/>
                            <a:t>Model</a:t>
                          </a:r>
                        </a:p>
                      </a:txBody>
                      <a:tcPr/>
                    </a:tc>
                    <a:tc>
                      <a:txBody>
                        <a:bodyPr/>
                        <a:lstStyle/>
                        <a:p>
                          <a:pPr algn="ctr"/>
                          <a:r>
                            <a:rPr lang="en-GB"/>
                            <a:t>R</a:t>
                          </a:r>
                          <a:r>
                            <a:rPr lang="en-GB" baseline="30000"/>
                            <a:t>2 </a:t>
                          </a:r>
                          <a:r>
                            <a:rPr lang="en-GB" baseline="0"/>
                            <a:t>Score</a:t>
                          </a:r>
                          <a:endParaRPr lang="en-US"/>
                        </a:p>
                      </a:txBody>
                      <a:tcPr/>
                    </a:tc>
                    <a:tc>
                      <a:txBody>
                        <a:bodyPr/>
                        <a:lstStyle/>
                        <a:p>
                          <a:pPr algn="ctr"/>
                          <a:r>
                            <a:rPr lang="en-US"/>
                            <a:t>MSE</a:t>
                          </a:r>
                        </a:p>
                      </a:txBody>
                      <a:tcPr/>
                    </a:tc>
                    <a:tc>
                      <a:txBody>
                        <a:bodyPr/>
                        <a:lstStyle/>
                        <a:p>
                          <a:pPr algn="ctr"/>
                          <a:r>
                            <a:rPr lang="en-US"/>
                            <a:t>PICP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ACE</a:t>
                          </a:r>
                        </a:p>
                      </a:txBody>
                      <a:tcPr/>
                    </a:tc>
                    <a:tc>
                      <a:txBody>
                        <a:bodyPr/>
                        <a:lstStyle/>
                        <a:p>
                          <a:pPr algn="ctr"/>
                          <a:r>
                            <a:rPr lang="en-GB" dirty="0" err="1"/>
                            <a:t>Avg</a:t>
                          </a:r>
                          <a:r>
                            <a:rPr lang="en-GB" dirty="0"/>
                            <a:t> PI Width (moles/mole)</a:t>
                          </a:r>
                          <a:endParaRPr lang="en-US" dirty="0"/>
                        </a:p>
                      </a:txBody>
                      <a:tcPr/>
                    </a:tc>
                    <a:extLst>
                      <a:ext uri="{0D108BD9-81ED-4DB2-BD59-A6C34878D82A}">
                        <a16:rowId xmlns:a16="http://schemas.microsoft.com/office/drawing/2014/main" val="1656040919"/>
                      </a:ext>
                    </a:extLst>
                  </a:tr>
                  <a:tr h="365760">
                    <a:tc>
                      <a:txBody>
                        <a:bodyPr/>
                        <a:lstStyle/>
                        <a:p>
                          <a:r>
                            <a:rPr lang="en-GB"/>
                            <a:t>FTIR</a:t>
                          </a:r>
                          <a:endParaRPr lang="en-US"/>
                        </a:p>
                      </a:txBody>
                      <a:tcPr/>
                    </a:tc>
                    <a:tc>
                      <a:txBody>
                        <a:bodyPr/>
                        <a:lstStyle/>
                        <a:p>
                          <a:endParaRPr lang="en-US"/>
                        </a:p>
                      </a:txBody>
                      <a:tcPr>
                        <a:blipFill>
                          <a:blip r:embed="rId3"/>
                          <a:stretch>
                            <a:fillRect l="-183240" t="-181667" r="-415642" b="-328333"/>
                          </a:stretch>
                        </a:blipFill>
                      </a:tcPr>
                    </a:tc>
                    <a:tc>
                      <a:txBody>
                        <a:bodyPr/>
                        <a:lstStyle/>
                        <a:p>
                          <a:endParaRPr lang="en-US"/>
                        </a:p>
                      </a:txBody>
                      <a:tcPr>
                        <a:blipFill>
                          <a:blip r:embed="rId3"/>
                          <a:stretch>
                            <a:fillRect l="-309146" t="-181667" r="-353659" b="-328333"/>
                          </a:stretch>
                        </a:blipFill>
                      </a:tcPr>
                    </a:tc>
                    <a:tc>
                      <a:txBody>
                        <a:bodyPr/>
                        <a:lstStyle/>
                        <a:p>
                          <a:endParaRPr lang="en-US"/>
                        </a:p>
                      </a:txBody>
                      <a:tcPr>
                        <a:blipFill>
                          <a:blip r:embed="rId3"/>
                          <a:stretch>
                            <a:fillRect l="-475887" t="-181667" r="-311348" b="-328333"/>
                          </a:stretch>
                        </a:blipFill>
                      </a:tcPr>
                    </a:tc>
                    <a:tc>
                      <a:txBody>
                        <a:bodyPr/>
                        <a:lstStyle/>
                        <a:p>
                          <a:endParaRPr lang="en-US"/>
                        </a:p>
                      </a:txBody>
                      <a:tcPr>
                        <a:blipFill>
                          <a:blip r:embed="rId3"/>
                          <a:stretch>
                            <a:fillRect l="-517197" t="-181667" r="-179618" b="-328333"/>
                          </a:stretch>
                        </a:blipFill>
                      </a:tcPr>
                    </a:tc>
                    <a:tc>
                      <a:txBody>
                        <a:bodyPr/>
                        <a:lstStyle/>
                        <a:p>
                          <a:endParaRPr lang="en-US"/>
                        </a:p>
                      </a:txBody>
                      <a:tcPr>
                        <a:blipFill>
                          <a:blip r:embed="rId3"/>
                          <a:stretch>
                            <a:fillRect l="-348561" t="-181667" r="-1439" b="-328333"/>
                          </a:stretch>
                        </a:blipFill>
                      </a:tcPr>
                    </a:tc>
                    <a:extLst>
                      <a:ext uri="{0D108BD9-81ED-4DB2-BD59-A6C34878D82A}">
                        <a16:rowId xmlns:a16="http://schemas.microsoft.com/office/drawing/2014/main" val="219120441"/>
                      </a:ext>
                    </a:extLst>
                  </a:tr>
                  <a:tr h="365760">
                    <a:tc>
                      <a:txBody>
                        <a:bodyPr/>
                        <a:lstStyle/>
                        <a:p>
                          <a:r>
                            <a:rPr lang="en-GB"/>
                            <a:t>Raman</a:t>
                          </a:r>
                          <a:endParaRPr lang="en-US"/>
                        </a:p>
                      </a:txBody>
                      <a:tcPr/>
                    </a:tc>
                    <a:tc>
                      <a:txBody>
                        <a:bodyPr/>
                        <a:lstStyle/>
                        <a:p>
                          <a:endParaRPr lang="en-US"/>
                        </a:p>
                      </a:txBody>
                      <a:tcPr>
                        <a:blipFill>
                          <a:blip r:embed="rId3"/>
                          <a:stretch>
                            <a:fillRect l="-183240" t="-277049" r="-415642" b="-222951"/>
                          </a:stretch>
                        </a:blipFill>
                      </a:tcPr>
                    </a:tc>
                    <a:tc>
                      <a:txBody>
                        <a:bodyPr/>
                        <a:lstStyle/>
                        <a:p>
                          <a:endParaRPr lang="en-US"/>
                        </a:p>
                      </a:txBody>
                      <a:tcPr>
                        <a:blipFill>
                          <a:blip r:embed="rId3"/>
                          <a:stretch>
                            <a:fillRect l="-309146" t="-277049" r="-353659" b="-222951"/>
                          </a:stretch>
                        </a:blipFill>
                      </a:tcPr>
                    </a:tc>
                    <a:tc>
                      <a:txBody>
                        <a:bodyPr/>
                        <a:lstStyle/>
                        <a:p>
                          <a:endParaRPr lang="en-US"/>
                        </a:p>
                      </a:txBody>
                      <a:tcPr>
                        <a:blipFill>
                          <a:blip r:embed="rId3"/>
                          <a:stretch>
                            <a:fillRect l="-475887" t="-277049" r="-311348" b="-222951"/>
                          </a:stretch>
                        </a:blipFill>
                      </a:tcPr>
                    </a:tc>
                    <a:tc>
                      <a:txBody>
                        <a:bodyPr/>
                        <a:lstStyle/>
                        <a:p>
                          <a:endParaRPr lang="en-US"/>
                        </a:p>
                      </a:txBody>
                      <a:tcPr>
                        <a:blipFill>
                          <a:blip r:embed="rId3"/>
                          <a:stretch>
                            <a:fillRect l="-517197" t="-277049" r="-179618" b="-222951"/>
                          </a:stretch>
                        </a:blipFill>
                      </a:tcPr>
                    </a:tc>
                    <a:tc>
                      <a:txBody>
                        <a:bodyPr/>
                        <a:lstStyle/>
                        <a:p>
                          <a:endParaRPr lang="en-US"/>
                        </a:p>
                      </a:txBody>
                      <a:tcPr>
                        <a:blipFill>
                          <a:blip r:embed="rId3"/>
                          <a:stretch>
                            <a:fillRect l="-348561" t="-277049" r="-1439" b="-222951"/>
                          </a:stretch>
                        </a:blipFill>
                      </a:tcPr>
                    </a:tc>
                    <a:extLst>
                      <a:ext uri="{0D108BD9-81ED-4DB2-BD59-A6C34878D82A}">
                        <a16:rowId xmlns:a16="http://schemas.microsoft.com/office/drawing/2014/main" val="3872330868"/>
                      </a:ext>
                    </a:extLst>
                  </a:tr>
                  <a:tr h="365760">
                    <a:tc>
                      <a:txBody>
                        <a:bodyPr/>
                        <a:lstStyle/>
                        <a:p>
                          <a:r>
                            <a:rPr lang="en-GB" b="1"/>
                            <a:t>Low Level Fusion</a:t>
                          </a:r>
                          <a:endParaRPr lang="en-US" b="1"/>
                        </a:p>
                      </a:txBody>
                      <a:tcPr/>
                    </a:tc>
                    <a:tc>
                      <a:txBody>
                        <a:bodyPr/>
                        <a:lstStyle/>
                        <a:p>
                          <a:endParaRPr lang="en-US"/>
                        </a:p>
                      </a:txBody>
                      <a:tcPr>
                        <a:blipFill>
                          <a:blip r:embed="rId3"/>
                          <a:stretch>
                            <a:fillRect l="-183240" t="-383333" r="-415642" b="-126667"/>
                          </a:stretch>
                        </a:blipFill>
                      </a:tcPr>
                    </a:tc>
                    <a:tc>
                      <a:txBody>
                        <a:bodyPr/>
                        <a:lstStyle/>
                        <a:p>
                          <a:endParaRPr lang="en-US"/>
                        </a:p>
                      </a:txBody>
                      <a:tcPr>
                        <a:blipFill>
                          <a:blip r:embed="rId3"/>
                          <a:stretch>
                            <a:fillRect l="-309146" t="-383333" r="-353659" b="-126667"/>
                          </a:stretch>
                        </a:blipFill>
                      </a:tcPr>
                    </a:tc>
                    <a:tc>
                      <a:txBody>
                        <a:bodyPr/>
                        <a:lstStyle/>
                        <a:p>
                          <a:endParaRPr lang="en-US"/>
                        </a:p>
                      </a:txBody>
                      <a:tcPr>
                        <a:blipFill>
                          <a:blip r:embed="rId3"/>
                          <a:stretch>
                            <a:fillRect l="-475887" t="-383333" r="-311348" b="-126667"/>
                          </a:stretch>
                        </a:blipFill>
                      </a:tcPr>
                    </a:tc>
                    <a:tc>
                      <a:txBody>
                        <a:bodyPr/>
                        <a:lstStyle/>
                        <a:p>
                          <a:endParaRPr lang="en-US"/>
                        </a:p>
                      </a:txBody>
                      <a:tcPr>
                        <a:blipFill>
                          <a:blip r:embed="rId3"/>
                          <a:stretch>
                            <a:fillRect l="-517197" t="-383333" r="-179618" b="-126667"/>
                          </a:stretch>
                        </a:blipFill>
                      </a:tcPr>
                    </a:tc>
                    <a:tc>
                      <a:txBody>
                        <a:bodyPr/>
                        <a:lstStyle/>
                        <a:p>
                          <a:endParaRPr lang="en-US"/>
                        </a:p>
                      </a:txBody>
                      <a:tcPr>
                        <a:blipFill>
                          <a:blip r:embed="rId3"/>
                          <a:stretch>
                            <a:fillRect l="-348561" t="-383333" r="-1439" b="-126667"/>
                          </a:stretch>
                        </a:blipFill>
                      </a:tcPr>
                    </a:tc>
                    <a:extLst>
                      <a:ext uri="{0D108BD9-81ED-4DB2-BD59-A6C34878D82A}">
                        <a16:rowId xmlns:a16="http://schemas.microsoft.com/office/drawing/2014/main" val="3945994785"/>
                      </a:ext>
                    </a:extLst>
                  </a:tr>
                  <a:tr h="365760">
                    <a:tc>
                      <a:txBody>
                        <a:bodyPr/>
                        <a:lstStyle/>
                        <a:p>
                          <a:r>
                            <a:rPr lang="en-US"/>
                            <a:t>High Level Fusion</a:t>
                          </a:r>
                        </a:p>
                      </a:txBody>
                      <a:tcPr/>
                    </a:tc>
                    <a:tc>
                      <a:txBody>
                        <a:bodyPr/>
                        <a:lstStyle/>
                        <a:p>
                          <a:endParaRPr lang="en-US"/>
                        </a:p>
                      </a:txBody>
                      <a:tcPr>
                        <a:blipFill>
                          <a:blip r:embed="rId3"/>
                          <a:stretch>
                            <a:fillRect l="-183240" t="-483333" r="-415642" b="-26667"/>
                          </a:stretch>
                        </a:blipFill>
                      </a:tcPr>
                    </a:tc>
                    <a:tc>
                      <a:txBody>
                        <a:bodyPr/>
                        <a:lstStyle/>
                        <a:p>
                          <a:endParaRPr lang="en-US"/>
                        </a:p>
                      </a:txBody>
                      <a:tcPr>
                        <a:blipFill>
                          <a:blip r:embed="rId3"/>
                          <a:stretch>
                            <a:fillRect l="-309146" t="-483333" r="-353659" b="-26667"/>
                          </a:stretch>
                        </a:blipFill>
                      </a:tcPr>
                    </a:tc>
                    <a:tc>
                      <a:txBody>
                        <a:bodyPr/>
                        <a:lstStyle/>
                        <a:p>
                          <a:endParaRPr lang="en-US"/>
                        </a:p>
                      </a:txBody>
                      <a:tcPr>
                        <a:blipFill>
                          <a:blip r:embed="rId3"/>
                          <a:stretch>
                            <a:fillRect l="-475887" t="-483333" r="-311348" b="-26667"/>
                          </a:stretch>
                        </a:blipFill>
                      </a:tcPr>
                    </a:tc>
                    <a:tc>
                      <a:txBody>
                        <a:bodyPr/>
                        <a:lstStyle/>
                        <a:p>
                          <a:endParaRPr lang="en-US"/>
                        </a:p>
                      </a:txBody>
                      <a:tcPr>
                        <a:blipFill>
                          <a:blip r:embed="rId3"/>
                          <a:stretch>
                            <a:fillRect l="-517197" t="-483333" r="-179618" b="-26667"/>
                          </a:stretch>
                        </a:blipFill>
                      </a:tcPr>
                    </a:tc>
                    <a:tc>
                      <a:txBody>
                        <a:bodyPr/>
                        <a:lstStyle/>
                        <a:p>
                          <a:endParaRPr lang="en-US"/>
                        </a:p>
                      </a:txBody>
                      <a:tcPr>
                        <a:blipFill>
                          <a:blip r:embed="rId3"/>
                          <a:stretch>
                            <a:fillRect l="-348561" t="-483333" r="-1439" b="-26667"/>
                          </a:stretch>
                        </a:blipFill>
                      </a:tcPr>
                    </a:tc>
                    <a:extLst>
                      <a:ext uri="{0D108BD9-81ED-4DB2-BD59-A6C34878D82A}">
                        <a16:rowId xmlns:a16="http://schemas.microsoft.com/office/drawing/2014/main" val="3754830452"/>
                      </a:ext>
                    </a:extLst>
                  </a:tr>
                </a:tbl>
              </a:graphicData>
            </a:graphic>
          </p:graphicFrame>
        </mc:Fallback>
      </mc:AlternateContent>
      <p:pic>
        <p:nvPicPr>
          <p:cNvPr id="10" name="Picture 9">
            <a:extLst>
              <a:ext uri="{FF2B5EF4-FFF2-40B4-BE49-F238E27FC236}">
                <a16:creationId xmlns:a16="http://schemas.microsoft.com/office/drawing/2014/main" id="{20A7F0DD-AAD6-F7A2-32E4-8BF6EA35A4A4}"/>
              </a:ext>
            </a:extLst>
          </p:cNvPr>
          <p:cNvPicPr>
            <a:picLocks noChangeAspect="1"/>
          </p:cNvPicPr>
          <p:nvPr/>
        </p:nvPicPr>
        <p:blipFill>
          <a:blip r:embed="rId4"/>
          <a:stretch>
            <a:fillRect/>
          </a:stretch>
        </p:blipFill>
        <p:spPr>
          <a:xfrm>
            <a:off x="6096000" y="1036028"/>
            <a:ext cx="4914835" cy="3438077"/>
          </a:xfrm>
          <a:prstGeom prst="rect">
            <a:avLst/>
          </a:prstGeom>
        </p:spPr>
      </p:pic>
      <p:sp>
        <p:nvSpPr>
          <p:cNvPr id="11" name="Rectangle 10">
            <a:extLst>
              <a:ext uri="{FF2B5EF4-FFF2-40B4-BE49-F238E27FC236}">
                <a16:creationId xmlns:a16="http://schemas.microsoft.com/office/drawing/2014/main" id="{6450C1FD-6630-F304-AB00-26870B9374FE}"/>
              </a:ext>
            </a:extLst>
          </p:cNvPr>
          <p:cNvSpPr/>
          <p:nvPr/>
        </p:nvSpPr>
        <p:spPr>
          <a:xfrm>
            <a:off x="5444653" y="5750161"/>
            <a:ext cx="919091" cy="288074"/>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2" name="Rectangle 11">
            <a:extLst>
              <a:ext uri="{FF2B5EF4-FFF2-40B4-BE49-F238E27FC236}">
                <a16:creationId xmlns:a16="http://schemas.microsoft.com/office/drawing/2014/main" id="{6843ACF0-6BC8-6B26-9ED2-1DB002CAA2F0}"/>
              </a:ext>
            </a:extLst>
          </p:cNvPr>
          <p:cNvSpPr/>
          <p:nvPr/>
        </p:nvSpPr>
        <p:spPr>
          <a:xfrm>
            <a:off x="8250469" y="5750160"/>
            <a:ext cx="1612003" cy="288075"/>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3" name="TextBox 12">
            <a:extLst>
              <a:ext uri="{FF2B5EF4-FFF2-40B4-BE49-F238E27FC236}">
                <a16:creationId xmlns:a16="http://schemas.microsoft.com/office/drawing/2014/main" id="{FFD40351-5DBA-C09B-40DA-14988D555D21}"/>
              </a:ext>
            </a:extLst>
          </p:cNvPr>
          <p:cNvSpPr txBox="1"/>
          <p:nvPr/>
        </p:nvSpPr>
        <p:spPr>
          <a:xfrm>
            <a:off x="10134065" y="5566143"/>
            <a:ext cx="1888435" cy="646331"/>
          </a:xfrm>
          <a:prstGeom prst="rect">
            <a:avLst/>
          </a:prstGeom>
          <a:noFill/>
        </p:spPr>
        <p:txBody>
          <a:bodyPr wrap="square" rtlCol="0">
            <a:spAutoFit/>
          </a:bodyPr>
          <a:lstStyle/>
          <a:p>
            <a:r>
              <a:rPr lang="en-GB" b="1" dirty="0">
                <a:solidFill>
                  <a:schemeClr val="accent6"/>
                </a:solidFill>
              </a:rPr>
              <a:t>More accurate</a:t>
            </a:r>
          </a:p>
          <a:p>
            <a:r>
              <a:rPr lang="en-GB" b="1" dirty="0">
                <a:solidFill>
                  <a:srgbClr val="FF0000"/>
                </a:solidFill>
              </a:rPr>
              <a:t>More precise</a:t>
            </a:r>
          </a:p>
        </p:txBody>
      </p:sp>
      <p:sp>
        <p:nvSpPr>
          <p:cNvPr id="6" name="Footer Placeholder 5">
            <a:extLst>
              <a:ext uri="{FF2B5EF4-FFF2-40B4-BE49-F238E27FC236}">
                <a16:creationId xmlns:a16="http://schemas.microsoft.com/office/drawing/2014/main" id="{773768C3-98F1-5E26-0C5A-767F60966AB5}"/>
              </a:ext>
            </a:extLst>
          </p:cNvPr>
          <p:cNvSpPr>
            <a:spLocks noGrp="1"/>
          </p:cNvSpPr>
          <p:nvPr>
            <p:ph type="ftr" sz="quarter" idx="11"/>
          </p:nvPr>
        </p:nvSpPr>
        <p:spPr/>
        <p:txBody>
          <a:bodyPr/>
          <a:lstStyle/>
          <a:p>
            <a:r>
              <a:rPr lang="en-GB"/>
              <a:t>PIERS 2025 - 08/05/25</a:t>
            </a:r>
          </a:p>
        </p:txBody>
      </p:sp>
      <p:sp>
        <p:nvSpPr>
          <p:cNvPr id="7" name="Slide Number Placeholder 6">
            <a:extLst>
              <a:ext uri="{FF2B5EF4-FFF2-40B4-BE49-F238E27FC236}">
                <a16:creationId xmlns:a16="http://schemas.microsoft.com/office/drawing/2014/main" id="{1ABDF167-11C2-0DB2-9D4E-6DA63411F95D}"/>
              </a:ext>
            </a:extLst>
          </p:cNvPr>
          <p:cNvSpPr>
            <a:spLocks noGrp="1"/>
          </p:cNvSpPr>
          <p:nvPr>
            <p:ph type="sldNum" sz="quarter" idx="12"/>
          </p:nvPr>
        </p:nvSpPr>
        <p:spPr/>
        <p:txBody>
          <a:bodyPr/>
          <a:lstStyle/>
          <a:p>
            <a:fld id="{8A081B3F-F647-48FA-8D7D-2668094114E2}" type="slidenum">
              <a:rPr lang="en-GB" smtClean="0"/>
              <a:t>11</a:t>
            </a:fld>
            <a:endParaRPr lang="en-GB"/>
          </a:p>
        </p:txBody>
      </p:sp>
      <p:pic>
        <p:nvPicPr>
          <p:cNvPr id="3" name="Picture 2">
            <a:extLst>
              <a:ext uri="{FF2B5EF4-FFF2-40B4-BE49-F238E27FC236}">
                <a16:creationId xmlns:a16="http://schemas.microsoft.com/office/drawing/2014/main" id="{A6A7E174-484F-DA3C-F4A8-5CBAB500AD40}"/>
              </a:ext>
            </a:extLst>
          </p:cNvPr>
          <p:cNvPicPr>
            <a:picLocks noChangeAspect="1"/>
          </p:cNvPicPr>
          <p:nvPr/>
        </p:nvPicPr>
        <p:blipFill>
          <a:blip r:embed="rId5"/>
          <a:stretch>
            <a:fillRect/>
          </a:stretch>
        </p:blipFill>
        <p:spPr>
          <a:xfrm>
            <a:off x="3519380" y="1244842"/>
            <a:ext cx="2215119" cy="1547478"/>
          </a:xfrm>
          <a:prstGeom prst="rect">
            <a:avLst/>
          </a:prstGeom>
        </p:spPr>
      </p:pic>
      <p:pic>
        <p:nvPicPr>
          <p:cNvPr id="5" name="Content Placeholder 7">
            <a:extLst>
              <a:ext uri="{FF2B5EF4-FFF2-40B4-BE49-F238E27FC236}">
                <a16:creationId xmlns:a16="http://schemas.microsoft.com/office/drawing/2014/main" id="{8DA72E58-E425-2E4D-AE38-781B20A49EF0}"/>
              </a:ext>
            </a:extLst>
          </p:cNvPr>
          <p:cNvPicPr>
            <a:picLocks noGrp="1" noChangeAspect="1"/>
          </p:cNvPicPr>
          <p:nvPr>
            <p:ph idx="1"/>
          </p:nvPr>
        </p:nvPicPr>
        <p:blipFill>
          <a:blip r:embed="rId6"/>
          <a:stretch>
            <a:fillRect/>
          </a:stretch>
        </p:blipFill>
        <p:spPr>
          <a:xfrm>
            <a:off x="1465648" y="1244842"/>
            <a:ext cx="2215118" cy="1547478"/>
          </a:xfrm>
          <a:prstGeom prst="rect">
            <a:avLst/>
          </a:prstGeom>
        </p:spPr>
      </p:pic>
      <p:pic>
        <p:nvPicPr>
          <p:cNvPr id="8" name="Picture 7">
            <a:extLst>
              <a:ext uri="{FF2B5EF4-FFF2-40B4-BE49-F238E27FC236}">
                <a16:creationId xmlns:a16="http://schemas.microsoft.com/office/drawing/2014/main" id="{149377D8-C6EF-95CB-1E80-BB4399B34CC1}"/>
              </a:ext>
            </a:extLst>
          </p:cNvPr>
          <p:cNvPicPr>
            <a:picLocks noChangeAspect="1"/>
          </p:cNvPicPr>
          <p:nvPr/>
        </p:nvPicPr>
        <p:blipFill>
          <a:blip r:embed="rId7"/>
          <a:stretch>
            <a:fillRect/>
          </a:stretch>
        </p:blipFill>
        <p:spPr>
          <a:xfrm>
            <a:off x="1467679" y="2717989"/>
            <a:ext cx="2213087" cy="1546058"/>
          </a:xfrm>
          <a:prstGeom prst="rect">
            <a:avLst/>
          </a:prstGeom>
        </p:spPr>
      </p:pic>
      <p:pic>
        <p:nvPicPr>
          <p:cNvPr id="9" name="Content Placeholder 13">
            <a:extLst>
              <a:ext uri="{FF2B5EF4-FFF2-40B4-BE49-F238E27FC236}">
                <a16:creationId xmlns:a16="http://schemas.microsoft.com/office/drawing/2014/main" id="{839659D3-CC44-CF08-C9EB-2B70178F6452}"/>
              </a:ext>
            </a:extLst>
          </p:cNvPr>
          <p:cNvPicPr>
            <a:picLocks noChangeAspect="1"/>
          </p:cNvPicPr>
          <p:nvPr/>
        </p:nvPicPr>
        <p:blipFill>
          <a:blip r:embed="rId8"/>
          <a:stretch>
            <a:fillRect/>
          </a:stretch>
        </p:blipFill>
        <p:spPr>
          <a:xfrm>
            <a:off x="3520395" y="2717987"/>
            <a:ext cx="2213087" cy="1546059"/>
          </a:xfrm>
          <a:prstGeom prst="rect">
            <a:avLst/>
          </a:prstGeom>
        </p:spPr>
      </p:pic>
    </p:spTree>
    <p:extLst>
      <p:ext uri="{BB962C8B-B14F-4D97-AF65-F5344CB8AC3E}">
        <p14:creationId xmlns:p14="http://schemas.microsoft.com/office/powerpoint/2010/main" val="170676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DC23B84-D1EE-7936-CCC1-D45C0D8E42EB}"/>
              </a:ext>
            </a:extLst>
          </p:cNvPr>
          <p:cNvSpPr>
            <a:spLocks noGrp="1"/>
          </p:cNvSpPr>
          <p:nvPr>
            <p:ph idx="1"/>
          </p:nvPr>
        </p:nvSpPr>
        <p:spPr/>
        <p:txBody>
          <a:bodyPr/>
          <a:lstStyle/>
          <a:p>
            <a:r>
              <a:rPr lang="en-GB" dirty="0"/>
              <a:t>IR and Raman spectroscopies used to measure the composition ratios of binary liposomes (L and S)</a:t>
            </a:r>
          </a:p>
          <a:p>
            <a:endParaRPr lang="en-GB" dirty="0"/>
          </a:p>
          <a:p>
            <a:r>
              <a:rPr lang="en-GB" dirty="0"/>
              <a:t>Low-level fusion PLSR model more </a:t>
            </a:r>
            <a:r>
              <a:rPr lang="en-GB" b="1" dirty="0"/>
              <a:t>accurate </a:t>
            </a:r>
            <a:r>
              <a:rPr lang="en-GB" dirty="0"/>
              <a:t>(smaller MSE) and </a:t>
            </a:r>
            <a:r>
              <a:rPr lang="en-GB" b="1" dirty="0"/>
              <a:t>precise</a:t>
            </a:r>
            <a:r>
              <a:rPr lang="en-GB" dirty="0"/>
              <a:t> (smaller average PI width) than individual and high-level fusion models</a:t>
            </a:r>
          </a:p>
          <a:p>
            <a:endParaRPr lang="en-GB" dirty="0"/>
          </a:p>
          <a:p>
            <a:r>
              <a:rPr lang="en-GB" dirty="0"/>
              <a:t>Clinical measurements planned</a:t>
            </a:r>
          </a:p>
        </p:txBody>
      </p:sp>
      <p:sp>
        <p:nvSpPr>
          <p:cNvPr id="2" name="Title 1">
            <a:extLst>
              <a:ext uri="{FF2B5EF4-FFF2-40B4-BE49-F238E27FC236}">
                <a16:creationId xmlns:a16="http://schemas.microsoft.com/office/drawing/2014/main" id="{B012A444-0655-A6DF-1C93-DA5224DC4A82}"/>
              </a:ext>
            </a:extLst>
          </p:cNvPr>
          <p:cNvSpPr>
            <a:spLocks noGrp="1"/>
          </p:cNvSpPr>
          <p:nvPr>
            <p:ph type="title"/>
          </p:nvPr>
        </p:nvSpPr>
        <p:spPr/>
        <p:txBody>
          <a:bodyPr/>
          <a:lstStyle/>
          <a:p>
            <a:r>
              <a:rPr lang="en-GB" dirty="0"/>
              <a:t>Summary</a:t>
            </a:r>
          </a:p>
        </p:txBody>
      </p:sp>
      <p:sp>
        <p:nvSpPr>
          <p:cNvPr id="10" name="Footer Placeholder 9">
            <a:extLst>
              <a:ext uri="{FF2B5EF4-FFF2-40B4-BE49-F238E27FC236}">
                <a16:creationId xmlns:a16="http://schemas.microsoft.com/office/drawing/2014/main" id="{F3280B5A-D3A1-4A78-A183-A29EE4713BFA}"/>
              </a:ext>
            </a:extLst>
          </p:cNvPr>
          <p:cNvSpPr>
            <a:spLocks noGrp="1"/>
          </p:cNvSpPr>
          <p:nvPr>
            <p:ph type="ftr" sz="quarter" idx="11"/>
          </p:nvPr>
        </p:nvSpPr>
        <p:spPr/>
        <p:txBody>
          <a:bodyPr/>
          <a:lstStyle/>
          <a:p>
            <a:r>
              <a:rPr lang="en-GB"/>
              <a:t>PIERS 2025 - 08/05/25</a:t>
            </a:r>
          </a:p>
        </p:txBody>
      </p:sp>
      <p:sp>
        <p:nvSpPr>
          <p:cNvPr id="11" name="Slide Number Placeholder 10">
            <a:extLst>
              <a:ext uri="{FF2B5EF4-FFF2-40B4-BE49-F238E27FC236}">
                <a16:creationId xmlns:a16="http://schemas.microsoft.com/office/drawing/2014/main" id="{E1690D5F-749A-152E-7F43-D6F430B9D301}"/>
              </a:ext>
            </a:extLst>
          </p:cNvPr>
          <p:cNvSpPr>
            <a:spLocks noGrp="1"/>
          </p:cNvSpPr>
          <p:nvPr>
            <p:ph type="sldNum" sz="quarter" idx="12"/>
          </p:nvPr>
        </p:nvSpPr>
        <p:spPr/>
        <p:txBody>
          <a:bodyPr/>
          <a:lstStyle/>
          <a:p>
            <a:fld id="{8A081B3F-F647-48FA-8D7D-2668094114E2}" type="slidenum">
              <a:rPr lang="en-GB" smtClean="0"/>
              <a:t>12</a:t>
            </a:fld>
            <a:endParaRPr lang="en-GB"/>
          </a:p>
        </p:txBody>
      </p:sp>
    </p:spTree>
    <p:extLst>
      <p:ext uri="{BB962C8B-B14F-4D97-AF65-F5344CB8AC3E}">
        <p14:creationId xmlns:p14="http://schemas.microsoft.com/office/powerpoint/2010/main" val="399201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F3941-B90B-ADA8-203C-BD11888A7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27B17-4860-CBD9-DA07-BD48B31BBB79}"/>
              </a:ext>
            </a:extLst>
          </p:cNvPr>
          <p:cNvSpPr>
            <a:spLocks noGrp="1"/>
          </p:cNvSpPr>
          <p:nvPr>
            <p:ph type="title"/>
          </p:nvPr>
        </p:nvSpPr>
        <p:spPr/>
        <p:txBody>
          <a:bodyPr/>
          <a:lstStyle/>
          <a:p>
            <a:r>
              <a:rPr lang="en-GB" dirty="0"/>
              <a:t>Thank you</a:t>
            </a:r>
          </a:p>
        </p:txBody>
      </p:sp>
      <p:sp>
        <p:nvSpPr>
          <p:cNvPr id="5" name="TextBox 4">
            <a:extLst>
              <a:ext uri="{FF2B5EF4-FFF2-40B4-BE49-F238E27FC236}">
                <a16:creationId xmlns:a16="http://schemas.microsoft.com/office/drawing/2014/main" id="{AD1F4ECE-3F02-3564-60B6-4D80E1FA3494}"/>
              </a:ext>
            </a:extLst>
          </p:cNvPr>
          <p:cNvSpPr txBox="1"/>
          <p:nvPr/>
        </p:nvSpPr>
        <p:spPr>
          <a:xfrm>
            <a:off x="838200" y="5661213"/>
            <a:ext cx="7513321" cy="646331"/>
          </a:xfrm>
          <a:prstGeom prst="rect">
            <a:avLst/>
          </a:prstGeom>
          <a:noFill/>
        </p:spPr>
        <p:txBody>
          <a:bodyPr wrap="square">
            <a:spAutoFit/>
          </a:bodyPr>
          <a:lstStyle/>
          <a:p>
            <a:r>
              <a:rPr kumimoji="0" lang="en-US" sz="1800" b="0" i="0" u="none" strike="noStrike" kern="1200" cap="none" spc="0" normalizeH="0" baseline="0" noProof="0" dirty="0">
                <a:ln>
                  <a:noFill/>
                </a:ln>
                <a:solidFill>
                  <a:srgbClr val="000000"/>
                </a:solidFill>
                <a:effectLst/>
                <a:uLnTx/>
                <a:uFillTx/>
                <a:latin typeface="Lucida Sans"/>
                <a:ea typeface="+mn-ea"/>
                <a:cs typeface="+mn-cs"/>
              </a:rPr>
              <a:t>This research was supported by the UK Engineering and Physical Sciences Research Council (</a:t>
            </a:r>
            <a:r>
              <a:rPr kumimoji="0" lang="en-GB" sz="1800" b="0" i="0" u="none" strike="noStrike" kern="1200" cap="none" spc="0" normalizeH="0" baseline="0" noProof="0" dirty="0">
                <a:ln>
                  <a:noFill/>
                </a:ln>
                <a:solidFill>
                  <a:srgbClr val="000000"/>
                </a:solidFill>
                <a:effectLst/>
                <a:uLnTx/>
                <a:uFillTx/>
                <a:latin typeface="Lucida Sans"/>
                <a:ea typeface="+mn-ea"/>
                <a:cs typeface="+mn-cs"/>
              </a:rPr>
              <a:t>EPSRC grant EP/S03109X/1)</a:t>
            </a:r>
            <a:endParaRPr lang="en-GB" dirty="0"/>
          </a:p>
        </p:txBody>
      </p:sp>
      <p:pic>
        <p:nvPicPr>
          <p:cNvPr id="6" name="Picture 2" descr="Engineering and Physical Sciences Research Council">
            <a:extLst>
              <a:ext uri="{FF2B5EF4-FFF2-40B4-BE49-F238E27FC236}">
                <a16:creationId xmlns:a16="http://schemas.microsoft.com/office/drawing/2014/main" id="{57568375-1D64-3105-B32D-44D845E72BF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34451" y="4459596"/>
            <a:ext cx="2219349" cy="1847948"/>
          </a:xfrm>
          <a:prstGeom prst="rect">
            <a:avLst/>
          </a:prstGeom>
          <a:solidFill>
            <a:schemeClr val="bg1"/>
          </a:solidFill>
        </p:spPr>
      </p:pic>
      <p:sp>
        <p:nvSpPr>
          <p:cNvPr id="4" name="TextBox 3">
            <a:extLst>
              <a:ext uri="{FF2B5EF4-FFF2-40B4-BE49-F238E27FC236}">
                <a16:creationId xmlns:a16="http://schemas.microsoft.com/office/drawing/2014/main" id="{C7EBA223-3C27-C50D-37FB-34BF57F589C3}"/>
              </a:ext>
            </a:extLst>
          </p:cNvPr>
          <p:cNvSpPr txBox="1"/>
          <p:nvPr/>
        </p:nvSpPr>
        <p:spPr>
          <a:xfrm>
            <a:off x="1042218" y="3244334"/>
            <a:ext cx="82689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mj-lt"/>
                <a:ea typeface="+mn-ea"/>
                <a:cs typeface="+mn-cs"/>
              </a:rPr>
              <a:t>Contact: </a:t>
            </a:r>
            <a:r>
              <a:rPr kumimoji="0" lang="en-GB" sz="3200" b="0" i="0" u="none" strike="noStrike" kern="1200" cap="none" spc="0" normalizeH="0" baseline="0" noProof="0" dirty="0">
                <a:ln>
                  <a:noFill/>
                </a:ln>
                <a:solidFill>
                  <a:srgbClr val="0000CC"/>
                </a:solidFill>
                <a:effectLst/>
                <a:uLnTx/>
                <a:uFillTx/>
                <a:latin typeface="+mj-lt"/>
                <a:ea typeface="+mn-ea"/>
                <a:cs typeface="+mn-cs"/>
              </a:rPr>
              <a:t>waseem.ahmed@soton.ac.uk </a:t>
            </a:r>
          </a:p>
        </p:txBody>
      </p:sp>
      <p:sp>
        <p:nvSpPr>
          <p:cNvPr id="8" name="Footer Placeholder 7">
            <a:extLst>
              <a:ext uri="{FF2B5EF4-FFF2-40B4-BE49-F238E27FC236}">
                <a16:creationId xmlns:a16="http://schemas.microsoft.com/office/drawing/2014/main" id="{44012082-6643-0FB6-0FA7-3E9951DCF5CD}"/>
              </a:ext>
            </a:extLst>
          </p:cNvPr>
          <p:cNvSpPr>
            <a:spLocks noGrp="1"/>
          </p:cNvSpPr>
          <p:nvPr>
            <p:ph type="ftr" sz="quarter" idx="11"/>
          </p:nvPr>
        </p:nvSpPr>
        <p:spPr/>
        <p:txBody>
          <a:bodyPr/>
          <a:lstStyle/>
          <a:p>
            <a:r>
              <a:rPr lang="en-GB"/>
              <a:t>PIERS 2025 - 08/05/25</a:t>
            </a:r>
          </a:p>
        </p:txBody>
      </p:sp>
      <p:sp>
        <p:nvSpPr>
          <p:cNvPr id="9" name="Slide Number Placeholder 8">
            <a:extLst>
              <a:ext uri="{FF2B5EF4-FFF2-40B4-BE49-F238E27FC236}">
                <a16:creationId xmlns:a16="http://schemas.microsoft.com/office/drawing/2014/main" id="{160A7891-4FF3-F577-0E9A-068D214FA5C2}"/>
              </a:ext>
            </a:extLst>
          </p:cNvPr>
          <p:cNvSpPr>
            <a:spLocks noGrp="1"/>
          </p:cNvSpPr>
          <p:nvPr>
            <p:ph type="sldNum" sz="quarter" idx="12"/>
          </p:nvPr>
        </p:nvSpPr>
        <p:spPr/>
        <p:txBody>
          <a:bodyPr/>
          <a:lstStyle/>
          <a:p>
            <a:fld id="{8A081B3F-F647-48FA-8D7D-2668094114E2}" type="slidenum">
              <a:rPr lang="en-GB" smtClean="0"/>
              <a:t>13</a:t>
            </a:fld>
            <a:endParaRPr lang="en-GB"/>
          </a:p>
        </p:txBody>
      </p:sp>
    </p:spTree>
    <p:extLst>
      <p:ext uri="{BB962C8B-B14F-4D97-AF65-F5344CB8AC3E}">
        <p14:creationId xmlns:p14="http://schemas.microsoft.com/office/powerpoint/2010/main" val="56948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E0C9-F1E4-87F8-FC7E-606A21AC10C1}"/>
              </a:ext>
            </a:extLst>
          </p:cNvPr>
          <p:cNvSpPr>
            <a:spLocks noGrp="1"/>
          </p:cNvSpPr>
          <p:nvPr>
            <p:ph type="title"/>
          </p:nvPr>
        </p:nvSpPr>
        <p:spPr/>
        <p:txBody>
          <a:bodyPr/>
          <a:lstStyle/>
          <a:p>
            <a:r>
              <a:rPr lang="en-GB"/>
              <a:t>Individual Model Results</a:t>
            </a:r>
            <a:endParaRPr lang="en-GB" baseline="30000"/>
          </a:p>
        </p:txBody>
      </p:sp>
      <p:pic>
        <p:nvPicPr>
          <p:cNvPr id="5" name="Picture 4">
            <a:extLst>
              <a:ext uri="{FF2B5EF4-FFF2-40B4-BE49-F238E27FC236}">
                <a16:creationId xmlns:a16="http://schemas.microsoft.com/office/drawing/2014/main" id="{ECA83A6F-054A-0829-65CA-414806955360}"/>
              </a:ext>
            </a:extLst>
          </p:cNvPr>
          <p:cNvPicPr>
            <a:picLocks noChangeAspect="1"/>
          </p:cNvPicPr>
          <p:nvPr/>
        </p:nvPicPr>
        <p:blipFill>
          <a:blip r:embed="rId2"/>
          <a:stretch>
            <a:fillRect/>
          </a:stretch>
        </p:blipFill>
        <p:spPr>
          <a:xfrm>
            <a:off x="0" y="1589677"/>
            <a:ext cx="6183812" cy="4320000"/>
          </a:xfrm>
          <a:prstGeom prst="rect">
            <a:avLst/>
          </a:prstGeom>
        </p:spPr>
      </p:pic>
      <p:pic>
        <p:nvPicPr>
          <p:cNvPr id="8" name="Content Placeholder 7">
            <a:extLst>
              <a:ext uri="{FF2B5EF4-FFF2-40B4-BE49-F238E27FC236}">
                <a16:creationId xmlns:a16="http://schemas.microsoft.com/office/drawing/2014/main" id="{C1DFF6DD-144F-7E9F-FD1E-4C0EF7837BCD}"/>
              </a:ext>
            </a:extLst>
          </p:cNvPr>
          <p:cNvPicPr>
            <a:picLocks noGrp="1" noChangeAspect="1"/>
          </p:cNvPicPr>
          <p:nvPr>
            <p:ph idx="1"/>
          </p:nvPr>
        </p:nvPicPr>
        <p:blipFill>
          <a:blip r:embed="rId3"/>
          <a:stretch>
            <a:fillRect/>
          </a:stretch>
        </p:blipFill>
        <p:spPr>
          <a:xfrm>
            <a:off x="5426044" y="1589677"/>
            <a:ext cx="6183811" cy="4320000"/>
          </a:xfrm>
          <a:prstGeom prst="rect">
            <a:avLst/>
          </a:prstGeom>
        </p:spPr>
      </p:pic>
      <p:sp>
        <p:nvSpPr>
          <p:cNvPr id="6" name="Footer Placeholder 5">
            <a:extLst>
              <a:ext uri="{FF2B5EF4-FFF2-40B4-BE49-F238E27FC236}">
                <a16:creationId xmlns:a16="http://schemas.microsoft.com/office/drawing/2014/main" id="{718468CA-BD42-9A74-BABB-3E8BC967F534}"/>
              </a:ext>
            </a:extLst>
          </p:cNvPr>
          <p:cNvSpPr>
            <a:spLocks noGrp="1"/>
          </p:cNvSpPr>
          <p:nvPr>
            <p:ph type="ftr" sz="quarter" idx="11"/>
          </p:nvPr>
        </p:nvSpPr>
        <p:spPr/>
        <p:txBody>
          <a:bodyPr/>
          <a:lstStyle/>
          <a:p>
            <a:r>
              <a:rPr lang="en-GB"/>
              <a:t>PIERS 2025 - 08/05/25</a:t>
            </a:r>
          </a:p>
        </p:txBody>
      </p:sp>
      <p:sp>
        <p:nvSpPr>
          <p:cNvPr id="7" name="Slide Number Placeholder 6">
            <a:extLst>
              <a:ext uri="{FF2B5EF4-FFF2-40B4-BE49-F238E27FC236}">
                <a16:creationId xmlns:a16="http://schemas.microsoft.com/office/drawing/2014/main" id="{9744ADF8-EB1E-10EC-CA45-EA35DA8F6606}"/>
              </a:ext>
            </a:extLst>
          </p:cNvPr>
          <p:cNvSpPr>
            <a:spLocks noGrp="1"/>
          </p:cNvSpPr>
          <p:nvPr>
            <p:ph type="sldNum" sz="quarter" idx="12"/>
          </p:nvPr>
        </p:nvSpPr>
        <p:spPr/>
        <p:txBody>
          <a:bodyPr/>
          <a:lstStyle/>
          <a:p>
            <a:fld id="{8A081B3F-F647-48FA-8D7D-2668094114E2}" type="slidenum">
              <a:rPr lang="en-GB" smtClean="0"/>
              <a:t>14</a:t>
            </a:fld>
            <a:endParaRPr lang="en-GB"/>
          </a:p>
        </p:txBody>
      </p:sp>
    </p:spTree>
    <p:extLst>
      <p:ext uri="{BB962C8B-B14F-4D97-AF65-F5344CB8AC3E}">
        <p14:creationId xmlns:p14="http://schemas.microsoft.com/office/powerpoint/2010/main" val="299703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0702B28-13AF-ED8E-2B72-20B614DD75AA}"/>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CE44D3CB-7485-E99B-EF1A-2C56C232C070}"/>
              </a:ext>
            </a:extLst>
          </p:cNvPr>
          <p:cNvPicPr>
            <a:picLocks noChangeAspect="1"/>
          </p:cNvPicPr>
          <p:nvPr/>
        </p:nvPicPr>
        <p:blipFill>
          <a:blip r:embed="rId2"/>
          <a:stretch>
            <a:fillRect/>
          </a:stretch>
        </p:blipFill>
        <p:spPr>
          <a:xfrm>
            <a:off x="0" y="1591200"/>
            <a:ext cx="6183812" cy="4320000"/>
          </a:xfrm>
          <a:prstGeom prst="rect">
            <a:avLst/>
          </a:prstGeom>
        </p:spPr>
      </p:pic>
      <p:sp>
        <p:nvSpPr>
          <p:cNvPr id="2" name="Title 1">
            <a:extLst>
              <a:ext uri="{FF2B5EF4-FFF2-40B4-BE49-F238E27FC236}">
                <a16:creationId xmlns:a16="http://schemas.microsoft.com/office/drawing/2014/main" id="{A13C961E-47B3-3FAE-21DE-658ABAE720BD}"/>
              </a:ext>
            </a:extLst>
          </p:cNvPr>
          <p:cNvSpPr>
            <a:spLocks noGrp="1"/>
          </p:cNvSpPr>
          <p:nvPr>
            <p:ph type="title"/>
          </p:nvPr>
        </p:nvSpPr>
        <p:spPr/>
        <p:txBody>
          <a:bodyPr/>
          <a:lstStyle/>
          <a:p>
            <a:r>
              <a:rPr lang="en-GB"/>
              <a:t>Fused Model Results</a:t>
            </a:r>
            <a:endParaRPr lang="en-GB" baseline="30000"/>
          </a:p>
        </p:txBody>
      </p:sp>
      <p:pic>
        <p:nvPicPr>
          <p:cNvPr id="14" name="Content Placeholder 13">
            <a:extLst>
              <a:ext uri="{FF2B5EF4-FFF2-40B4-BE49-F238E27FC236}">
                <a16:creationId xmlns:a16="http://schemas.microsoft.com/office/drawing/2014/main" id="{8E5ACEDF-C9E2-FD1F-669B-6E9216DA6774}"/>
              </a:ext>
            </a:extLst>
          </p:cNvPr>
          <p:cNvPicPr>
            <a:picLocks noGrp="1" noChangeAspect="1"/>
          </p:cNvPicPr>
          <p:nvPr>
            <p:ph idx="1"/>
          </p:nvPr>
        </p:nvPicPr>
        <p:blipFill>
          <a:blip r:embed="rId3"/>
          <a:stretch>
            <a:fillRect/>
          </a:stretch>
        </p:blipFill>
        <p:spPr>
          <a:xfrm>
            <a:off x="5425200" y="1591200"/>
            <a:ext cx="6183811" cy="4320000"/>
          </a:xfrm>
        </p:spPr>
      </p:pic>
      <p:sp>
        <p:nvSpPr>
          <p:cNvPr id="4" name="Footer Placeholder 3">
            <a:extLst>
              <a:ext uri="{FF2B5EF4-FFF2-40B4-BE49-F238E27FC236}">
                <a16:creationId xmlns:a16="http://schemas.microsoft.com/office/drawing/2014/main" id="{EB4EEFD7-CA07-2B82-D00F-43B3E4D59882}"/>
              </a:ext>
            </a:extLst>
          </p:cNvPr>
          <p:cNvSpPr>
            <a:spLocks noGrp="1"/>
          </p:cNvSpPr>
          <p:nvPr>
            <p:ph type="ftr" sz="quarter" idx="11"/>
          </p:nvPr>
        </p:nvSpPr>
        <p:spPr/>
        <p:txBody>
          <a:bodyPr/>
          <a:lstStyle/>
          <a:p>
            <a:r>
              <a:rPr lang="en-GB"/>
              <a:t>PIERS 2025 - 08/05/25</a:t>
            </a:r>
          </a:p>
        </p:txBody>
      </p:sp>
      <p:sp>
        <p:nvSpPr>
          <p:cNvPr id="5" name="Slide Number Placeholder 4">
            <a:extLst>
              <a:ext uri="{FF2B5EF4-FFF2-40B4-BE49-F238E27FC236}">
                <a16:creationId xmlns:a16="http://schemas.microsoft.com/office/drawing/2014/main" id="{30946A83-A864-6D75-5CDA-08666CBD0BA6}"/>
              </a:ext>
            </a:extLst>
          </p:cNvPr>
          <p:cNvSpPr>
            <a:spLocks noGrp="1"/>
          </p:cNvSpPr>
          <p:nvPr>
            <p:ph type="sldNum" sz="quarter" idx="12"/>
          </p:nvPr>
        </p:nvSpPr>
        <p:spPr/>
        <p:txBody>
          <a:bodyPr/>
          <a:lstStyle/>
          <a:p>
            <a:fld id="{8A081B3F-F647-48FA-8D7D-2668094114E2}" type="slidenum">
              <a:rPr lang="en-GB" smtClean="0"/>
              <a:t>15</a:t>
            </a:fld>
            <a:endParaRPr lang="en-GB"/>
          </a:p>
        </p:txBody>
      </p:sp>
    </p:spTree>
    <p:extLst>
      <p:ext uri="{BB962C8B-B14F-4D97-AF65-F5344CB8AC3E}">
        <p14:creationId xmlns:p14="http://schemas.microsoft.com/office/powerpoint/2010/main" val="295524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54EC-2FE0-F8AB-9709-5FA61A87EF3E}"/>
              </a:ext>
            </a:extLst>
          </p:cNvPr>
          <p:cNvSpPr>
            <a:spLocks noGrp="1"/>
          </p:cNvSpPr>
          <p:nvPr>
            <p:ph type="title"/>
          </p:nvPr>
        </p:nvSpPr>
        <p:spPr>
          <a:xfrm>
            <a:off x="838199" y="365125"/>
            <a:ext cx="11207031" cy="1325563"/>
          </a:xfrm>
        </p:spPr>
        <p:txBody>
          <a:bodyPr/>
          <a:lstStyle/>
          <a:p>
            <a:r>
              <a:rPr lang="en-GB" dirty="0"/>
              <a:t>Neonatal Respiratory Distress Syndrome (</a:t>
            </a:r>
            <a:r>
              <a:rPr lang="en-GB" dirty="0" err="1"/>
              <a:t>nRDS</a:t>
            </a:r>
            <a:r>
              <a:rPr lang="en-GB" dirty="0"/>
              <a:t>)</a:t>
            </a:r>
          </a:p>
        </p:txBody>
      </p:sp>
      <p:pic>
        <p:nvPicPr>
          <p:cNvPr id="4" name="Content Placeholder 3">
            <a:extLst>
              <a:ext uri="{FF2B5EF4-FFF2-40B4-BE49-F238E27FC236}">
                <a16:creationId xmlns:a16="http://schemas.microsoft.com/office/drawing/2014/main" id="{F28E46C0-C9ED-B1C7-B4A9-B2D6D56B69AE}"/>
              </a:ext>
            </a:extLst>
          </p:cNvPr>
          <p:cNvPicPr>
            <a:picLocks noGrp="1" noChangeAspect="1"/>
          </p:cNvPicPr>
          <p:nvPr>
            <p:ph idx="1"/>
          </p:nvPr>
        </p:nvPicPr>
        <p:blipFill>
          <a:blip r:embed="rId3"/>
          <a:stretch>
            <a:fillRect/>
          </a:stretch>
        </p:blipFill>
        <p:spPr>
          <a:xfrm>
            <a:off x="838200" y="4307980"/>
            <a:ext cx="3460900" cy="2297653"/>
          </a:xfrm>
          <a:prstGeom prst="rect">
            <a:avLst/>
          </a:prstGeom>
          <a:ln w="12700">
            <a:solidFill>
              <a:schemeClr val="tx1"/>
            </a:solidFill>
          </a:ln>
        </p:spPr>
      </p:pic>
      <p:pic>
        <p:nvPicPr>
          <p:cNvPr id="5" name="Content Placeholder 4">
            <a:extLst>
              <a:ext uri="{FF2B5EF4-FFF2-40B4-BE49-F238E27FC236}">
                <a16:creationId xmlns:a16="http://schemas.microsoft.com/office/drawing/2014/main" id="{31D9DF97-92F0-043B-2E75-46AE4F1F2A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1242966" y="1504820"/>
            <a:ext cx="2348646" cy="2314395"/>
          </a:xfrm>
          <a:prstGeom prst="rect">
            <a:avLst/>
          </a:prstGeom>
        </p:spPr>
      </p:pic>
      <p:pic>
        <p:nvPicPr>
          <p:cNvPr id="8" name="Graphic 7" descr="Arrow: Slight curve with solid fill">
            <a:extLst>
              <a:ext uri="{FF2B5EF4-FFF2-40B4-BE49-F238E27FC236}">
                <a16:creationId xmlns:a16="http://schemas.microsoft.com/office/drawing/2014/main" id="{5CB3CDB5-1FD2-FED4-781B-94E02D75CDA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rot="16200000" flipH="1">
            <a:off x="2614776" y="2802200"/>
            <a:ext cx="1543096" cy="1543096"/>
          </a:xfrm>
          <a:prstGeom prst="rect">
            <a:avLst/>
          </a:prstGeom>
        </p:spPr>
      </p:pic>
      <p:sp>
        <p:nvSpPr>
          <p:cNvPr id="3" name="TextBox 2">
            <a:extLst>
              <a:ext uri="{FF2B5EF4-FFF2-40B4-BE49-F238E27FC236}">
                <a16:creationId xmlns:a16="http://schemas.microsoft.com/office/drawing/2014/main" id="{789ED4F3-DA47-3703-B0C6-201CD5F31991}"/>
              </a:ext>
            </a:extLst>
          </p:cNvPr>
          <p:cNvSpPr txBox="1"/>
          <p:nvPr/>
        </p:nvSpPr>
        <p:spPr>
          <a:xfrm>
            <a:off x="4709678" y="1607585"/>
            <a:ext cx="7335553" cy="1938992"/>
          </a:xfrm>
          <a:prstGeom prst="rect">
            <a:avLst/>
          </a:prstGeom>
          <a:noFill/>
        </p:spPr>
        <p:txBody>
          <a:bodyPr wrap="square" rtlCol="0">
            <a:spAutoFit/>
          </a:bodyPr>
          <a:lstStyle/>
          <a:p>
            <a:pPr marL="342900" indent="-342900">
              <a:buFont typeface="Arial" panose="020B0604020202020204" pitchFamily="34" charset="0"/>
              <a:buChar char="•"/>
            </a:pPr>
            <a:r>
              <a:rPr lang="en-GB" sz="2400" b="1" dirty="0"/>
              <a:t>Between 1.3 – 13.2 Million premature babies affected each year</a:t>
            </a:r>
          </a:p>
          <a:p>
            <a:pPr marL="342900" indent="-342900">
              <a:buFont typeface="Arial" panose="020B0604020202020204" pitchFamily="34" charset="0"/>
              <a:buChar char="•"/>
            </a:pPr>
            <a:r>
              <a:rPr lang="en-GB" sz="2400" b="1" dirty="0"/>
              <a:t>Highest cause of preterm infant mortality</a:t>
            </a:r>
          </a:p>
          <a:p>
            <a:pPr marL="342900" indent="-342900">
              <a:buFont typeface="Arial" panose="020B0604020202020204" pitchFamily="34" charset="0"/>
              <a:buChar char="•"/>
            </a:pPr>
            <a:r>
              <a:rPr lang="en-GB" sz="2400" b="1" dirty="0"/>
              <a:t>No current point of care test</a:t>
            </a:r>
          </a:p>
          <a:p>
            <a:pPr marL="342900" indent="-342900">
              <a:buFont typeface="Arial" panose="020B0604020202020204" pitchFamily="34" charset="0"/>
              <a:buChar char="•"/>
            </a:pPr>
            <a:endParaRPr lang="en-GB" sz="2400" b="1" dirty="0"/>
          </a:p>
        </p:txBody>
      </p:sp>
      <p:sp>
        <p:nvSpPr>
          <p:cNvPr id="6" name="TextBox 5">
            <a:extLst>
              <a:ext uri="{FF2B5EF4-FFF2-40B4-BE49-F238E27FC236}">
                <a16:creationId xmlns:a16="http://schemas.microsoft.com/office/drawing/2014/main" id="{8E99A61E-BA4F-B63E-D185-18610396D905}"/>
              </a:ext>
            </a:extLst>
          </p:cNvPr>
          <p:cNvSpPr txBox="1"/>
          <p:nvPr/>
        </p:nvSpPr>
        <p:spPr>
          <a:xfrm>
            <a:off x="4963421" y="3402547"/>
            <a:ext cx="5792648" cy="830997"/>
          </a:xfrm>
          <a:prstGeom prst="rect">
            <a:avLst/>
          </a:prstGeom>
          <a:noFill/>
        </p:spPr>
        <p:txBody>
          <a:bodyPr wrap="square" rtlCol="0">
            <a:spAutoFit/>
          </a:bodyPr>
          <a:lstStyle/>
          <a:p>
            <a:r>
              <a:rPr lang="en-GB" sz="2400" b="1" dirty="0"/>
              <a:t>Lecithin/Sphingomyelin Ratio (L/S ratio) L/S &lt; 2.2 diagnostic for </a:t>
            </a:r>
            <a:r>
              <a:rPr lang="en-GB" sz="2400" b="1" dirty="0" err="1"/>
              <a:t>nRDS</a:t>
            </a:r>
            <a:r>
              <a:rPr lang="en-GB" sz="2400" b="1" dirty="0"/>
              <a:t> </a:t>
            </a:r>
          </a:p>
        </p:txBody>
      </p:sp>
      <p:pic>
        <p:nvPicPr>
          <p:cNvPr id="10" name="Picture 9">
            <a:extLst>
              <a:ext uri="{FF2B5EF4-FFF2-40B4-BE49-F238E27FC236}">
                <a16:creationId xmlns:a16="http://schemas.microsoft.com/office/drawing/2014/main" id="{EE0E6CB6-B986-E030-0141-0AB3CB6C4982}"/>
              </a:ext>
            </a:extLst>
          </p:cNvPr>
          <p:cNvPicPr>
            <a:picLocks noChangeAspect="1"/>
          </p:cNvPicPr>
          <p:nvPr/>
        </p:nvPicPr>
        <p:blipFill>
          <a:blip r:embed="rId8"/>
          <a:stretch>
            <a:fillRect/>
          </a:stretch>
        </p:blipFill>
        <p:spPr>
          <a:xfrm>
            <a:off x="4703866" y="4202150"/>
            <a:ext cx="4582164" cy="1066949"/>
          </a:xfrm>
          <a:prstGeom prst="rect">
            <a:avLst/>
          </a:prstGeom>
        </p:spPr>
      </p:pic>
      <p:pic>
        <p:nvPicPr>
          <p:cNvPr id="13" name="Picture 12">
            <a:extLst>
              <a:ext uri="{FF2B5EF4-FFF2-40B4-BE49-F238E27FC236}">
                <a16:creationId xmlns:a16="http://schemas.microsoft.com/office/drawing/2014/main" id="{41828E87-BC1C-16B1-0606-D32F75AC0566}"/>
              </a:ext>
            </a:extLst>
          </p:cNvPr>
          <p:cNvPicPr>
            <a:picLocks noChangeAspect="1"/>
          </p:cNvPicPr>
          <p:nvPr/>
        </p:nvPicPr>
        <p:blipFill>
          <a:blip r:embed="rId9"/>
          <a:stretch>
            <a:fillRect/>
          </a:stretch>
        </p:blipFill>
        <p:spPr>
          <a:xfrm>
            <a:off x="4845094" y="5269099"/>
            <a:ext cx="4772691" cy="1133633"/>
          </a:xfrm>
          <a:prstGeom prst="rect">
            <a:avLst/>
          </a:prstGeom>
        </p:spPr>
      </p:pic>
      <p:sp>
        <p:nvSpPr>
          <p:cNvPr id="14" name="TextBox 13">
            <a:extLst>
              <a:ext uri="{FF2B5EF4-FFF2-40B4-BE49-F238E27FC236}">
                <a16:creationId xmlns:a16="http://schemas.microsoft.com/office/drawing/2014/main" id="{AB1CF638-733C-DFD1-BB9A-BF90F3887F10}"/>
              </a:ext>
            </a:extLst>
          </p:cNvPr>
          <p:cNvSpPr txBox="1"/>
          <p:nvPr/>
        </p:nvSpPr>
        <p:spPr>
          <a:xfrm>
            <a:off x="9479956" y="4504791"/>
            <a:ext cx="1386322" cy="461665"/>
          </a:xfrm>
          <a:prstGeom prst="rect">
            <a:avLst/>
          </a:prstGeom>
          <a:noFill/>
        </p:spPr>
        <p:txBody>
          <a:bodyPr wrap="square" rtlCol="0">
            <a:spAutoFit/>
          </a:bodyPr>
          <a:lstStyle/>
          <a:p>
            <a:r>
              <a:rPr lang="en-GB" sz="2400" b="1"/>
              <a:t>DPPC (L)</a:t>
            </a:r>
          </a:p>
        </p:txBody>
      </p:sp>
      <p:sp>
        <p:nvSpPr>
          <p:cNvPr id="15" name="TextBox 14">
            <a:extLst>
              <a:ext uri="{FF2B5EF4-FFF2-40B4-BE49-F238E27FC236}">
                <a16:creationId xmlns:a16="http://schemas.microsoft.com/office/drawing/2014/main" id="{D871E6D4-1B03-E348-521F-5EAFB0E557DD}"/>
              </a:ext>
            </a:extLst>
          </p:cNvPr>
          <p:cNvSpPr txBox="1"/>
          <p:nvPr/>
        </p:nvSpPr>
        <p:spPr>
          <a:xfrm>
            <a:off x="9479956" y="5442745"/>
            <a:ext cx="2712043" cy="461665"/>
          </a:xfrm>
          <a:prstGeom prst="rect">
            <a:avLst/>
          </a:prstGeom>
          <a:noFill/>
        </p:spPr>
        <p:txBody>
          <a:bodyPr wrap="square" rtlCol="0">
            <a:spAutoFit/>
          </a:bodyPr>
          <a:lstStyle/>
          <a:p>
            <a:r>
              <a:rPr lang="en-GB" sz="2400" b="1"/>
              <a:t>Sphingomyelin (S)</a:t>
            </a:r>
          </a:p>
        </p:txBody>
      </p:sp>
      <p:sp>
        <p:nvSpPr>
          <p:cNvPr id="9" name="Footer Placeholder 8">
            <a:extLst>
              <a:ext uri="{FF2B5EF4-FFF2-40B4-BE49-F238E27FC236}">
                <a16:creationId xmlns:a16="http://schemas.microsoft.com/office/drawing/2014/main" id="{AA95EF5D-0EFB-A9CF-9660-D78B57F736A2}"/>
              </a:ext>
            </a:extLst>
          </p:cNvPr>
          <p:cNvSpPr>
            <a:spLocks noGrp="1"/>
          </p:cNvSpPr>
          <p:nvPr>
            <p:ph type="ftr" sz="quarter" idx="11"/>
          </p:nvPr>
        </p:nvSpPr>
        <p:spPr/>
        <p:txBody>
          <a:bodyPr/>
          <a:lstStyle/>
          <a:p>
            <a:r>
              <a:rPr lang="en-GB"/>
              <a:t>PIERS 2025 - 08/05/25</a:t>
            </a:r>
          </a:p>
        </p:txBody>
      </p:sp>
      <p:sp>
        <p:nvSpPr>
          <p:cNvPr id="11" name="Slide Number Placeholder 10">
            <a:extLst>
              <a:ext uri="{FF2B5EF4-FFF2-40B4-BE49-F238E27FC236}">
                <a16:creationId xmlns:a16="http://schemas.microsoft.com/office/drawing/2014/main" id="{693BFA01-1C8A-A16D-9977-29F2BBF7B99F}"/>
              </a:ext>
            </a:extLst>
          </p:cNvPr>
          <p:cNvSpPr>
            <a:spLocks noGrp="1"/>
          </p:cNvSpPr>
          <p:nvPr>
            <p:ph type="sldNum" sz="quarter" idx="12"/>
          </p:nvPr>
        </p:nvSpPr>
        <p:spPr/>
        <p:txBody>
          <a:bodyPr/>
          <a:lstStyle/>
          <a:p>
            <a:fld id="{8A081B3F-F647-48FA-8D7D-2668094114E2}" type="slidenum">
              <a:rPr lang="en-GB" smtClean="0"/>
              <a:t>2</a:t>
            </a:fld>
            <a:endParaRPr lang="en-GB"/>
          </a:p>
        </p:txBody>
      </p:sp>
    </p:spTree>
    <p:extLst>
      <p:ext uri="{BB962C8B-B14F-4D97-AF65-F5344CB8AC3E}">
        <p14:creationId xmlns:p14="http://schemas.microsoft.com/office/powerpoint/2010/main" val="105090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54EC-2FE0-F8AB-9709-5FA61A87EF3E}"/>
              </a:ext>
            </a:extLst>
          </p:cNvPr>
          <p:cNvSpPr>
            <a:spLocks noGrp="1"/>
          </p:cNvSpPr>
          <p:nvPr>
            <p:ph type="title"/>
          </p:nvPr>
        </p:nvSpPr>
        <p:spPr/>
        <p:txBody>
          <a:bodyPr/>
          <a:lstStyle/>
          <a:p>
            <a:r>
              <a:rPr lang="en-GB"/>
              <a:t>Liposomes</a:t>
            </a:r>
          </a:p>
        </p:txBody>
      </p:sp>
      <p:pic>
        <p:nvPicPr>
          <p:cNvPr id="11" name="Content Placeholder 10">
            <a:extLst>
              <a:ext uri="{FF2B5EF4-FFF2-40B4-BE49-F238E27FC236}">
                <a16:creationId xmlns:a16="http://schemas.microsoft.com/office/drawing/2014/main" id="{C41F9F49-C6BB-CD23-9120-62698363ED2D}"/>
              </a:ext>
            </a:extLst>
          </p:cNvPr>
          <p:cNvPicPr>
            <a:picLocks noGrp="1" noChangeAspect="1"/>
          </p:cNvPicPr>
          <p:nvPr>
            <p:ph idx="1"/>
          </p:nvPr>
        </p:nvPicPr>
        <p:blipFill>
          <a:blip r:embed="rId3"/>
          <a:stretch>
            <a:fillRect/>
          </a:stretch>
        </p:blipFill>
        <p:spPr>
          <a:xfrm>
            <a:off x="1513836" y="2541070"/>
            <a:ext cx="4582164" cy="1066949"/>
          </a:xfrm>
          <a:prstGeom prst="rect">
            <a:avLst/>
          </a:prstGeom>
        </p:spPr>
      </p:pic>
      <p:sp>
        <p:nvSpPr>
          <p:cNvPr id="12" name="Rectangle 11">
            <a:extLst>
              <a:ext uri="{FF2B5EF4-FFF2-40B4-BE49-F238E27FC236}">
                <a16:creationId xmlns:a16="http://schemas.microsoft.com/office/drawing/2014/main" id="{3531E1CA-D234-057E-9258-00DECB0EB57F}"/>
              </a:ext>
            </a:extLst>
          </p:cNvPr>
          <p:cNvSpPr/>
          <p:nvPr/>
        </p:nvSpPr>
        <p:spPr>
          <a:xfrm>
            <a:off x="4819136" y="2423841"/>
            <a:ext cx="1276864" cy="1325563"/>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6" name="Rectangle 15">
            <a:extLst>
              <a:ext uri="{FF2B5EF4-FFF2-40B4-BE49-F238E27FC236}">
                <a16:creationId xmlns:a16="http://schemas.microsoft.com/office/drawing/2014/main" id="{765BF6AA-719F-3287-59F3-FF19FB8C281A}"/>
              </a:ext>
            </a:extLst>
          </p:cNvPr>
          <p:cNvSpPr/>
          <p:nvPr/>
        </p:nvSpPr>
        <p:spPr>
          <a:xfrm>
            <a:off x="1513836" y="2423841"/>
            <a:ext cx="2975786" cy="1325563"/>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ln w="57150">
                <a:solidFill>
                  <a:schemeClr val="tx1"/>
                </a:solidFill>
              </a:ln>
            </a:endParaRPr>
          </a:p>
        </p:txBody>
      </p:sp>
      <p:sp>
        <p:nvSpPr>
          <p:cNvPr id="17" name="TextBox 16">
            <a:extLst>
              <a:ext uri="{FF2B5EF4-FFF2-40B4-BE49-F238E27FC236}">
                <a16:creationId xmlns:a16="http://schemas.microsoft.com/office/drawing/2014/main" id="{DD119394-8AD7-C5D1-1B9F-677BB9E20AB7}"/>
              </a:ext>
            </a:extLst>
          </p:cNvPr>
          <p:cNvSpPr txBox="1"/>
          <p:nvPr/>
        </p:nvSpPr>
        <p:spPr>
          <a:xfrm>
            <a:off x="1513836" y="1500511"/>
            <a:ext cx="2975786" cy="923330"/>
          </a:xfrm>
          <a:prstGeom prst="rect">
            <a:avLst/>
          </a:prstGeom>
          <a:noFill/>
        </p:spPr>
        <p:txBody>
          <a:bodyPr wrap="square" rtlCol="0">
            <a:spAutoFit/>
          </a:bodyPr>
          <a:lstStyle/>
          <a:p>
            <a:pPr algn="ctr"/>
            <a:r>
              <a:rPr lang="en-GB" b="1"/>
              <a:t>Hydrophobic</a:t>
            </a:r>
          </a:p>
          <a:p>
            <a:pPr algn="ctr"/>
            <a:r>
              <a:rPr lang="en-GB" b="1"/>
              <a:t>Non-polar</a:t>
            </a:r>
          </a:p>
          <a:p>
            <a:pPr algn="ctr"/>
            <a:r>
              <a:rPr lang="en-GB" b="1"/>
              <a:t>Tail</a:t>
            </a:r>
          </a:p>
        </p:txBody>
      </p:sp>
      <p:sp>
        <p:nvSpPr>
          <p:cNvPr id="18" name="TextBox 17">
            <a:extLst>
              <a:ext uri="{FF2B5EF4-FFF2-40B4-BE49-F238E27FC236}">
                <a16:creationId xmlns:a16="http://schemas.microsoft.com/office/drawing/2014/main" id="{43BA611F-C009-E144-7C2E-107E31175EF5}"/>
              </a:ext>
            </a:extLst>
          </p:cNvPr>
          <p:cNvSpPr txBox="1"/>
          <p:nvPr/>
        </p:nvSpPr>
        <p:spPr>
          <a:xfrm>
            <a:off x="4626576" y="1500511"/>
            <a:ext cx="1661983" cy="923330"/>
          </a:xfrm>
          <a:prstGeom prst="rect">
            <a:avLst/>
          </a:prstGeom>
          <a:noFill/>
        </p:spPr>
        <p:txBody>
          <a:bodyPr wrap="square" rtlCol="0">
            <a:spAutoFit/>
          </a:bodyPr>
          <a:lstStyle/>
          <a:p>
            <a:pPr algn="ctr"/>
            <a:r>
              <a:rPr lang="en-GB" b="1"/>
              <a:t>Hydrophilic Polar</a:t>
            </a:r>
          </a:p>
          <a:p>
            <a:pPr algn="ctr"/>
            <a:r>
              <a:rPr lang="en-GB" b="1"/>
              <a:t>Headgroup</a:t>
            </a:r>
          </a:p>
        </p:txBody>
      </p:sp>
      <p:pic>
        <p:nvPicPr>
          <p:cNvPr id="20" name="Picture 19" descr="A diagram of different types of cells&#10;&#10;AI-generated content may be incorrect.">
            <a:extLst>
              <a:ext uri="{FF2B5EF4-FFF2-40B4-BE49-F238E27FC236}">
                <a16:creationId xmlns:a16="http://schemas.microsoft.com/office/drawing/2014/main" id="{B935F6DE-95B4-4641-1E14-190DAB07F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180" y="3951149"/>
            <a:ext cx="6084418" cy="2355494"/>
          </a:xfrm>
          <a:prstGeom prst="rect">
            <a:avLst/>
          </a:prstGeom>
        </p:spPr>
      </p:pic>
      <p:sp>
        <p:nvSpPr>
          <p:cNvPr id="21" name="TextBox 20">
            <a:extLst>
              <a:ext uri="{FF2B5EF4-FFF2-40B4-BE49-F238E27FC236}">
                <a16:creationId xmlns:a16="http://schemas.microsoft.com/office/drawing/2014/main" id="{6553318F-63F3-DCAF-F386-FE55614266AF}"/>
              </a:ext>
            </a:extLst>
          </p:cNvPr>
          <p:cNvSpPr txBox="1"/>
          <p:nvPr/>
        </p:nvSpPr>
        <p:spPr>
          <a:xfrm>
            <a:off x="376084" y="6419418"/>
            <a:ext cx="5391665" cy="430887"/>
          </a:xfrm>
          <a:prstGeom prst="rect">
            <a:avLst/>
          </a:prstGeom>
          <a:noFill/>
        </p:spPr>
        <p:txBody>
          <a:bodyPr wrap="square" rtlCol="0">
            <a:spAutoFit/>
          </a:bodyPr>
          <a:lstStyle/>
          <a:p>
            <a:r>
              <a:rPr lang="en-GB" sz="1100" b="1" dirty="0">
                <a:solidFill>
                  <a:srgbClr val="C00000"/>
                </a:solidFill>
                <a:effectLst/>
              </a:rPr>
              <a:t>[1] G. A. Husseini, W. G. Pitt, </a:t>
            </a:r>
            <a:r>
              <a:rPr lang="en-GB" sz="1100" b="1" i="1" dirty="0">
                <a:solidFill>
                  <a:srgbClr val="C00000"/>
                </a:solidFill>
                <a:effectLst/>
              </a:rPr>
              <a:t>Advanced Drug Delivery Reviews</a:t>
            </a:r>
            <a:r>
              <a:rPr lang="en-GB" sz="1100" b="1" dirty="0">
                <a:solidFill>
                  <a:srgbClr val="C00000"/>
                </a:solidFill>
                <a:effectLst/>
              </a:rPr>
              <a:t> 2008, </a:t>
            </a:r>
            <a:r>
              <a:rPr lang="en-GB" sz="1100" b="1" i="1" dirty="0">
                <a:solidFill>
                  <a:srgbClr val="C00000"/>
                </a:solidFill>
                <a:effectLst/>
              </a:rPr>
              <a:t>60</a:t>
            </a:r>
            <a:r>
              <a:rPr lang="en-GB" sz="1100" b="1" dirty="0">
                <a:solidFill>
                  <a:srgbClr val="C00000"/>
                </a:solidFill>
                <a:effectLst/>
              </a:rPr>
              <a:t>, 1137.</a:t>
            </a:r>
          </a:p>
          <a:p>
            <a:r>
              <a:rPr lang="es-ES" sz="1100" b="1" dirty="0">
                <a:solidFill>
                  <a:srgbClr val="C00000"/>
                </a:solidFill>
                <a:effectLst/>
              </a:rPr>
              <a:t>[2] A. El-</a:t>
            </a:r>
            <a:r>
              <a:rPr lang="es-ES" sz="1100" b="1" dirty="0" err="1">
                <a:solidFill>
                  <a:srgbClr val="C00000"/>
                </a:solidFill>
                <a:effectLst/>
              </a:rPr>
              <a:t>Sayed</a:t>
            </a:r>
            <a:r>
              <a:rPr lang="es-ES" sz="1100" b="1" dirty="0">
                <a:solidFill>
                  <a:srgbClr val="C00000"/>
                </a:solidFill>
                <a:effectLst/>
              </a:rPr>
              <a:t>, H. </a:t>
            </a:r>
            <a:r>
              <a:rPr lang="es-ES" sz="1100" b="1" dirty="0" err="1">
                <a:solidFill>
                  <a:srgbClr val="C00000"/>
                </a:solidFill>
                <a:effectLst/>
              </a:rPr>
              <a:t>Harashima</a:t>
            </a:r>
            <a:r>
              <a:rPr lang="es-ES" sz="1100" b="1" dirty="0">
                <a:solidFill>
                  <a:srgbClr val="C00000"/>
                </a:solidFill>
                <a:effectLst/>
              </a:rPr>
              <a:t>, </a:t>
            </a:r>
            <a:r>
              <a:rPr lang="es-ES" sz="1100" b="1" i="1" dirty="0">
                <a:solidFill>
                  <a:srgbClr val="C00000"/>
                </a:solidFill>
                <a:effectLst/>
              </a:rPr>
              <a:t>Molecular </a:t>
            </a:r>
            <a:r>
              <a:rPr lang="es-ES" sz="1100" b="1" i="1" dirty="0" err="1">
                <a:solidFill>
                  <a:srgbClr val="C00000"/>
                </a:solidFill>
                <a:effectLst/>
              </a:rPr>
              <a:t>Therapy</a:t>
            </a:r>
            <a:r>
              <a:rPr lang="es-ES" sz="1100" b="1" dirty="0">
                <a:solidFill>
                  <a:srgbClr val="C00000"/>
                </a:solidFill>
                <a:effectLst/>
              </a:rPr>
              <a:t> 2013, </a:t>
            </a:r>
            <a:r>
              <a:rPr lang="es-ES" sz="1100" b="1" i="1" dirty="0">
                <a:solidFill>
                  <a:srgbClr val="C00000"/>
                </a:solidFill>
                <a:effectLst/>
              </a:rPr>
              <a:t>21</a:t>
            </a:r>
            <a:r>
              <a:rPr lang="es-ES" sz="1100" b="1" dirty="0">
                <a:solidFill>
                  <a:srgbClr val="C00000"/>
                </a:solidFill>
                <a:effectLst/>
              </a:rPr>
              <a:t>, 1118. </a:t>
            </a:r>
          </a:p>
        </p:txBody>
      </p:sp>
      <p:sp>
        <p:nvSpPr>
          <p:cNvPr id="22" name="TextBox 21">
            <a:extLst>
              <a:ext uri="{FF2B5EF4-FFF2-40B4-BE49-F238E27FC236}">
                <a16:creationId xmlns:a16="http://schemas.microsoft.com/office/drawing/2014/main" id="{3F03CC93-334A-DA5A-93D3-309B6223EFB0}"/>
              </a:ext>
            </a:extLst>
          </p:cNvPr>
          <p:cNvSpPr txBox="1"/>
          <p:nvPr/>
        </p:nvSpPr>
        <p:spPr>
          <a:xfrm>
            <a:off x="7538009" y="4884773"/>
            <a:ext cx="3768811" cy="1200329"/>
          </a:xfrm>
          <a:prstGeom prst="rect">
            <a:avLst/>
          </a:prstGeom>
          <a:noFill/>
        </p:spPr>
        <p:txBody>
          <a:bodyPr wrap="square" rtlCol="0">
            <a:spAutoFit/>
          </a:bodyPr>
          <a:lstStyle/>
          <a:p>
            <a:r>
              <a:rPr lang="en-GB" b="1"/>
              <a:t>Uses:</a:t>
            </a:r>
          </a:p>
          <a:p>
            <a:r>
              <a:rPr lang="en-GB"/>
              <a:t>Drug delivery</a:t>
            </a:r>
          </a:p>
          <a:p>
            <a:r>
              <a:rPr lang="en-GB"/>
              <a:t>Cosmetics</a:t>
            </a:r>
          </a:p>
          <a:p>
            <a:r>
              <a:rPr lang="en-GB"/>
              <a:t>Lamellar bodies</a:t>
            </a:r>
          </a:p>
        </p:txBody>
      </p:sp>
      <p:pic>
        <p:nvPicPr>
          <p:cNvPr id="24" name="Picture 23">
            <a:extLst>
              <a:ext uri="{FF2B5EF4-FFF2-40B4-BE49-F238E27FC236}">
                <a16:creationId xmlns:a16="http://schemas.microsoft.com/office/drawing/2014/main" id="{3D10F33A-873B-5A50-5BB2-A7484104C68C}"/>
              </a:ext>
            </a:extLst>
          </p:cNvPr>
          <p:cNvPicPr>
            <a:picLocks noChangeAspect="1"/>
          </p:cNvPicPr>
          <p:nvPr/>
        </p:nvPicPr>
        <p:blipFill>
          <a:blip r:embed="rId5"/>
          <a:stretch>
            <a:fillRect/>
          </a:stretch>
        </p:blipFill>
        <p:spPr>
          <a:xfrm>
            <a:off x="7106552" y="1500511"/>
            <a:ext cx="4153480" cy="3105583"/>
          </a:xfrm>
          <a:prstGeom prst="rect">
            <a:avLst/>
          </a:prstGeom>
        </p:spPr>
      </p:pic>
      <p:sp>
        <p:nvSpPr>
          <p:cNvPr id="4" name="Footer Placeholder 3">
            <a:extLst>
              <a:ext uri="{FF2B5EF4-FFF2-40B4-BE49-F238E27FC236}">
                <a16:creationId xmlns:a16="http://schemas.microsoft.com/office/drawing/2014/main" id="{15C76C9F-913C-2DD5-69EB-5D21692EFBCF}"/>
              </a:ext>
            </a:extLst>
          </p:cNvPr>
          <p:cNvSpPr>
            <a:spLocks noGrp="1"/>
          </p:cNvSpPr>
          <p:nvPr>
            <p:ph type="ftr" sz="quarter" idx="11"/>
          </p:nvPr>
        </p:nvSpPr>
        <p:spPr/>
        <p:txBody>
          <a:bodyPr/>
          <a:lstStyle/>
          <a:p>
            <a:r>
              <a:rPr lang="en-GB"/>
              <a:t>PIERS 2025 - 08/05/25</a:t>
            </a:r>
          </a:p>
        </p:txBody>
      </p:sp>
      <p:sp>
        <p:nvSpPr>
          <p:cNvPr id="5" name="Slide Number Placeholder 4">
            <a:extLst>
              <a:ext uri="{FF2B5EF4-FFF2-40B4-BE49-F238E27FC236}">
                <a16:creationId xmlns:a16="http://schemas.microsoft.com/office/drawing/2014/main" id="{CD26777C-8B2D-C6E9-7D93-BCE1380C5E84}"/>
              </a:ext>
            </a:extLst>
          </p:cNvPr>
          <p:cNvSpPr>
            <a:spLocks noGrp="1"/>
          </p:cNvSpPr>
          <p:nvPr>
            <p:ph type="sldNum" sz="quarter" idx="12"/>
          </p:nvPr>
        </p:nvSpPr>
        <p:spPr/>
        <p:txBody>
          <a:bodyPr/>
          <a:lstStyle/>
          <a:p>
            <a:fld id="{8A081B3F-F647-48FA-8D7D-2668094114E2}" type="slidenum">
              <a:rPr lang="en-GB" smtClean="0"/>
              <a:t>3</a:t>
            </a:fld>
            <a:endParaRPr lang="en-GB"/>
          </a:p>
        </p:txBody>
      </p:sp>
    </p:spTree>
    <p:extLst>
      <p:ext uri="{BB962C8B-B14F-4D97-AF65-F5344CB8AC3E}">
        <p14:creationId xmlns:p14="http://schemas.microsoft.com/office/powerpoint/2010/main" val="393437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249C-4CB4-7A64-831B-E936299C851E}"/>
              </a:ext>
            </a:extLst>
          </p:cNvPr>
          <p:cNvSpPr>
            <a:spLocks noGrp="1"/>
          </p:cNvSpPr>
          <p:nvPr>
            <p:ph type="title"/>
          </p:nvPr>
        </p:nvSpPr>
        <p:spPr/>
        <p:txBody>
          <a:bodyPr/>
          <a:lstStyle/>
          <a:p>
            <a:r>
              <a:rPr lang="en-GB"/>
              <a:t>Vibrational Spectroscopy</a:t>
            </a:r>
          </a:p>
        </p:txBody>
      </p:sp>
      <p:sp>
        <p:nvSpPr>
          <p:cNvPr id="5" name="Text Placeholder 3">
            <a:extLst>
              <a:ext uri="{FF2B5EF4-FFF2-40B4-BE49-F238E27FC236}">
                <a16:creationId xmlns:a16="http://schemas.microsoft.com/office/drawing/2014/main" id="{6DBA4933-DFFB-8F56-4EE4-68749909BC4A}"/>
              </a:ext>
            </a:extLst>
          </p:cNvPr>
          <p:cNvSpPr txBox="1">
            <a:spLocks/>
          </p:cNvSpPr>
          <p:nvPr/>
        </p:nvSpPr>
        <p:spPr>
          <a:xfrm>
            <a:off x="690854" y="2228844"/>
            <a:ext cx="5157787" cy="494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C00000"/>
                </a:solidFill>
              </a:rPr>
              <a:t>IR spectroscopy</a:t>
            </a:r>
            <a:endParaRPr lang="en-GB" b="1">
              <a:solidFill>
                <a:srgbClr val="C00000"/>
              </a:solidFill>
              <a:cs typeface="Calibri"/>
            </a:endParaRPr>
          </a:p>
        </p:txBody>
      </p:sp>
      <p:sp>
        <p:nvSpPr>
          <p:cNvPr id="6" name="Content Placeholder 4">
            <a:extLst>
              <a:ext uri="{FF2B5EF4-FFF2-40B4-BE49-F238E27FC236}">
                <a16:creationId xmlns:a16="http://schemas.microsoft.com/office/drawing/2014/main" id="{8E0B73FE-7CEB-317A-5A75-FFB0093A01A8}"/>
              </a:ext>
            </a:extLst>
          </p:cNvPr>
          <p:cNvSpPr txBox="1">
            <a:spLocks/>
          </p:cNvSpPr>
          <p:nvPr/>
        </p:nvSpPr>
        <p:spPr>
          <a:xfrm>
            <a:off x="724829" y="2886011"/>
            <a:ext cx="5221286" cy="13473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Molecules absorb IR radiation </a:t>
            </a:r>
            <a:endParaRPr lang="en-US" sz="2000">
              <a:cs typeface="Calibri"/>
            </a:endParaRPr>
          </a:p>
          <a:p>
            <a:pPr>
              <a:lnSpc>
                <a:spcPct val="100000"/>
              </a:lnSpc>
            </a:pPr>
            <a:r>
              <a:rPr lang="en-US" sz="2000"/>
              <a:t>Not affected by fluorescence</a:t>
            </a:r>
          </a:p>
          <a:p>
            <a:pPr>
              <a:lnSpc>
                <a:spcPct val="100000"/>
              </a:lnSpc>
            </a:pPr>
            <a:r>
              <a:rPr lang="en-US" sz="2000"/>
              <a:t>Water strongly absorbs IR light</a:t>
            </a:r>
            <a:endParaRPr lang="en-US" sz="2000">
              <a:cs typeface="Calibri"/>
            </a:endParaRPr>
          </a:p>
        </p:txBody>
      </p:sp>
      <p:sp>
        <p:nvSpPr>
          <p:cNvPr id="7" name="Text Placeholder 5">
            <a:extLst>
              <a:ext uri="{FF2B5EF4-FFF2-40B4-BE49-F238E27FC236}">
                <a16:creationId xmlns:a16="http://schemas.microsoft.com/office/drawing/2014/main" id="{7C146EE0-9855-9D76-8A90-DCAF64AD677C}"/>
              </a:ext>
            </a:extLst>
          </p:cNvPr>
          <p:cNvSpPr txBox="1">
            <a:spLocks/>
          </p:cNvSpPr>
          <p:nvPr/>
        </p:nvSpPr>
        <p:spPr>
          <a:xfrm>
            <a:off x="4998638" y="2228598"/>
            <a:ext cx="5183188" cy="494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C00000"/>
                </a:solidFill>
              </a:rPr>
              <a:t>Raman spectroscopy</a:t>
            </a:r>
            <a:endParaRPr lang="en-GB" b="1" dirty="0">
              <a:solidFill>
                <a:srgbClr val="C00000"/>
              </a:solidFill>
              <a:cs typeface="Calibri"/>
            </a:endParaRPr>
          </a:p>
        </p:txBody>
      </p:sp>
      <p:sp>
        <p:nvSpPr>
          <p:cNvPr id="8" name="Content Placeholder 6">
            <a:extLst>
              <a:ext uri="{FF2B5EF4-FFF2-40B4-BE49-F238E27FC236}">
                <a16:creationId xmlns:a16="http://schemas.microsoft.com/office/drawing/2014/main" id="{56CD1E67-3AF7-FBB2-A0D5-35D40550FDB3}"/>
              </a:ext>
            </a:extLst>
          </p:cNvPr>
          <p:cNvSpPr txBox="1">
            <a:spLocks/>
          </p:cNvSpPr>
          <p:nvPr/>
        </p:nvSpPr>
        <p:spPr>
          <a:xfrm>
            <a:off x="4998638" y="2873483"/>
            <a:ext cx="5582330" cy="1413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t>Inelastic scattering of light</a:t>
            </a:r>
          </a:p>
          <a:p>
            <a:pPr>
              <a:lnSpc>
                <a:spcPct val="100000"/>
              </a:lnSpc>
            </a:pPr>
            <a:r>
              <a:rPr lang="en-US" sz="2000" dirty="0"/>
              <a:t>Fluorescence can mask Raman spectrum</a:t>
            </a:r>
          </a:p>
          <a:p>
            <a:pPr>
              <a:lnSpc>
                <a:spcPct val="100000"/>
              </a:lnSpc>
            </a:pPr>
            <a:r>
              <a:rPr lang="en-US" sz="2000" dirty="0"/>
              <a:t>Measurements can be done in water</a:t>
            </a:r>
          </a:p>
        </p:txBody>
      </p:sp>
      <p:pic>
        <p:nvPicPr>
          <p:cNvPr id="9" name="Picture 8" descr="A picture containing text, antenna&#10;&#10;Description automatically generated">
            <a:extLst>
              <a:ext uri="{FF2B5EF4-FFF2-40B4-BE49-F238E27FC236}">
                <a16:creationId xmlns:a16="http://schemas.microsoft.com/office/drawing/2014/main" id="{9AF09D6D-C857-CA5E-5D74-6D78F701C3FF}"/>
              </a:ext>
            </a:extLst>
          </p:cNvPr>
          <p:cNvPicPr>
            <a:picLocks noChangeAspect="1"/>
          </p:cNvPicPr>
          <p:nvPr/>
        </p:nvPicPr>
        <p:blipFill>
          <a:blip r:embed="rId9"/>
          <a:stretch>
            <a:fillRect/>
          </a:stretch>
        </p:blipFill>
        <p:spPr>
          <a:xfrm>
            <a:off x="442123" y="5442018"/>
            <a:ext cx="2743200" cy="985581"/>
          </a:xfrm>
          <a:prstGeom prst="rect">
            <a:avLst/>
          </a:prstGeom>
        </p:spPr>
      </p:pic>
      <p:sp>
        <p:nvSpPr>
          <p:cNvPr id="10" name="TextBox 9">
            <a:extLst>
              <a:ext uri="{FF2B5EF4-FFF2-40B4-BE49-F238E27FC236}">
                <a16:creationId xmlns:a16="http://schemas.microsoft.com/office/drawing/2014/main" id="{4C66A614-E8E7-30C4-FBA4-4E20518C6AED}"/>
              </a:ext>
            </a:extLst>
          </p:cNvPr>
          <p:cNvSpPr txBox="1"/>
          <p:nvPr/>
        </p:nvSpPr>
        <p:spPr>
          <a:xfrm>
            <a:off x="3478845" y="5632704"/>
            <a:ext cx="38568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t>Stronger bond – higher vibrational energy</a:t>
            </a:r>
            <a:br>
              <a:rPr lang="en-GB" sz="1600"/>
            </a:br>
            <a:r>
              <a:rPr lang="en-GB" sz="1600"/>
              <a:t>Heavier atoms – lower vibrational energy</a:t>
            </a:r>
            <a:endParaRPr lang="en-US" sz="1100"/>
          </a:p>
        </p:txBody>
      </p:sp>
      <p:sp>
        <p:nvSpPr>
          <p:cNvPr id="11" name="TextBox 10">
            <a:extLst>
              <a:ext uri="{FF2B5EF4-FFF2-40B4-BE49-F238E27FC236}">
                <a16:creationId xmlns:a16="http://schemas.microsoft.com/office/drawing/2014/main" id="{344D7164-10EB-E286-DC30-980D15801B79}"/>
              </a:ext>
            </a:extLst>
          </p:cNvPr>
          <p:cNvSpPr txBox="1"/>
          <p:nvPr/>
        </p:nvSpPr>
        <p:spPr>
          <a:xfrm>
            <a:off x="724829" y="1460023"/>
            <a:ext cx="74527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ea typeface="+mn-lt"/>
                <a:cs typeface="+mn-lt"/>
              </a:rPr>
              <a:t>Captures Molecular “fingerprint” </a:t>
            </a:r>
          </a:p>
          <a:p>
            <a:pPr marL="342900" indent="-342900">
              <a:buFont typeface="Arial"/>
              <a:buChar char="•"/>
            </a:pPr>
            <a:r>
              <a:rPr lang="en-US" sz="2000">
                <a:ea typeface="+mn-lt"/>
                <a:cs typeface="+mn-lt"/>
              </a:rPr>
              <a:t>Molecular selectivity / Label free detection</a:t>
            </a:r>
            <a:endParaRPr lang="en-US">
              <a:cs typeface="Calibri"/>
            </a:endParaRPr>
          </a:p>
        </p:txBody>
      </p:sp>
      <p:sp>
        <p:nvSpPr>
          <p:cNvPr id="12" name="Rectangle 6">
            <a:extLst>
              <a:ext uri="{FF2B5EF4-FFF2-40B4-BE49-F238E27FC236}">
                <a16:creationId xmlns:a16="http://schemas.microsoft.com/office/drawing/2014/main" id="{4D260203-BBC9-EC55-8D74-EC1EA04D68C3}"/>
              </a:ext>
            </a:extLst>
          </p:cNvPr>
          <p:cNvSpPr>
            <a:spLocks noChangeArrowheads="1"/>
          </p:cNvSpPr>
          <p:nvPr/>
        </p:nvSpPr>
        <p:spPr bwMode="auto">
          <a:xfrm>
            <a:off x="10053346" y="5416932"/>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rgbClr val="0000FF"/>
              </a:buClr>
              <a:buSzPct val="90000"/>
              <a:buFont typeface="Wingdings" pitchFamily="2" charset="2"/>
              <a:buNone/>
              <a:defRPr/>
            </a:pPr>
            <a:r>
              <a:rPr lang="en-US" sz="1600" b="1">
                <a:solidFill>
                  <a:prstClr val="black"/>
                </a:solidFill>
                <a:latin typeface="Arial" charset="0"/>
              </a:rPr>
              <a:t>H</a:t>
            </a:r>
            <a:r>
              <a:rPr lang="en-US" sz="1600" b="1" baseline="-25000">
                <a:solidFill>
                  <a:prstClr val="black"/>
                </a:solidFill>
                <a:latin typeface="Arial" charset="0"/>
              </a:rPr>
              <a:t>2</a:t>
            </a:r>
            <a:r>
              <a:rPr lang="en-US" sz="1600" b="1">
                <a:solidFill>
                  <a:prstClr val="black"/>
                </a:solidFill>
                <a:latin typeface="Arial" charset="0"/>
              </a:rPr>
              <a:t>O molecule</a:t>
            </a:r>
          </a:p>
        </p:txBody>
      </p:sp>
      <p:sp>
        <p:nvSpPr>
          <p:cNvPr id="13" name="Rectangle 18">
            <a:extLst>
              <a:ext uri="{FF2B5EF4-FFF2-40B4-BE49-F238E27FC236}">
                <a16:creationId xmlns:a16="http://schemas.microsoft.com/office/drawing/2014/main" id="{2EA2E9D7-EF60-E2C7-4C98-07FF3B7C7ACA}"/>
              </a:ext>
            </a:extLst>
          </p:cNvPr>
          <p:cNvSpPr>
            <a:spLocks noChangeArrowheads="1"/>
          </p:cNvSpPr>
          <p:nvPr/>
        </p:nvSpPr>
        <p:spPr bwMode="auto">
          <a:xfrm>
            <a:off x="7108722" y="6120522"/>
            <a:ext cx="50102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chemeClr val="hlink"/>
              </a:buClr>
              <a:buSzPct val="90000"/>
              <a:buFont typeface="Wingdings" pitchFamily="2" charset="2"/>
              <a:buBlip>
                <a:blip r:embed="rId10"/>
              </a:buBlip>
              <a:defRPr sz="3200">
                <a:solidFill>
                  <a:schemeClr val="tx1"/>
                </a:solidFill>
                <a:latin typeface="Arial" charset="0"/>
              </a:defRPr>
            </a:lvl1pPr>
            <a:lvl2pPr marL="742950" indent="-285750" defTabSz="457200">
              <a:spcBef>
                <a:spcPct val="20000"/>
              </a:spcBef>
              <a:buChar char="–"/>
              <a:defRPr sz="2800">
                <a:solidFill>
                  <a:schemeClr val="tx1"/>
                </a:solidFill>
                <a:latin typeface="Arial" charset="0"/>
              </a:defRPr>
            </a:lvl2pPr>
            <a:lvl3pPr marL="1143000" indent="-228600" defTabSz="457200">
              <a:spcBef>
                <a:spcPct val="20000"/>
              </a:spcBef>
              <a:buClr>
                <a:schemeClr val="accent2"/>
              </a:buClr>
              <a:buSzPct val="90000"/>
              <a:buFont typeface="Wingdings" pitchFamily="2" charset="2"/>
              <a:buBlip>
                <a:blip r:embed="rId11"/>
              </a:buBlip>
              <a:defRPr sz="2400">
                <a:solidFill>
                  <a:schemeClr val="tx1"/>
                </a:solidFill>
                <a:latin typeface="Arial" charset="0"/>
              </a:defRPr>
            </a:lvl3pPr>
            <a:lvl4pPr marL="1600200" indent="-228600" defTabSz="457200">
              <a:spcBef>
                <a:spcPct val="20000"/>
              </a:spcBef>
              <a:buChar char="–"/>
              <a:defRPr sz="2000">
                <a:solidFill>
                  <a:schemeClr val="tx1"/>
                </a:solidFill>
                <a:latin typeface="Arial" charset="0"/>
              </a:defRPr>
            </a:lvl4pPr>
            <a:lvl5pPr marL="2057400" indent="-228600" defTabSz="457200">
              <a:spcBef>
                <a:spcPct val="20000"/>
              </a:spcBef>
              <a:buClr>
                <a:schemeClr val="folHlink"/>
              </a:buClr>
              <a:buSzPct val="90000"/>
              <a:buFont typeface="Wingdings" pitchFamily="2" charset="2"/>
              <a:buBlip>
                <a:blip r:embed="rId12"/>
              </a:buBlip>
              <a:defRPr sz="2000">
                <a:solidFill>
                  <a:schemeClr val="tx1"/>
                </a:solidFill>
                <a:latin typeface="Arial" charset="0"/>
              </a:defRPr>
            </a:lvl5pPr>
            <a:lvl6pPr marL="2514600" indent="-228600" defTabSz="4572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6pPr>
            <a:lvl7pPr marL="2971800" indent="-228600" defTabSz="4572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7pPr>
            <a:lvl8pPr marL="3429000" indent="-228600" defTabSz="4572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8pPr>
            <a:lvl9pPr marL="3886200" indent="-228600" defTabSz="4572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9pPr>
          </a:lstStyle>
          <a:p>
            <a:pPr>
              <a:spcBef>
                <a:spcPct val="0"/>
              </a:spcBef>
              <a:buClrTx/>
              <a:buSzTx/>
              <a:buFontTx/>
              <a:buNone/>
            </a:pPr>
            <a:r>
              <a:rPr lang="en-GB" altLang="en-US" sz="1100" b="1" dirty="0">
                <a:solidFill>
                  <a:srgbClr val="C00000"/>
                </a:solidFill>
                <a:latin typeface="+mn-lt"/>
              </a:rPr>
              <a:t>[1] http://assign3.chem.usyd.edu.au/OrganicSpectroscopy/?type=Infrared</a:t>
            </a:r>
          </a:p>
        </p:txBody>
      </p:sp>
      <p:sp>
        <p:nvSpPr>
          <p:cNvPr id="14" name="TextBox 19">
            <a:extLst>
              <a:ext uri="{FF2B5EF4-FFF2-40B4-BE49-F238E27FC236}">
                <a16:creationId xmlns:a16="http://schemas.microsoft.com/office/drawing/2014/main" id="{040276D0-0C2B-5855-73BB-D7964FD05F6A}"/>
              </a:ext>
            </a:extLst>
          </p:cNvPr>
          <p:cNvSpPr txBox="1">
            <a:spLocks noChangeArrowheads="1"/>
          </p:cNvSpPr>
          <p:nvPr/>
        </p:nvSpPr>
        <p:spPr bwMode="auto">
          <a:xfrm>
            <a:off x="9977146" y="2091120"/>
            <a:ext cx="161133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itchFamily="2" charset="2"/>
              <a:buBlip>
                <a:blip r:embed="rId10"/>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11"/>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12"/>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9pPr>
          </a:lstStyle>
          <a:p>
            <a:pPr>
              <a:spcBef>
                <a:spcPct val="0"/>
              </a:spcBef>
              <a:buClrTx/>
              <a:buSzTx/>
              <a:buFontTx/>
              <a:buNone/>
            </a:pPr>
            <a:r>
              <a:rPr lang="en-GB" altLang="en-US" sz="1050" b="1">
                <a:solidFill>
                  <a:prstClr val="black"/>
                </a:solidFill>
                <a:latin typeface="Tahoma" pitchFamily="34" charset="0"/>
              </a:rPr>
              <a:t>Bending</a:t>
            </a:r>
          </a:p>
          <a:p>
            <a:pPr>
              <a:spcBef>
                <a:spcPct val="0"/>
              </a:spcBef>
              <a:buClrTx/>
              <a:buSzTx/>
              <a:buFontTx/>
              <a:buNone/>
            </a:pPr>
            <a:r>
              <a:rPr lang="en-GB" altLang="en-US" sz="1050" b="1">
                <a:solidFill>
                  <a:prstClr val="black"/>
                </a:solidFill>
                <a:latin typeface="Tahoma" pitchFamily="34" charset="0"/>
              </a:rPr>
              <a:t>(1595cm</a:t>
            </a:r>
            <a:r>
              <a:rPr lang="en-GB" altLang="en-US" sz="1050" b="1" baseline="30000">
                <a:solidFill>
                  <a:prstClr val="black"/>
                </a:solidFill>
                <a:latin typeface="Tahoma" pitchFamily="34" charset="0"/>
              </a:rPr>
              <a:t>-1</a:t>
            </a:r>
            <a:r>
              <a:rPr lang="en-GB" altLang="en-US" sz="1050" b="1">
                <a:solidFill>
                  <a:prstClr val="black"/>
                </a:solidFill>
                <a:latin typeface="Tahoma" pitchFamily="34" charset="0"/>
              </a:rPr>
              <a:t> / 6.26µm)</a:t>
            </a:r>
          </a:p>
          <a:p>
            <a:pPr>
              <a:spcBef>
                <a:spcPct val="0"/>
              </a:spcBef>
              <a:buClrTx/>
              <a:buSzTx/>
              <a:buFontTx/>
              <a:buNone/>
            </a:pPr>
            <a:endParaRPr lang="en-GB" altLang="en-US" sz="1050" b="1">
              <a:solidFill>
                <a:prstClr val="black"/>
              </a:solidFill>
              <a:latin typeface="Tahoma" pitchFamily="34" charset="0"/>
            </a:endParaRPr>
          </a:p>
        </p:txBody>
      </p:sp>
      <p:sp>
        <p:nvSpPr>
          <p:cNvPr id="15" name="TextBox 20">
            <a:extLst>
              <a:ext uri="{FF2B5EF4-FFF2-40B4-BE49-F238E27FC236}">
                <a16:creationId xmlns:a16="http://schemas.microsoft.com/office/drawing/2014/main" id="{81523D66-E7BA-7335-E3AC-79FDE2D518BE}"/>
              </a:ext>
            </a:extLst>
          </p:cNvPr>
          <p:cNvSpPr txBox="1">
            <a:spLocks noChangeArrowheads="1"/>
          </p:cNvSpPr>
          <p:nvPr/>
        </p:nvSpPr>
        <p:spPr bwMode="auto">
          <a:xfrm>
            <a:off x="9977146" y="3505582"/>
            <a:ext cx="16353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itchFamily="2" charset="2"/>
              <a:buBlip>
                <a:blip r:embed="rId10"/>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11"/>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12"/>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9pPr>
          </a:lstStyle>
          <a:p>
            <a:pPr>
              <a:spcBef>
                <a:spcPct val="0"/>
              </a:spcBef>
              <a:buClrTx/>
              <a:buSzTx/>
              <a:buFontTx/>
              <a:buNone/>
            </a:pPr>
            <a:r>
              <a:rPr lang="en-GB" altLang="en-US" sz="1050" b="1">
                <a:solidFill>
                  <a:prstClr val="black"/>
                </a:solidFill>
                <a:latin typeface="Tahoma" pitchFamily="34" charset="0"/>
              </a:rPr>
              <a:t>Symmetric stretching</a:t>
            </a:r>
          </a:p>
          <a:p>
            <a:pPr>
              <a:spcBef>
                <a:spcPct val="0"/>
              </a:spcBef>
              <a:buClrTx/>
              <a:buSzTx/>
              <a:buFontTx/>
              <a:buNone/>
            </a:pPr>
            <a:r>
              <a:rPr lang="en-GB" altLang="en-US" sz="1050" b="1">
                <a:solidFill>
                  <a:prstClr val="black"/>
                </a:solidFill>
                <a:latin typeface="Tahoma" pitchFamily="34" charset="0"/>
              </a:rPr>
              <a:t>(3657cm</a:t>
            </a:r>
            <a:r>
              <a:rPr lang="en-GB" altLang="en-US" sz="1050" b="1" baseline="30000">
                <a:solidFill>
                  <a:prstClr val="black"/>
                </a:solidFill>
                <a:latin typeface="Tahoma" pitchFamily="34" charset="0"/>
              </a:rPr>
              <a:t>-1</a:t>
            </a:r>
            <a:r>
              <a:rPr lang="en-GB" altLang="en-US" sz="1050" b="1">
                <a:solidFill>
                  <a:prstClr val="black"/>
                </a:solidFill>
                <a:latin typeface="Tahoma" pitchFamily="34" charset="0"/>
              </a:rPr>
              <a:t> / 2.73µm)</a:t>
            </a:r>
          </a:p>
        </p:txBody>
      </p:sp>
      <p:sp>
        <p:nvSpPr>
          <p:cNvPr id="16" name="TextBox 21">
            <a:extLst>
              <a:ext uri="{FF2B5EF4-FFF2-40B4-BE49-F238E27FC236}">
                <a16:creationId xmlns:a16="http://schemas.microsoft.com/office/drawing/2014/main" id="{035DBF4F-4B67-E517-D3F4-82228DA12235}"/>
              </a:ext>
            </a:extLst>
          </p:cNvPr>
          <p:cNvSpPr txBox="1">
            <a:spLocks noChangeArrowheads="1"/>
          </p:cNvSpPr>
          <p:nvPr/>
        </p:nvSpPr>
        <p:spPr bwMode="auto">
          <a:xfrm>
            <a:off x="9939046" y="4908932"/>
            <a:ext cx="171232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itchFamily="2" charset="2"/>
              <a:buBlip>
                <a:blip r:embed="rId10"/>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11"/>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12"/>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12"/>
              </a:buBlip>
              <a:defRPr sz="2000">
                <a:solidFill>
                  <a:schemeClr val="tx1"/>
                </a:solidFill>
                <a:latin typeface="Arial" charset="0"/>
              </a:defRPr>
            </a:lvl9pPr>
          </a:lstStyle>
          <a:p>
            <a:pPr>
              <a:spcBef>
                <a:spcPct val="0"/>
              </a:spcBef>
              <a:buClrTx/>
              <a:buSzTx/>
              <a:buFontTx/>
              <a:buNone/>
            </a:pPr>
            <a:r>
              <a:rPr lang="en-GB" altLang="en-US" sz="1050" b="1">
                <a:solidFill>
                  <a:prstClr val="black"/>
                </a:solidFill>
                <a:latin typeface="Tahoma" pitchFamily="34" charset="0"/>
              </a:rPr>
              <a:t>Asymmetric stretching</a:t>
            </a:r>
          </a:p>
          <a:p>
            <a:pPr>
              <a:spcBef>
                <a:spcPct val="0"/>
              </a:spcBef>
              <a:buClrTx/>
              <a:buSzTx/>
              <a:buFontTx/>
              <a:buNone/>
            </a:pPr>
            <a:r>
              <a:rPr lang="en-GB" altLang="en-US" sz="1050" b="1">
                <a:solidFill>
                  <a:prstClr val="black"/>
                </a:solidFill>
                <a:latin typeface="Tahoma" pitchFamily="34" charset="0"/>
              </a:rPr>
              <a:t>(3756cm</a:t>
            </a:r>
            <a:r>
              <a:rPr lang="en-GB" altLang="en-US" sz="1050" b="1" baseline="30000">
                <a:solidFill>
                  <a:prstClr val="black"/>
                </a:solidFill>
                <a:latin typeface="Tahoma" pitchFamily="34" charset="0"/>
              </a:rPr>
              <a:t>-1</a:t>
            </a:r>
            <a:r>
              <a:rPr lang="en-GB" altLang="en-US" sz="1050" b="1">
                <a:solidFill>
                  <a:prstClr val="black"/>
                </a:solidFill>
                <a:latin typeface="Tahoma" pitchFamily="34" charset="0"/>
              </a:rPr>
              <a:t> / 2.66µm)</a:t>
            </a:r>
          </a:p>
          <a:p>
            <a:pPr>
              <a:spcBef>
                <a:spcPct val="0"/>
              </a:spcBef>
              <a:buClrTx/>
              <a:buSzTx/>
              <a:buFontTx/>
              <a:buNone/>
            </a:pPr>
            <a:endParaRPr lang="en-GB" altLang="en-US" sz="1050" b="1">
              <a:solidFill>
                <a:prstClr val="black"/>
              </a:solidFill>
              <a:latin typeface="Tahoma" pitchFamily="34" charset="0"/>
            </a:endParaRPr>
          </a:p>
        </p:txBody>
      </p:sp>
      <p:pic>
        <p:nvPicPr>
          <p:cNvPr id="17" name="h2o bend.gif">
            <a:hlinkClick r:id="" action="ppaction://media"/>
            <a:extLst>
              <a:ext uri="{FF2B5EF4-FFF2-40B4-BE49-F238E27FC236}">
                <a16:creationId xmlns:a16="http://schemas.microsoft.com/office/drawing/2014/main" id="{80A53063-3D0A-CD55-4DDC-3C7A12684388}"/>
              </a:ext>
            </a:extLst>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9977146" y="1187097"/>
            <a:ext cx="1524000" cy="922337"/>
          </a:xfrm>
          <a:prstGeom prst="rect">
            <a:avLst/>
          </a:prstGeom>
        </p:spPr>
      </p:pic>
      <p:pic>
        <p:nvPicPr>
          <p:cNvPr id="18" name="h2o symm.gif">
            <a:hlinkClick r:id="" action="ppaction://media"/>
            <a:extLst>
              <a:ext uri="{FF2B5EF4-FFF2-40B4-BE49-F238E27FC236}">
                <a16:creationId xmlns:a16="http://schemas.microsoft.com/office/drawing/2014/main" id="{E3A94C20-6D97-869F-6509-F105A3D4503D}"/>
              </a:ext>
            </a:extLst>
          </p:cNvPr>
          <p:cNvPicPr>
            <a:picLocks noChangeAspect="1"/>
          </p:cNvPicPr>
          <p:nvPr>
            <a:videoFile r:link="rId4"/>
            <p:extLst>
              <p:ext uri="{DAA4B4D4-6D71-4841-9C94-3DE7FCFB9230}">
                <p14:media xmlns:p14="http://schemas.microsoft.com/office/powerpoint/2010/main" r:embed="rId3"/>
              </p:ext>
            </p:extLst>
          </p:nvPr>
        </p:nvPicPr>
        <p:blipFill>
          <a:blip r:embed="rId14"/>
          <a:stretch>
            <a:fillRect/>
          </a:stretch>
        </p:blipFill>
        <p:spPr>
          <a:xfrm>
            <a:off x="9977146" y="2611870"/>
            <a:ext cx="1524000" cy="898525"/>
          </a:xfrm>
          <a:prstGeom prst="rect">
            <a:avLst/>
          </a:prstGeom>
        </p:spPr>
      </p:pic>
      <p:pic>
        <p:nvPicPr>
          <p:cNvPr id="19" name="h2o asymm.gif">
            <a:hlinkClick r:id="" action="ppaction://media"/>
            <a:extLst>
              <a:ext uri="{FF2B5EF4-FFF2-40B4-BE49-F238E27FC236}">
                <a16:creationId xmlns:a16="http://schemas.microsoft.com/office/drawing/2014/main" id="{CCE300D6-F08D-CCDA-C6AE-84AD1F1F43A2}"/>
              </a:ext>
            </a:extLst>
          </p:cNvPr>
          <p:cNvPicPr>
            <a:picLocks noChangeAspect="1"/>
          </p:cNvPicPr>
          <p:nvPr>
            <a:videoFile r:link="rId6"/>
            <p:extLst>
              <p:ext uri="{DAA4B4D4-6D71-4841-9C94-3DE7FCFB9230}">
                <p14:media xmlns:p14="http://schemas.microsoft.com/office/powerpoint/2010/main" r:embed="rId5"/>
              </p:ext>
            </p:extLst>
          </p:nvPr>
        </p:nvPicPr>
        <p:blipFill>
          <a:blip r:embed="rId15"/>
          <a:stretch>
            <a:fillRect/>
          </a:stretch>
        </p:blipFill>
        <p:spPr>
          <a:xfrm>
            <a:off x="9977146" y="4026082"/>
            <a:ext cx="1524000" cy="898525"/>
          </a:xfrm>
          <a:prstGeom prst="rect">
            <a:avLst/>
          </a:prstGeom>
        </p:spPr>
      </p:pic>
      <p:pic>
        <p:nvPicPr>
          <p:cNvPr id="20" name="Picture 4" descr="A picture containing graphical user interface&#10;&#10;Description automatically generated">
            <a:extLst>
              <a:ext uri="{FF2B5EF4-FFF2-40B4-BE49-F238E27FC236}">
                <a16:creationId xmlns:a16="http://schemas.microsoft.com/office/drawing/2014/main" id="{04AF0ECD-0E78-ED6B-3431-928572D66436}"/>
              </a:ext>
            </a:extLst>
          </p:cNvPr>
          <p:cNvPicPr>
            <a:picLocks noChangeAspect="1"/>
          </p:cNvPicPr>
          <p:nvPr/>
        </p:nvPicPr>
        <p:blipFill>
          <a:blip r:embed="rId16"/>
          <a:stretch>
            <a:fillRect/>
          </a:stretch>
        </p:blipFill>
        <p:spPr>
          <a:xfrm>
            <a:off x="1330138" y="4105608"/>
            <a:ext cx="2893250" cy="1484345"/>
          </a:xfrm>
          <a:prstGeom prst="rect">
            <a:avLst/>
          </a:prstGeom>
        </p:spPr>
      </p:pic>
      <p:pic>
        <p:nvPicPr>
          <p:cNvPr id="22" name="Picture 21">
            <a:extLst>
              <a:ext uri="{FF2B5EF4-FFF2-40B4-BE49-F238E27FC236}">
                <a16:creationId xmlns:a16="http://schemas.microsoft.com/office/drawing/2014/main" id="{13F71DB5-F256-53EC-8D7B-778B18B03D2D}"/>
              </a:ext>
            </a:extLst>
          </p:cNvPr>
          <p:cNvPicPr>
            <a:picLocks noChangeAspect="1"/>
          </p:cNvPicPr>
          <p:nvPr/>
        </p:nvPicPr>
        <p:blipFill>
          <a:blip r:embed="rId17"/>
          <a:stretch>
            <a:fillRect/>
          </a:stretch>
        </p:blipFill>
        <p:spPr>
          <a:xfrm>
            <a:off x="6685580" y="4237656"/>
            <a:ext cx="1323032" cy="1127396"/>
          </a:xfrm>
          <a:prstGeom prst="rect">
            <a:avLst/>
          </a:prstGeom>
        </p:spPr>
      </p:pic>
      <p:sp>
        <p:nvSpPr>
          <p:cNvPr id="4" name="Footer Placeholder 3">
            <a:extLst>
              <a:ext uri="{FF2B5EF4-FFF2-40B4-BE49-F238E27FC236}">
                <a16:creationId xmlns:a16="http://schemas.microsoft.com/office/drawing/2014/main" id="{A6842CEC-E5A2-DD16-C6E1-4E960A76584F}"/>
              </a:ext>
            </a:extLst>
          </p:cNvPr>
          <p:cNvSpPr>
            <a:spLocks noGrp="1"/>
          </p:cNvSpPr>
          <p:nvPr>
            <p:ph type="ftr" sz="quarter" idx="11"/>
          </p:nvPr>
        </p:nvSpPr>
        <p:spPr/>
        <p:txBody>
          <a:bodyPr/>
          <a:lstStyle/>
          <a:p>
            <a:r>
              <a:rPr lang="en-GB"/>
              <a:t>PIERS 2025 - 08/05/25</a:t>
            </a:r>
          </a:p>
        </p:txBody>
      </p:sp>
      <p:sp>
        <p:nvSpPr>
          <p:cNvPr id="21" name="Slide Number Placeholder 20">
            <a:extLst>
              <a:ext uri="{FF2B5EF4-FFF2-40B4-BE49-F238E27FC236}">
                <a16:creationId xmlns:a16="http://schemas.microsoft.com/office/drawing/2014/main" id="{018D086E-661D-74FD-4965-82693A66A34F}"/>
              </a:ext>
            </a:extLst>
          </p:cNvPr>
          <p:cNvSpPr>
            <a:spLocks noGrp="1"/>
          </p:cNvSpPr>
          <p:nvPr>
            <p:ph type="sldNum" sz="quarter" idx="12"/>
          </p:nvPr>
        </p:nvSpPr>
        <p:spPr/>
        <p:txBody>
          <a:bodyPr/>
          <a:lstStyle/>
          <a:p>
            <a:fld id="{8A081B3F-F647-48FA-8D7D-2668094114E2}" type="slidenum">
              <a:rPr lang="en-GB" smtClean="0"/>
              <a:t>4</a:t>
            </a:fld>
            <a:endParaRPr lang="en-GB"/>
          </a:p>
        </p:txBody>
      </p:sp>
    </p:spTree>
    <p:extLst>
      <p:ext uri="{BB962C8B-B14F-4D97-AF65-F5344CB8AC3E}">
        <p14:creationId xmlns:p14="http://schemas.microsoft.com/office/powerpoint/2010/main" val="36703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0"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
                                      <p:cBhvr>
                                        <p:cTn id="10" dur="1" fill="hold"/>
                                        <p:tgtEl>
                                          <p:spTgt spid="18"/>
                                        </p:tgtEl>
                                      </p:cBhvr>
                                    </p:cmd>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
                                      <p:cBhvr>
                                        <p:cTn id="14" dur="1" fill="hold"/>
                                        <p:tgtEl>
                                          <p:spTgt spid="19"/>
                                        </p:tgtEl>
                                      </p:cBhvr>
                                    </p:cmd>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7"/>
                                        </p:tgtEl>
                                      </p:cBhvr>
                                    </p:cmd>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withEffect">
                                  <p:stCondLst>
                                    <p:cond delay="0"/>
                                  </p:stCondLst>
                                  <p:childTnLst>
                                    <p:cmd type="call" cmd="togglePause">
                                      <p:cBhvr>
                                        <p:cTn id="26" dur="1" fill="hold"/>
                                        <p:tgtEl>
                                          <p:spTgt spid="18"/>
                                        </p:tgtEl>
                                      </p:cBhvr>
                                    </p:cmd>
                                  </p:childTnLst>
                                </p:cTn>
                              </p:par>
                            </p:childTnLst>
                          </p:cTn>
                        </p:par>
                      </p:childTnLst>
                    </p:cTn>
                  </p:par>
                </p:childTnLst>
              </p:cTn>
              <p:nextCondLst>
                <p:cond evt="onClick" delay="0">
                  <p:tgtEl>
                    <p:spTgt spid="18"/>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withEffect">
                                  <p:stCondLst>
                                    <p:cond delay="0"/>
                                  </p:stCondLst>
                                  <p:childTnLst>
                                    <p:cmd type="call" cmd="togglePause">
                                      <p:cBhvr>
                                        <p:cTn id="31" dur="1" fill="hold"/>
                                        <p:tgtEl>
                                          <p:spTgt spid="19"/>
                                        </p:tgtEl>
                                      </p:cBhvr>
                                    </p:cmd>
                                  </p:childTnLst>
                                </p:cTn>
                              </p:par>
                            </p:childTnLst>
                          </p:cTn>
                        </p:par>
                      </p:childTnLst>
                    </p:cTn>
                  </p:par>
                </p:childTnLst>
              </p:cTn>
              <p:nextCondLst>
                <p:cond evt="onClick" delay="0">
                  <p:tgtEl>
                    <p:spTgt spid="19"/>
                  </p:tgtEl>
                </p:cond>
              </p:nextCondLst>
            </p:seq>
            <p:video>
              <p:cMediaNode vol="80000">
                <p:cTn id="32" repeatCount="indefinite" fill="remove" display="0">
                  <p:stCondLst>
                    <p:cond delay="indefinite"/>
                  </p:stCondLst>
                </p:cTn>
                <p:tgtEl>
                  <p:spTgt spid="17"/>
                </p:tgtEl>
              </p:cMediaNode>
            </p:video>
            <p:video>
              <p:cMediaNode vol="80000">
                <p:cTn id="33" repeatCount="indefinite" fill="remove" display="0">
                  <p:stCondLst>
                    <p:cond delay="indefinite"/>
                  </p:stCondLst>
                </p:cTn>
                <p:tgtEl>
                  <p:spTgt spid="18"/>
                </p:tgtEl>
              </p:cMediaNode>
            </p:video>
            <p:video>
              <p:cMediaNode vol="80000">
                <p:cTn id="34" repeatCount="indefinite" fill="remove" display="0">
                  <p:stCondLst>
                    <p:cond delay="indefinite"/>
                  </p:stCondLst>
                </p:cTn>
                <p:tgtEl>
                  <p:spTgt spid="1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740E277-AB9D-BDA2-C8EC-4D669DEEE0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156" y="2760270"/>
            <a:ext cx="1410746" cy="1080000"/>
          </a:xfrm>
          <a:prstGeom prst="rect">
            <a:avLst/>
          </a:prstGeom>
        </p:spPr>
      </p:pic>
      <p:pic>
        <p:nvPicPr>
          <p:cNvPr id="21" name="Picture 20">
            <a:extLst>
              <a:ext uri="{FF2B5EF4-FFF2-40B4-BE49-F238E27FC236}">
                <a16:creationId xmlns:a16="http://schemas.microsoft.com/office/drawing/2014/main" id="{03C402B9-CFA7-007C-8D91-3675A8F009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67497" y="4717684"/>
            <a:ext cx="1410746" cy="1080000"/>
          </a:xfrm>
          <a:prstGeom prst="rect">
            <a:avLst/>
          </a:prstGeom>
        </p:spPr>
      </p:pic>
      <p:sp>
        <p:nvSpPr>
          <p:cNvPr id="2" name="Title 1">
            <a:extLst>
              <a:ext uri="{FF2B5EF4-FFF2-40B4-BE49-F238E27FC236}">
                <a16:creationId xmlns:a16="http://schemas.microsoft.com/office/drawing/2014/main" id="{9FC7E457-B66B-7753-3586-5E42CD14377D}"/>
              </a:ext>
            </a:extLst>
          </p:cNvPr>
          <p:cNvSpPr>
            <a:spLocks noGrp="1"/>
          </p:cNvSpPr>
          <p:nvPr>
            <p:ph type="title"/>
          </p:nvPr>
        </p:nvSpPr>
        <p:spPr/>
        <p:txBody>
          <a:bodyPr/>
          <a:lstStyle/>
          <a:p>
            <a:r>
              <a:rPr lang="en-GB"/>
              <a:t>Data Fusion</a:t>
            </a:r>
          </a:p>
        </p:txBody>
      </p:sp>
      <p:sp>
        <p:nvSpPr>
          <p:cNvPr id="3" name="Content Placeholder 2">
            <a:extLst>
              <a:ext uri="{FF2B5EF4-FFF2-40B4-BE49-F238E27FC236}">
                <a16:creationId xmlns:a16="http://schemas.microsoft.com/office/drawing/2014/main" id="{715A71FA-3F74-7553-87FB-216A87EAC451}"/>
              </a:ext>
            </a:extLst>
          </p:cNvPr>
          <p:cNvSpPr>
            <a:spLocks noGrp="1"/>
          </p:cNvSpPr>
          <p:nvPr>
            <p:ph idx="1"/>
          </p:nvPr>
        </p:nvSpPr>
        <p:spPr>
          <a:xfrm>
            <a:off x="470452" y="1825625"/>
            <a:ext cx="4214191" cy="4351338"/>
          </a:xfrm>
          <a:ln w="38100">
            <a:solidFill>
              <a:schemeClr val="tx1"/>
            </a:solidFill>
          </a:ln>
        </p:spPr>
        <p:txBody>
          <a:bodyPr/>
          <a:lstStyle/>
          <a:p>
            <a:pPr marL="0" indent="0">
              <a:buNone/>
            </a:pPr>
            <a:r>
              <a:rPr lang="en-GB" b="1"/>
              <a:t>High</a:t>
            </a:r>
            <a:r>
              <a:rPr lang="en-GB"/>
              <a:t> Level </a:t>
            </a:r>
          </a:p>
        </p:txBody>
      </p:sp>
      <p:sp>
        <p:nvSpPr>
          <p:cNvPr id="4" name="Oval 3">
            <a:extLst>
              <a:ext uri="{FF2B5EF4-FFF2-40B4-BE49-F238E27FC236}">
                <a16:creationId xmlns:a16="http://schemas.microsoft.com/office/drawing/2014/main" id="{F3FBFE86-185E-7D5E-5DFD-1BF246127536}"/>
              </a:ext>
            </a:extLst>
          </p:cNvPr>
          <p:cNvSpPr/>
          <p:nvPr/>
        </p:nvSpPr>
        <p:spPr>
          <a:xfrm>
            <a:off x="675860" y="2735884"/>
            <a:ext cx="1306168" cy="1283155"/>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Model A</a:t>
            </a:r>
          </a:p>
        </p:txBody>
      </p:sp>
      <p:sp>
        <p:nvSpPr>
          <p:cNvPr id="5" name="Oval 4">
            <a:extLst>
              <a:ext uri="{FF2B5EF4-FFF2-40B4-BE49-F238E27FC236}">
                <a16:creationId xmlns:a16="http://schemas.microsoft.com/office/drawing/2014/main" id="{31EFECBF-3AC5-766C-C537-30A3DAA66C5F}"/>
              </a:ext>
            </a:extLst>
          </p:cNvPr>
          <p:cNvSpPr/>
          <p:nvPr/>
        </p:nvSpPr>
        <p:spPr>
          <a:xfrm>
            <a:off x="675860" y="4610204"/>
            <a:ext cx="1306168" cy="1283155"/>
          </a:xfrm>
          <a:prstGeom prst="ellips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Model B</a:t>
            </a:r>
          </a:p>
        </p:txBody>
      </p:sp>
      <p:sp>
        <p:nvSpPr>
          <p:cNvPr id="6" name="Arrow: Right 5">
            <a:extLst>
              <a:ext uri="{FF2B5EF4-FFF2-40B4-BE49-F238E27FC236}">
                <a16:creationId xmlns:a16="http://schemas.microsoft.com/office/drawing/2014/main" id="{160CE43E-6732-03E3-B1B8-4A7DF8CCF9AB}"/>
              </a:ext>
            </a:extLst>
          </p:cNvPr>
          <p:cNvSpPr/>
          <p:nvPr/>
        </p:nvSpPr>
        <p:spPr>
          <a:xfrm>
            <a:off x="1918249" y="3300270"/>
            <a:ext cx="1306167" cy="2028703"/>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Average</a:t>
            </a:r>
          </a:p>
        </p:txBody>
      </p:sp>
      <p:sp>
        <p:nvSpPr>
          <p:cNvPr id="7" name="Rectangle 6">
            <a:extLst>
              <a:ext uri="{FF2B5EF4-FFF2-40B4-BE49-F238E27FC236}">
                <a16:creationId xmlns:a16="http://schemas.microsoft.com/office/drawing/2014/main" id="{7D2C528A-FEB7-928D-5B51-8130E14C5BB0}"/>
              </a:ext>
            </a:extLst>
          </p:cNvPr>
          <p:cNvSpPr/>
          <p:nvPr/>
        </p:nvSpPr>
        <p:spPr>
          <a:xfrm>
            <a:off x="3502711" y="3885394"/>
            <a:ext cx="865752" cy="85845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Result</a:t>
            </a:r>
          </a:p>
        </p:txBody>
      </p:sp>
      <p:sp>
        <p:nvSpPr>
          <p:cNvPr id="8" name="Content Placeholder 2">
            <a:extLst>
              <a:ext uri="{FF2B5EF4-FFF2-40B4-BE49-F238E27FC236}">
                <a16:creationId xmlns:a16="http://schemas.microsoft.com/office/drawing/2014/main" id="{80E17A96-D9A9-3E7F-4653-CCD4E86E2E78}"/>
              </a:ext>
            </a:extLst>
          </p:cNvPr>
          <p:cNvSpPr txBox="1">
            <a:spLocks/>
          </p:cNvSpPr>
          <p:nvPr/>
        </p:nvSpPr>
        <p:spPr>
          <a:xfrm>
            <a:off x="4890053" y="1825625"/>
            <a:ext cx="6626087" cy="4351338"/>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Low</a:t>
            </a:r>
            <a:r>
              <a:rPr lang="en-GB"/>
              <a:t> Level </a:t>
            </a:r>
          </a:p>
        </p:txBody>
      </p:sp>
      <p:sp>
        <p:nvSpPr>
          <p:cNvPr id="9" name="Rectangle 8">
            <a:extLst>
              <a:ext uri="{FF2B5EF4-FFF2-40B4-BE49-F238E27FC236}">
                <a16:creationId xmlns:a16="http://schemas.microsoft.com/office/drawing/2014/main" id="{C541884E-A251-004C-1D32-AD5FC0A11640}"/>
              </a:ext>
            </a:extLst>
          </p:cNvPr>
          <p:cNvSpPr/>
          <p:nvPr/>
        </p:nvSpPr>
        <p:spPr>
          <a:xfrm>
            <a:off x="5258658" y="3025384"/>
            <a:ext cx="831577" cy="2867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Data</a:t>
            </a:r>
          </a:p>
        </p:txBody>
      </p:sp>
      <p:sp>
        <p:nvSpPr>
          <p:cNvPr id="10" name="Rectangle 9">
            <a:extLst>
              <a:ext uri="{FF2B5EF4-FFF2-40B4-BE49-F238E27FC236}">
                <a16:creationId xmlns:a16="http://schemas.microsoft.com/office/drawing/2014/main" id="{40FF60FE-B51E-0B07-FE25-F3A99317398E}"/>
              </a:ext>
            </a:extLst>
          </p:cNvPr>
          <p:cNvSpPr/>
          <p:nvPr/>
        </p:nvSpPr>
        <p:spPr>
          <a:xfrm>
            <a:off x="6113351" y="3025381"/>
            <a:ext cx="831577" cy="28679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Data</a:t>
            </a:r>
          </a:p>
        </p:txBody>
      </p:sp>
      <p:sp>
        <p:nvSpPr>
          <p:cNvPr id="11" name="Arrow: Right 10">
            <a:extLst>
              <a:ext uri="{FF2B5EF4-FFF2-40B4-BE49-F238E27FC236}">
                <a16:creationId xmlns:a16="http://schemas.microsoft.com/office/drawing/2014/main" id="{DA953F3F-8C79-1DEB-4874-5E796890DE0D}"/>
              </a:ext>
            </a:extLst>
          </p:cNvPr>
          <p:cNvSpPr/>
          <p:nvPr/>
        </p:nvSpPr>
        <p:spPr>
          <a:xfrm>
            <a:off x="7142828" y="4019039"/>
            <a:ext cx="720554" cy="880658"/>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C6EAB11-9261-81F1-2D89-D4B62BAED5DE}"/>
              </a:ext>
            </a:extLst>
          </p:cNvPr>
          <p:cNvSpPr/>
          <p:nvPr/>
        </p:nvSpPr>
        <p:spPr>
          <a:xfrm>
            <a:off x="8008768" y="3817787"/>
            <a:ext cx="1306168" cy="1283155"/>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Model</a:t>
            </a:r>
          </a:p>
        </p:txBody>
      </p:sp>
      <p:sp>
        <p:nvSpPr>
          <p:cNvPr id="13" name="Rectangle 12">
            <a:extLst>
              <a:ext uri="{FF2B5EF4-FFF2-40B4-BE49-F238E27FC236}">
                <a16:creationId xmlns:a16="http://schemas.microsoft.com/office/drawing/2014/main" id="{9058600B-0E07-C3BA-36BA-424DAD1C9B2E}"/>
              </a:ext>
            </a:extLst>
          </p:cNvPr>
          <p:cNvSpPr/>
          <p:nvPr/>
        </p:nvSpPr>
        <p:spPr>
          <a:xfrm>
            <a:off x="10273751" y="4029275"/>
            <a:ext cx="865752" cy="85845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Result</a:t>
            </a:r>
          </a:p>
        </p:txBody>
      </p:sp>
      <p:sp>
        <p:nvSpPr>
          <p:cNvPr id="14" name="Arrow: Right 13">
            <a:extLst>
              <a:ext uri="{FF2B5EF4-FFF2-40B4-BE49-F238E27FC236}">
                <a16:creationId xmlns:a16="http://schemas.microsoft.com/office/drawing/2014/main" id="{F749439C-4173-EE31-FF4A-73BD55201081}"/>
              </a:ext>
            </a:extLst>
          </p:cNvPr>
          <p:cNvSpPr/>
          <p:nvPr/>
        </p:nvSpPr>
        <p:spPr>
          <a:xfrm>
            <a:off x="9460323" y="4007071"/>
            <a:ext cx="720554" cy="880658"/>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2CB5D264-A633-639E-65B3-6FED672281F8}"/>
              </a:ext>
            </a:extLst>
          </p:cNvPr>
          <p:cNvCxnSpPr/>
          <p:nvPr/>
        </p:nvCxnSpPr>
        <p:spPr>
          <a:xfrm flipH="1">
            <a:off x="5848539" y="2507810"/>
            <a:ext cx="1394233" cy="398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4B77633-D7D6-A99A-9EFE-83A79FA320CC}"/>
              </a:ext>
            </a:extLst>
          </p:cNvPr>
          <p:cNvCxnSpPr>
            <a:cxnSpLocks/>
          </p:cNvCxnSpPr>
          <p:nvPr/>
        </p:nvCxnSpPr>
        <p:spPr>
          <a:xfrm flipH="1">
            <a:off x="6667049" y="2540521"/>
            <a:ext cx="575723" cy="365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4CAD890-DDEB-AA6F-E302-86A4A6DBAE1E}"/>
              </a:ext>
            </a:extLst>
          </p:cNvPr>
          <p:cNvSpPr txBox="1"/>
          <p:nvPr/>
        </p:nvSpPr>
        <p:spPr>
          <a:xfrm>
            <a:off x="7324253" y="2299580"/>
            <a:ext cx="3376943" cy="461665"/>
          </a:xfrm>
          <a:prstGeom prst="rect">
            <a:avLst/>
          </a:prstGeom>
          <a:noFill/>
        </p:spPr>
        <p:txBody>
          <a:bodyPr wrap="square" rtlCol="0">
            <a:spAutoFit/>
          </a:bodyPr>
          <a:lstStyle/>
          <a:p>
            <a:r>
              <a:rPr lang="en-GB" sz="2400" dirty="0"/>
              <a:t>Data matrices joined</a:t>
            </a:r>
          </a:p>
        </p:txBody>
      </p:sp>
      <p:sp>
        <p:nvSpPr>
          <p:cNvPr id="20" name="Footer Placeholder 19">
            <a:extLst>
              <a:ext uri="{FF2B5EF4-FFF2-40B4-BE49-F238E27FC236}">
                <a16:creationId xmlns:a16="http://schemas.microsoft.com/office/drawing/2014/main" id="{83916E3D-48F7-D0FB-3753-A607B67D4013}"/>
              </a:ext>
            </a:extLst>
          </p:cNvPr>
          <p:cNvSpPr>
            <a:spLocks noGrp="1"/>
          </p:cNvSpPr>
          <p:nvPr>
            <p:ph type="ftr" sz="quarter" idx="11"/>
          </p:nvPr>
        </p:nvSpPr>
        <p:spPr/>
        <p:txBody>
          <a:bodyPr/>
          <a:lstStyle/>
          <a:p>
            <a:r>
              <a:rPr lang="en-GB" dirty="0"/>
              <a:t>PIERS 2025 - 08/05/25</a:t>
            </a:r>
          </a:p>
        </p:txBody>
      </p:sp>
      <p:sp>
        <p:nvSpPr>
          <p:cNvPr id="22" name="Slide Number Placeholder 21">
            <a:extLst>
              <a:ext uri="{FF2B5EF4-FFF2-40B4-BE49-F238E27FC236}">
                <a16:creationId xmlns:a16="http://schemas.microsoft.com/office/drawing/2014/main" id="{1CFB90F5-2F1F-2F61-10AD-264E5FCB90B9}"/>
              </a:ext>
            </a:extLst>
          </p:cNvPr>
          <p:cNvSpPr>
            <a:spLocks noGrp="1"/>
          </p:cNvSpPr>
          <p:nvPr>
            <p:ph type="sldNum" sz="quarter" idx="12"/>
          </p:nvPr>
        </p:nvSpPr>
        <p:spPr/>
        <p:txBody>
          <a:bodyPr/>
          <a:lstStyle/>
          <a:p>
            <a:fld id="{8A081B3F-F647-48FA-8D7D-2668094114E2}" type="slidenum">
              <a:rPr lang="en-GB" smtClean="0"/>
              <a:t>5</a:t>
            </a:fld>
            <a:endParaRPr lang="en-GB"/>
          </a:p>
        </p:txBody>
      </p:sp>
    </p:spTree>
    <p:extLst>
      <p:ext uri="{BB962C8B-B14F-4D97-AF65-F5344CB8AC3E}">
        <p14:creationId xmlns:p14="http://schemas.microsoft.com/office/powerpoint/2010/main" val="250083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5FD2-2ACE-36A8-B824-3438B9AACC47}"/>
              </a:ext>
            </a:extLst>
          </p:cNvPr>
          <p:cNvSpPr>
            <a:spLocks noGrp="1"/>
          </p:cNvSpPr>
          <p:nvPr>
            <p:ph type="title"/>
          </p:nvPr>
        </p:nvSpPr>
        <p:spPr/>
        <p:txBody>
          <a:bodyPr/>
          <a:lstStyle/>
          <a:p>
            <a:r>
              <a:rPr lang="en-GB" dirty="0"/>
              <a:t>Prediction Intervals (PI)</a:t>
            </a:r>
          </a:p>
        </p:txBody>
      </p:sp>
      <p:sp>
        <p:nvSpPr>
          <p:cNvPr id="3" name="Content Placeholder 2">
            <a:extLst>
              <a:ext uri="{FF2B5EF4-FFF2-40B4-BE49-F238E27FC236}">
                <a16:creationId xmlns:a16="http://schemas.microsoft.com/office/drawing/2014/main" id="{80FDBF28-C022-2F8F-565E-82E315C52427}"/>
              </a:ext>
            </a:extLst>
          </p:cNvPr>
          <p:cNvSpPr>
            <a:spLocks noGrp="1"/>
          </p:cNvSpPr>
          <p:nvPr>
            <p:ph idx="1"/>
          </p:nvPr>
        </p:nvSpPr>
        <p:spPr>
          <a:xfrm>
            <a:off x="838200" y="1825625"/>
            <a:ext cx="9011478" cy="4351338"/>
          </a:xfrm>
        </p:spPr>
        <p:txBody>
          <a:bodyPr>
            <a:normAutofit fontScale="92500"/>
          </a:bodyPr>
          <a:lstStyle/>
          <a:p>
            <a:r>
              <a:rPr lang="en-GB" dirty="0"/>
              <a:t>Quantify uncertainty around future predictions: Prediction Interval</a:t>
            </a:r>
          </a:p>
          <a:p>
            <a:r>
              <a:rPr lang="en-GB" dirty="0"/>
              <a:t>Conformal Predictors </a:t>
            </a:r>
          </a:p>
          <a:p>
            <a:pPr lvl="1"/>
            <a:r>
              <a:rPr lang="en-GB" dirty="0"/>
              <a:t>Non-parametric – no normality assumption</a:t>
            </a:r>
          </a:p>
          <a:p>
            <a:pPr lvl="1"/>
            <a:r>
              <a:rPr lang="en-GB" dirty="0"/>
              <a:t>Only requires exchangeability, not </a:t>
            </a:r>
            <a:r>
              <a:rPr lang="en-GB" dirty="0" err="1"/>
              <a:t>i.i.d</a:t>
            </a:r>
            <a:r>
              <a:rPr lang="en-GB" dirty="0"/>
              <a:t> residuals</a:t>
            </a:r>
          </a:p>
          <a:p>
            <a:pPr lvl="1"/>
            <a:r>
              <a:rPr lang="en-GB" dirty="0"/>
              <a:t>Coverage guarantee even when model bias present</a:t>
            </a:r>
          </a:p>
          <a:p>
            <a:r>
              <a:rPr lang="en-GB" dirty="0"/>
              <a:t>Performance metrics</a:t>
            </a:r>
          </a:p>
          <a:p>
            <a:pPr lvl="1"/>
            <a:r>
              <a:rPr lang="en-GB" dirty="0"/>
              <a:t>Prediction interval width – smaller is more precise</a:t>
            </a:r>
          </a:p>
          <a:p>
            <a:pPr lvl="1"/>
            <a:r>
              <a:rPr lang="en-GB" dirty="0"/>
              <a:t>Mean squared error – smaller is more accurate</a:t>
            </a:r>
          </a:p>
          <a:p>
            <a:pPr lvl="1"/>
            <a:r>
              <a:rPr lang="en-GB" dirty="0"/>
              <a:t>Prediction interval coverage probability (PICP) – coverage reliability, </a:t>
            </a:r>
          </a:p>
          <a:p>
            <a:pPr lvl="1"/>
            <a:r>
              <a:rPr lang="en-GB" dirty="0"/>
              <a:t>Average coverage error (ACE) – PI reliability – 0 is best</a:t>
            </a:r>
          </a:p>
        </p:txBody>
      </p:sp>
      <p:pic>
        <p:nvPicPr>
          <p:cNvPr id="4" name="Content Placeholder 8" descr="A group of red dots on a black background&#10;&#10;Description automatically generated">
            <a:extLst>
              <a:ext uri="{FF2B5EF4-FFF2-40B4-BE49-F238E27FC236}">
                <a16:creationId xmlns:a16="http://schemas.microsoft.com/office/drawing/2014/main" id="{4783FDE9-7BFF-B42E-8842-CA003E64F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8302" y="2397744"/>
            <a:ext cx="2565498" cy="2658548"/>
          </a:xfrm>
          <a:prstGeom prst="rect">
            <a:avLst/>
          </a:prstGeom>
        </p:spPr>
      </p:pic>
      <p:sp>
        <p:nvSpPr>
          <p:cNvPr id="5" name="TextBox 4">
            <a:extLst>
              <a:ext uri="{FF2B5EF4-FFF2-40B4-BE49-F238E27FC236}">
                <a16:creationId xmlns:a16="http://schemas.microsoft.com/office/drawing/2014/main" id="{773C1A35-2EC1-EAD9-775C-392CC195ADA1}"/>
              </a:ext>
            </a:extLst>
          </p:cNvPr>
          <p:cNvSpPr txBox="1"/>
          <p:nvPr/>
        </p:nvSpPr>
        <p:spPr>
          <a:xfrm>
            <a:off x="838200" y="6311900"/>
            <a:ext cx="5041160" cy="261610"/>
          </a:xfrm>
          <a:prstGeom prst="rect">
            <a:avLst/>
          </a:prstGeom>
          <a:noFill/>
        </p:spPr>
        <p:txBody>
          <a:bodyPr wrap="square">
            <a:spAutoFit/>
          </a:bodyPr>
          <a:lstStyle/>
          <a:p>
            <a:r>
              <a:rPr lang="en-GB" sz="1100" b="1" dirty="0">
                <a:solidFill>
                  <a:srgbClr val="C00000"/>
                </a:solidFill>
              </a:rPr>
              <a:t>[1] https://sixsigmadsi.com/precision-and-accuracy/</a:t>
            </a:r>
          </a:p>
        </p:txBody>
      </p:sp>
      <p:sp>
        <p:nvSpPr>
          <p:cNvPr id="7" name="Footer Placeholder 6">
            <a:extLst>
              <a:ext uri="{FF2B5EF4-FFF2-40B4-BE49-F238E27FC236}">
                <a16:creationId xmlns:a16="http://schemas.microsoft.com/office/drawing/2014/main" id="{A8E6DA90-64BB-88CB-C170-811E0CC03CC9}"/>
              </a:ext>
            </a:extLst>
          </p:cNvPr>
          <p:cNvSpPr>
            <a:spLocks noGrp="1"/>
          </p:cNvSpPr>
          <p:nvPr>
            <p:ph type="ftr" sz="quarter" idx="11"/>
          </p:nvPr>
        </p:nvSpPr>
        <p:spPr/>
        <p:txBody>
          <a:bodyPr/>
          <a:lstStyle/>
          <a:p>
            <a:r>
              <a:rPr lang="en-GB"/>
              <a:t>PIERS 2025 - 08/05/25</a:t>
            </a:r>
          </a:p>
        </p:txBody>
      </p:sp>
      <p:sp>
        <p:nvSpPr>
          <p:cNvPr id="8" name="Slide Number Placeholder 7">
            <a:extLst>
              <a:ext uri="{FF2B5EF4-FFF2-40B4-BE49-F238E27FC236}">
                <a16:creationId xmlns:a16="http://schemas.microsoft.com/office/drawing/2014/main" id="{24F057CE-4D05-F724-B8F6-6F68DF2866ED}"/>
              </a:ext>
            </a:extLst>
          </p:cNvPr>
          <p:cNvSpPr>
            <a:spLocks noGrp="1"/>
          </p:cNvSpPr>
          <p:nvPr>
            <p:ph type="sldNum" sz="quarter" idx="12"/>
          </p:nvPr>
        </p:nvSpPr>
        <p:spPr/>
        <p:txBody>
          <a:bodyPr/>
          <a:lstStyle/>
          <a:p>
            <a:fld id="{8A081B3F-F647-48FA-8D7D-2668094114E2}" type="slidenum">
              <a:rPr lang="en-GB" smtClean="0"/>
              <a:t>6</a:t>
            </a:fld>
            <a:endParaRPr lang="en-GB"/>
          </a:p>
        </p:txBody>
      </p:sp>
    </p:spTree>
    <p:extLst>
      <p:ext uri="{BB962C8B-B14F-4D97-AF65-F5344CB8AC3E}">
        <p14:creationId xmlns:p14="http://schemas.microsoft.com/office/powerpoint/2010/main" val="272781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5584-0F3C-28BC-DB5D-C650BCC75FE8}"/>
              </a:ext>
            </a:extLst>
          </p:cNvPr>
          <p:cNvSpPr>
            <a:spLocks noGrp="1"/>
          </p:cNvSpPr>
          <p:nvPr>
            <p:ph type="title"/>
          </p:nvPr>
        </p:nvSpPr>
        <p:spPr/>
        <p:txBody>
          <a:bodyPr/>
          <a:lstStyle/>
          <a:p>
            <a:r>
              <a:rPr lang="en-GB" dirty="0"/>
              <a:t>Liposome Generation</a:t>
            </a:r>
          </a:p>
        </p:txBody>
      </p:sp>
      <p:grpSp>
        <p:nvGrpSpPr>
          <p:cNvPr id="69" name="Group 68">
            <a:extLst>
              <a:ext uri="{FF2B5EF4-FFF2-40B4-BE49-F238E27FC236}">
                <a16:creationId xmlns:a16="http://schemas.microsoft.com/office/drawing/2014/main" id="{9B86B524-A3AB-298C-7502-8E042E7E50FE}"/>
              </a:ext>
            </a:extLst>
          </p:cNvPr>
          <p:cNvGrpSpPr/>
          <p:nvPr/>
        </p:nvGrpSpPr>
        <p:grpSpPr>
          <a:xfrm>
            <a:off x="1704968" y="1149931"/>
            <a:ext cx="8353431" cy="5047975"/>
            <a:chOff x="416536" y="452363"/>
            <a:chExt cx="10593470" cy="6401629"/>
          </a:xfrm>
        </p:grpSpPr>
        <p:grpSp>
          <p:nvGrpSpPr>
            <p:cNvPr id="68" name="Group 67">
              <a:extLst>
                <a:ext uri="{FF2B5EF4-FFF2-40B4-BE49-F238E27FC236}">
                  <a16:creationId xmlns:a16="http://schemas.microsoft.com/office/drawing/2014/main" id="{9CEE8D4E-5A9B-02AE-1D3D-43DEA06E7143}"/>
                </a:ext>
              </a:extLst>
            </p:cNvPr>
            <p:cNvGrpSpPr/>
            <p:nvPr/>
          </p:nvGrpSpPr>
          <p:grpSpPr>
            <a:xfrm>
              <a:off x="487738" y="452363"/>
              <a:ext cx="9225909" cy="3663435"/>
              <a:chOff x="487738" y="452363"/>
              <a:chExt cx="9225909" cy="3663435"/>
            </a:xfrm>
          </p:grpSpPr>
          <p:pic>
            <p:nvPicPr>
              <p:cNvPr id="4" name="Picture 3">
                <a:extLst>
                  <a:ext uri="{FF2B5EF4-FFF2-40B4-BE49-F238E27FC236}">
                    <a16:creationId xmlns:a16="http://schemas.microsoft.com/office/drawing/2014/main" id="{56C1EDF8-B888-4281-3D02-2E64A22F027C}"/>
                  </a:ext>
                </a:extLst>
              </p:cNvPr>
              <p:cNvPicPr>
                <a:picLocks noChangeAspect="1"/>
              </p:cNvPicPr>
              <p:nvPr/>
            </p:nvPicPr>
            <p:blipFill rotWithShape="1">
              <a:blip r:embed="rId3">
                <a:extLst>
                  <a:ext uri="{28A0092B-C50C-407E-A947-70E740481C1C}">
                    <a14:useLocalDpi xmlns:a14="http://schemas.microsoft.com/office/drawing/2010/main" val="0"/>
                  </a:ext>
                </a:extLst>
              </a:blip>
              <a:srcRect r="71377" b="38652"/>
              <a:stretch/>
            </p:blipFill>
            <p:spPr>
              <a:xfrm>
                <a:off x="1031289" y="936269"/>
                <a:ext cx="2633611" cy="2945094"/>
              </a:xfrm>
              <a:prstGeom prst="rect">
                <a:avLst/>
              </a:prstGeom>
            </p:spPr>
          </p:pic>
          <p:pic>
            <p:nvPicPr>
              <p:cNvPr id="5" name="Picture 4">
                <a:extLst>
                  <a:ext uri="{FF2B5EF4-FFF2-40B4-BE49-F238E27FC236}">
                    <a16:creationId xmlns:a16="http://schemas.microsoft.com/office/drawing/2014/main" id="{F5F207EF-3C30-3175-8342-050514EEF3D3}"/>
                  </a:ext>
                </a:extLst>
              </p:cNvPr>
              <p:cNvPicPr>
                <a:picLocks noChangeAspect="1"/>
              </p:cNvPicPr>
              <p:nvPr/>
            </p:nvPicPr>
            <p:blipFill rotWithShape="1">
              <a:blip r:embed="rId4">
                <a:extLst>
                  <a:ext uri="{28A0092B-C50C-407E-A947-70E740481C1C}">
                    <a14:useLocalDpi xmlns:a14="http://schemas.microsoft.com/office/drawing/2010/main" val="0"/>
                  </a:ext>
                </a:extLst>
              </a:blip>
              <a:srcRect l="66539" t="14825" r="-595" b="-14825"/>
              <a:stretch/>
            </p:blipFill>
            <p:spPr>
              <a:xfrm>
                <a:off x="7665567" y="1012477"/>
                <a:ext cx="2048080" cy="2516039"/>
              </a:xfrm>
              <a:prstGeom prst="rect">
                <a:avLst/>
              </a:prstGeom>
            </p:spPr>
          </p:pic>
          <p:grpSp>
            <p:nvGrpSpPr>
              <p:cNvPr id="66" name="Group 65">
                <a:extLst>
                  <a:ext uri="{FF2B5EF4-FFF2-40B4-BE49-F238E27FC236}">
                    <a16:creationId xmlns:a16="http://schemas.microsoft.com/office/drawing/2014/main" id="{12F0DF22-2C64-A728-9FDF-277043CD268B}"/>
                  </a:ext>
                </a:extLst>
              </p:cNvPr>
              <p:cNvGrpSpPr/>
              <p:nvPr/>
            </p:nvGrpSpPr>
            <p:grpSpPr>
              <a:xfrm>
                <a:off x="8651164" y="2543030"/>
                <a:ext cx="319964" cy="228141"/>
                <a:chOff x="8651164" y="2543030"/>
                <a:chExt cx="319964" cy="228141"/>
              </a:xfrm>
            </p:grpSpPr>
            <p:sp>
              <p:nvSpPr>
                <p:cNvPr id="7" name="Oval 6">
                  <a:extLst>
                    <a:ext uri="{FF2B5EF4-FFF2-40B4-BE49-F238E27FC236}">
                      <a16:creationId xmlns:a16="http://schemas.microsoft.com/office/drawing/2014/main" id="{C1BFB13C-B48B-617B-F73B-09186D16517D}"/>
                    </a:ext>
                  </a:extLst>
                </p:cNvPr>
                <p:cNvSpPr/>
                <p:nvPr/>
              </p:nvSpPr>
              <p:spPr>
                <a:xfrm flipH="1">
                  <a:off x="8651164" y="2543030"/>
                  <a:ext cx="174859" cy="22814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8FCA7A3-5978-C642-CDE7-B5988B45D343}"/>
                    </a:ext>
                  </a:extLst>
                </p:cNvPr>
                <p:cNvSpPr/>
                <p:nvPr/>
              </p:nvSpPr>
              <p:spPr>
                <a:xfrm flipH="1">
                  <a:off x="8768348" y="2721010"/>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DF61511-8B1E-7E8F-C803-1A859594B539}"/>
                    </a:ext>
                  </a:extLst>
                </p:cNvPr>
                <p:cNvSpPr/>
                <p:nvPr/>
              </p:nvSpPr>
              <p:spPr>
                <a:xfrm flipH="1">
                  <a:off x="8709756" y="2598210"/>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5537C2B-C136-E125-0FA0-933E5161AC3D}"/>
                    </a:ext>
                  </a:extLst>
                </p:cNvPr>
                <p:cNvSpPr/>
                <p:nvPr/>
              </p:nvSpPr>
              <p:spPr>
                <a:xfrm flipH="1">
                  <a:off x="8884615" y="2548050"/>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FBEAB89-E8AF-A693-6AD2-E322FA05738C}"/>
                    </a:ext>
                  </a:extLst>
                </p:cNvPr>
                <p:cNvSpPr/>
                <p:nvPr/>
              </p:nvSpPr>
              <p:spPr>
                <a:xfrm flipH="1">
                  <a:off x="8913453" y="2695930"/>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0FB91C5-D625-74FA-3CBB-7A597A18FE9F}"/>
                    </a:ext>
                  </a:extLst>
                </p:cNvPr>
                <p:cNvSpPr/>
                <p:nvPr/>
              </p:nvSpPr>
              <p:spPr>
                <a:xfrm flipH="1">
                  <a:off x="8680918" y="2681561"/>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9BB58F6-FF08-37EB-EA7A-1C0FB59EE730}"/>
                    </a:ext>
                  </a:extLst>
                </p:cNvPr>
                <p:cNvSpPr/>
                <p:nvPr/>
              </p:nvSpPr>
              <p:spPr>
                <a:xfrm flipH="1">
                  <a:off x="8729492" y="2618057"/>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Oval 13">
                <a:extLst>
                  <a:ext uri="{FF2B5EF4-FFF2-40B4-BE49-F238E27FC236}">
                    <a16:creationId xmlns:a16="http://schemas.microsoft.com/office/drawing/2014/main" id="{EAA9443B-FFB7-C5CB-94AA-1D907F4D1A68}"/>
                  </a:ext>
                </a:extLst>
              </p:cNvPr>
              <p:cNvSpPr/>
              <p:nvPr/>
            </p:nvSpPr>
            <p:spPr>
              <a:xfrm flipH="1">
                <a:off x="9109656" y="2606010"/>
                <a:ext cx="57675" cy="50161"/>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AB52DBC-E0C4-44DA-0932-FD11267D2C06}"/>
                  </a:ext>
                </a:extLst>
              </p:cNvPr>
              <p:cNvSpPr/>
              <p:nvPr/>
            </p:nvSpPr>
            <p:spPr>
              <a:xfrm flipH="1">
                <a:off x="8998079" y="2583628"/>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95C4340-7DA4-0E92-95EA-553B82F06D09}"/>
                  </a:ext>
                </a:extLst>
              </p:cNvPr>
              <p:cNvSpPr/>
              <p:nvPr/>
            </p:nvSpPr>
            <p:spPr>
              <a:xfrm flipH="1">
                <a:off x="9045704" y="2516953"/>
                <a:ext cx="57675" cy="50161"/>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89482E98-31C1-ADFD-A974-A13F11750C62}"/>
                  </a:ext>
                </a:extLst>
              </p:cNvPr>
              <p:cNvPicPr>
                <a:picLocks noChangeAspect="1"/>
              </p:cNvPicPr>
              <p:nvPr/>
            </p:nvPicPr>
            <p:blipFill rotWithShape="1">
              <a:blip r:embed="rId3">
                <a:extLst>
                  <a:ext uri="{28A0092B-C50C-407E-A947-70E740481C1C}">
                    <a14:useLocalDpi xmlns:a14="http://schemas.microsoft.com/office/drawing/2010/main" val="0"/>
                  </a:ext>
                </a:extLst>
              </a:blip>
              <a:srcRect l="42467" r="32013" b="38652"/>
              <a:stretch/>
            </p:blipFill>
            <p:spPr>
              <a:xfrm>
                <a:off x="4470559" y="681037"/>
                <a:ext cx="2348211" cy="2945094"/>
              </a:xfrm>
              <a:prstGeom prst="rect">
                <a:avLst/>
              </a:prstGeom>
            </p:spPr>
          </p:pic>
          <p:cxnSp>
            <p:nvCxnSpPr>
              <p:cNvPr id="29" name="Straight Arrow Connector 28">
                <a:extLst>
                  <a:ext uri="{FF2B5EF4-FFF2-40B4-BE49-F238E27FC236}">
                    <a16:creationId xmlns:a16="http://schemas.microsoft.com/office/drawing/2014/main" id="{3A32F7FA-6C4E-0E33-DF34-D7B827939750}"/>
                  </a:ext>
                </a:extLst>
              </p:cNvPr>
              <p:cNvCxnSpPr>
                <a:cxnSpLocks/>
              </p:cNvCxnSpPr>
              <p:nvPr/>
            </p:nvCxnSpPr>
            <p:spPr>
              <a:xfrm>
                <a:off x="3325091" y="2300041"/>
                <a:ext cx="103404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741E324-DDA0-EF50-86AA-9DC972C0C409}"/>
                  </a:ext>
                </a:extLst>
              </p:cNvPr>
              <p:cNvCxnSpPr>
                <a:cxnSpLocks/>
              </p:cNvCxnSpPr>
              <p:nvPr/>
            </p:nvCxnSpPr>
            <p:spPr>
              <a:xfrm>
                <a:off x="6707343" y="2299869"/>
                <a:ext cx="103404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4EE96BD-CA31-C20C-0079-B4C0E8A32EB4}"/>
                  </a:ext>
                </a:extLst>
              </p:cNvPr>
              <p:cNvCxnSpPr>
                <a:cxnSpLocks/>
              </p:cNvCxnSpPr>
              <p:nvPr/>
            </p:nvCxnSpPr>
            <p:spPr>
              <a:xfrm flipH="1" flipV="1">
                <a:off x="9302235" y="3371560"/>
                <a:ext cx="13594" cy="744238"/>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A538A34-8169-D9FD-C6D9-C65EE8E1AA88}"/>
                  </a:ext>
                </a:extLst>
              </p:cNvPr>
              <p:cNvSpPr txBox="1"/>
              <p:nvPr/>
            </p:nvSpPr>
            <p:spPr>
              <a:xfrm>
                <a:off x="487738" y="452363"/>
                <a:ext cx="381836" cy="584775"/>
              </a:xfrm>
              <a:prstGeom prst="rect">
                <a:avLst/>
              </a:prstGeom>
              <a:noFill/>
            </p:spPr>
            <p:txBody>
              <a:bodyPr wrap="square" rtlCol="0">
                <a:spAutoFit/>
              </a:bodyPr>
              <a:lstStyle/>
              <a:p>
                <a:r>
                  <a:rPr lang="en-US" sz="3200"/>
                  <a:t>a</a:t>
                </a:r>
                <a:endParaRPr lang="en-GB" sz="3200"/>
              </a:p>
            </p:txBody>
          </p:sp>
          <p:sp>
            <p:nvSpPr>
              <p:cNvPr id="45" name="TextBox 44">
                <a:extLst>
                  <a:ext uri="{FF2B5EF4-FFF2-40B4-BE49-F238E27FC236}">
                    <a16:creationId xmlns:a16="http://schemas.microsoft.com/office/drawing/2014/main" id="{901BC2E3-3AFE-BFE6-9310-241882F9B7B6}"/>
                  </a:ext>
                </a:extLst>
              </p:cNvPr>
              <p:cNvSpPr txBox="1"/>
              <p:nvPr/>
            </p:nvSpPr>
            <p:spPr>
              <a:xfrm>
                <a:off x="3988330" y="539395"/>
                <a:ext cx="344773" cy="584775"/>
              </a:xfrm>
              <a:prstGeom prst="rect">
                <a:avLst/>
              </a:prstGeom>
              <a:noFill/>
            </p:spPr>
            <p:txBody>
              <a:bodyPr wrap="square" rtlCol="0">
                <a:spAutoFit/>
              </a:bodyPr>
              <a:lstStyle/>
              <a:p>
                <a:r>
                  <a:rPr lang="en-US" sz="3200"/>
                  <a:t>b</a:t>
                </a:r>
                <a:endParaRPr lang="en-GB" sz="3200"/>
              </a:p>
            </p:txBody>
          </p:sp>
          <p:sp>
            <p:nvSpPr>
              <p:cNvPr id="46" name="TextBox 45">
                <a:extLst>
                  <a:ext uri="{FF2B5EF4-FFF2-40B4-BE49-F238E27FC236}">
                    <a16:creationId xmlns:a16="http://schemas.microsoft.com/office/drawing/2014/main" id="{0CFC9094-A1BA-CA32-6EBA-5F3BD49E3E1F}"/>
                  </a:ext>
                </a:extLst>
              </p:cNvPr>
              <p:cNvSpPr txBox="1"/>
              <p:nvPr/>
            </p:nvSpPr>
            <p:spPr>
              <a:xfrm rot="20893106">
                <a:off x="4146989" y="1514196"/>
                <a:ext cx="716921" cy="492443"/>
              </a:xfrm>
              <a:prstGeom prst="rect">
                <a:avLst/>
              </a:prstGeom>
              <a:noFill/>
            </p:spPr>
            <p:txBody>
              <a:bodyPr wrap="square" rtlCol="0">
                <a:spAutoFit/>
              </a:bodyPr>
              <a:lstStyle/>
              <a:p>
                <a:r>
                  <a:rPr lang="en-US" sz="2600"/>
                  <a:t>N</a:t>
                </a:r>
                <a:r>
                  <a:rPr lang="en-US" sz="2600" baseline="-25000"/>
                  <a:t>2</a:t>
                </a:r>
                <a:endParaRPr lang="en-GB" sz="2600" baseline="-25000"/>
              </a:p>
            </p:txBody>
          </p:sp>
          <p:cxnSp>
            <p:nvCxnSpPr>
              <p:cNvPr id="47" name="Straight Arrow Connector 46">
                <a:extLst>
                  <a:ext uri="{FF2B5EF4-FFF2-40B4-BE49-F238E27FC236}">
                    <a16:creationId xmlns:a16="http://schemas.microsoft.com/office/drawing/2014/main" id="{CED4057D-5630-28AF-519C-AEE21583CCD8}"/>
                  </a:ext>
                </a:extLst>
              </p:cNvPr>
              <p:cNvCxnSpPr>
                <a:cxnSpLocks/>
              </p:cNvCxnSpPr>
              <p:nvPr/>
            </p:nvCxnSpPr>
            <p:spPr>
              <a:xfrm flipV="1">
                <a:off x="4505449" y="1600605"/>
                <a:ext cx="751579" cy="147158"/>
              </a:xfrm>
              <a:prstGeom prst="straightConnector1">
                <a:avLst/>
              </a:prstGeom>
              <a:ln w="222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1B5B137-B9CE-93A0-ED47-7971808A0A68}"/>
                  </a:ext>
                </a:extLst>
              </p:cNvPr>
              <p:cNvSpPr txBox="1"/>
              <p:nvPr/>
            </p:nvSpPr>
            <p:spPr>
              <a:xfrm rot="19798168">
                <a:off x="932043" y="907651"/>
                <a:ext cx="1193339" cy="507403"/>
              </a:xfrm>
              <a:prstGeom prst="rect">
                <a:avLst/>
              </a:prstGeom>
              <a:noFill/>
            </p:spPr>
            <p:txBody>
              <a:bodyPr wrap="square" rtlCol="0">
                <a:spAutoFit/>
              </a:bodyPr>
              <a:lstStyle/>
              <a:p>
                <a:r>
                  <a:rPr lang="en-US" sz="2000" dirty="0"/>
                  <a:t>DPPC</a:t>
                </a:r>
                <a:endParaRPr lang="en-GB" sz="2000" baseline="-25000" dirty="0"/>
              </a:p>
            </p:txBody>
          </p:sp>
          <p:sp>
            <p:nvSpPr>
              <p:cNvPr id="49" name="TextBox 48">
                <a:extLst>
                  <a:ext uri="{FF2B5EF4-FFF2-40B4-BE49-F238E27FC236}">
                    <a16:creationId xmlns:a16="http://schemas.microsoft.com/office/drawing/2014/main" id="{3FB462AE-5140-85D9-2A25-E827AF3679BD}"/>
                  </a:ext>
                </a:extLst>
              </p:cNvPr>
              <p:cNvSpPr txBox="1"/>
              <p:nvPr/>
            </p:nvSpPr>
            <p:spPr>
              <a:xfrm rot="3210818">
                <a:off x="2398742" y="1246136"/>
                <a:ext cx="1020149" cy="400110"/>
              </a:xfrm>
              <a:prstGeom prst="rect">
                <a:avLst/>
              </a:prstGeom>
              <a:noFill/>
            </p:spPr>
            <p:txBody>
              <a:bodyPr wrap="square" rtlCol="0">
                <a:spAutoFit/>
              </a:bodyPr>
              <a:lstStyle/>
              <a:p>
                <a:r>
                  <a:rPr lang="en-US" sz="2000"/>
                  <a:t>SM</a:t>
                </a:r>
                <a:endParaRPr lang="en-GB" sz="2000" baseline="-25000"/>
              </a:p>
            </p:txBody>
          </p:sp>
          <p:sp>
            <p:nvSpPr>
              <p:cNvPr id="50" name="TextBox 49">
                <a:extLst>
                  <a:ext uri="{FF2B5EF4-FFF2-40B4-BE49-F238E27FC236}">
                    <a16:creationId xmlns:a16="http://schemas.microsoft.com/office/drawing/2014/main" id="{64BB22FC-A7B1-8B03-8579-BEB09EB983E5}"/>
                  </a:ext>
                </a:extLst>
              </p:cNvPr>
              <p:cNvSpPr txBox="1"/>
              <p:nvPr/>
            </p:nvSpPr>
            <p:spPr>
              <a:xfrm rot="19461856">
                <a:off x="7602728" y="1229030"/>
                <a:ext cx="1020149" cy="400110"/>
              </a:xfrm>
              <a:prstGeom prst="rect">
                <a:avLst/>
              </a:prstGeom>
              <a:noFill/>
            </p:spPr>
            <p:txBody>
              <a:bodyPr wrap="square" rtlCol="0">
                <a:spAutoFit/>
              </a:bodyPr>
              <a:lstStyle/>
              <a:p>
                <a:r>
                  <a:rPr lang="en-US" sz="2000" dirty="0"/>
                  <a:t>H</a:t>
                </a:r>
                <a:r>
                  <a:rPr lang="en-US" sz="2000" baseline="-25000" dirty="0"/>
                  <a:t>2</a:t>
                </a:r>
                <a:r>
                  <a:rPr lang="en-US" sz="2000" dirty="0"/>
                  <a:t>O</a:t>
                </a:r>
                <a:endParaRPr lang="en-GB" sz="2000" baseline="-25000" dirty="0"/>
              </a:p>
            </p:txBody>
          </p:sp>
          <p:sp>
            <p:nvSpPr>
              <p:cNvPr id="51" name="TextBox 50">
                <a:extLst>
                  <a:ext uri="{FF2B5EF4-FFF2-40B4-BE49-F238E27FC236}">
                    <a16:creationId xmlns:a16="http://schemas.microsoft.com/office/drawing/2014/main" id="{0A9B8F27-C0CA-09AE-CEAC-45958A41BA83}"/>
                  </a:ext>
                </a:extLst>
              </p:cNvPr>
              <p:cNvSpPr txBox="1"/>
              <p:nvPr/>
            </p:nvSpPr>
            <p:spPr>
              <a:xfrm>
                <a:off x="7320794" y="544093"/>
                <a:ext cx="344773" cy="584775"/>
              </a:xfrm>
              <a:prstGeom prst="rect">
                <a:avLst/>
              </a:prstGeom>
              <a:noFill/>
            </p:spPr>
            <p:txBody>
              <a:bodyPr wrap="square" rtlCol="0">
                <a:spAutoFit/>
              </a:bodyPr>
              <a:lstStyle/>
              <a:p>
                <a:r>
                  <a:rPr lang="en-US" sz="3200"/>
                  <a:t>c</a:t>
                </a:r>
                <a:endParaRPr lang="en-GB" sz="3200"/>
              </a:p>
            </p:txBody>
          </p:sp>
        </p:grpSp>
        <p:grpSp>
          <p:nvGrpSpPr>
            <p:cNvPr id="67" name="Group 66">
              <a:extLst>
                <a:ext uri="{FF2B5EF4-FFF2-40B4-BE49-F238E27FC236}">
                  <a16:creationId xmlns:a16="http://schemas.microsoft.com/office/drawing/2014/main" id="{ED614CBC-9779-C634-E460-9358118AFB97}"/>
                </a:ext>
              </a:extLst>
            </p:cNvPr>
            <p:cNvGrpSpPr/>
            <p:nvPr/>
          </p:nvGrpSpPr>
          <p:grpSpPr>
            <a:xfrm>
              <a:off x="416536" y="3951940"/>
              <a:ext cx="10593470" cy="2902052"/>
              <a:chOff x="416536" y="3951940"/>
              <a:chExt cx="10593470" cy="2902052"/>
            </a:xfrm>
          </p:grpSpPr>
          <p:grpSp>
            <p:nvGrpSpPr>
              <p:cNvPr id="65" name="Group 64">
                <a:extLst>
                  <a:ext uri="{FF2B5EF4-FFF2-40B4-BE49-F238E27FC236}">
                    <a16:creationId xmlns:a16="http://schemas.microsoft.com/office/drawing/2014/main" id="{7918AEEB-6127-714D-0D92-6A0078655F12}"/>
                  </a:ext>
                </a:extLst>
              </p:cNvPr>
              <p:cNvGrpSpPr/>
              <p:nvPr/>
            </p:nvGrpSpPr>
            <p:grpSpPr>
              <a:xfrm>
                <a:off x="4497923" y="4576603"/>
                <a:ext cx="2134473" cy="2163874"/>
                <a:chOff x="4497923" y="4576603"/>
                <a:chExt cx="2134473" cy="2163874"/>
              </a:xfrm>
            </p:grpSpPr>
            <p:pic>
              <p:nvPicPr>
                <p:cNvPr id="18" name="Picture 17">
                  <a:extLst>
                    <a:ext uri="{FF2B5EF4-FFF2-40B4-BE49-F238E27FC236}">
                      <a16:creationId xmlns:a16="http://schemas.microsoft.com/office/drawing/2014/main" id="{17403712-C285-5412-20D6-D6A477738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97923" y="4576603"/>
                  <a:ext cx="911949" cy="1144699"/>
                </a:xfrm>
                <a:prstGeom prst="rect">
                  <a:avLst/>
                </a:prstGeom>
              </p:spPr>
            </p:pic>
            <p:pic>
              <p:nvPicPr>
                <p:cNvPr id="19" name="Picture 18">
                  <a:extLst>
                    <a:ext uri="{FF2B5EF4-FFF2-40B4-BE49-F238E27FC236}">
                      <a16:creationId xmlns:a16="http://schemas.microsoft.com/office/drawing/2014/main" id="{37D9AD46-DCCF-04AA-05C7-910334809C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646" y="4702127"/>
                  <a:ext cx="1047750" cy="2038350"/>
                </a:xfrm>
                <a:prstGeom prst="rect">
                  <a:avLst/>
                </a:prstGeom>
              </p:spPr>
            </p:pic>
            <p:pic>
              <p:nvPicPr>
                <p:cNvPr id="20" name="Picture 19">
                  <a:extLst>
                    <a:ext uri="{FF2B5EF4-FFF2-40B4-BE49-F238E27FC236}">
                      <a16:creationId xmlns:a16="http://schemas.microsoft.com/office/drawing/2014/main" id="{02681544-42C2-7BF4-5141-8B3A16C3B3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9343" y="5721302"/>
                  <a:ext cx="571220" cy="950472"/>
                </a:xfrm>
                <a:prstGeom prst="rect">
                  <a:avLst/>
                </a:prstGeom>
              </p:spPr>
            </p:pic>
          </p:grpSp>
          <p:pic>
            <p:nvPicPr>
              <p:cNvPr id="22" name="Picture 21">
                <a:extLst>
                  <a:ext uri="{FF2B5EF4-FFF2-40B4-BE49-F238E27FC236}">
                    <a16:creationId xmlns:a16="http://schemas.microsoft.com/office/drawing/2014/main" id="{A9990BC2-28EA-4205-B41E-36F3676182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1881" y="4441823"/>
                <a:ext cx="720308" cy="1176282"/>
              </a:xfrm>
              <a:prstGeom prst="rect">
                <a:avLst/>
              </a:prstGeom>
              <a:solidFill>
                <a:schemeClr val="accent2">
                  <a:lumMod val="60000"/>
                  <a:lumOff val="40000"/>
                </a:schemeClr>
              </a:solidFill>
              <a:ln>
                <a:noFill/>
              </a:ln>
            </p:spPr>
          </p:pic>
          <p:pic>
            <p:nvPicPr>
              <p:cNvPr id="23" name="Picture 22">
                <a:extLst>
                  <a:ext uri="{FF2B5EF4-FFF2-40B4-BE49-F238E27FC236}">
                    <a16:creationId xmlns:a16="http://schemas.microsoft.com/office/drawing/2014/main" id="{3C27F0C9-FE1F-7378-FCCC-61C80D8DFB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792521">
                <a:off x="10459417" y="5233277"/>
                <a:ext cx="550589" cy="811151"/>
              </a:xfrm>
              <a:prstGeom prst="rect">
                <a:avLst/>
              </a:prstGeom>
            </p:spPr>
          </p:pic>
          <p:pic>
            <p:nvPicPr>
              <p:cNvPr id="24" name="Picture 23">
                <a:extLst>
                  <a:ext uri="{FF2B5EF4-FFF2-40B4-BE49-F238E27FC236}">
                    <a16:creationId xmlns:a16="http://schemas.microsoft.com/office/drawing/2014/main" id="{8EE09C8D-4606-E66F-6089-D538F52BB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22763" y="3951940"/>
                <a:ext cx="911949" cy="1144699"/>
              </a:xfrm>
              <a:prstGeom prst="rect">
                <a:avLst/>
              </a:prstGeom>
            </p:spPr>
          </p:pic>
          <p:pic>
            <p:nvPicPr>
              <p:cNvPr id="25" name="Picture 24">
                <a:extLst>
                  <a:ext uri="{FF2B5EF4-FFF2-40B4-BE49-F238E27FC236}">
                    <a16:creationId xmlns:a16="http://schemas.microsoft.com/office/drawing/2014/main" id="{E3360948-96D7-A507-C81A-47091CEA332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571" t="45483" r="12506"/>
              <a:stretch/>
            </p:blipFill>
            <p:spPr>
              <a:xfrm flipH="1">
                <a:off x="8948256" y="5820763"/>
                <a:ext cx="1107622" cy="1033229"/>
              </a:xfrm>
              <a:prstGeom prst="snip2SameRect">
                <a:avLst>
                  <a:gd name="adj1" fmla="val 24042"/>
                  <a:gd name="adj2" fmla="val 13828"/>
                </a:avLst>
              </a:prstGeom>
              <a:ln>
                <a:solidFill>
                  <a:srgbClr val="FF0000"/>
                </a:solidFill>
              </a:ln>
            </p:spPr>
          </p:pic>
          <p:sp>
            <p:nvSpPr>
              <p:cNvPr id="26" name="Rectangle 25">
                <a:extLst>
                  <a:ext uri="{FF2B5EF4-FFF2-40B4-BE49-F238E27FC236}">
                    <a16:creationId xmlns:a16="http://schemas.microsoft.com/office/drawing/2014/main" id="{35E43CE5-2F88-40BE-89AC-BC96841017E8}"/>
                  </a:ext>
                </a:extLst>
              </p:cNvPr>
              <p:cNvSpPr/>
              <p:nvPr/>
            </p:nvSpPr>
            <p:spPr>
              <a:xfrm>
                <a:off x="9045704" y="6691168"/>
                <a:ext cx="256531" cy="68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38ACF8C-CA46-8402-3785-60EDC1B46D8B}"/>
                  </a:ext>
                </a:extLst>
              </p:cNvPr>
              <p:cNvSpPr/>
              <p:nvPr/>
            </p:nvSpPr>
            <p:spPr>
              <a:xfrm>
                <a:off x="9302235" y="6336151"/>
                <a:ext cx="659909" cy="313854"/>
              </a:xfrm>
              <a:prstGeom prst="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EB603215-EFB1-C4ED-9842-5B732A72C95D}"/>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76205" y="4206154"/>
                <a:ext cx="2712916" cy="2485014"/>
              </a:xfrm>
              <a:prstGeom prst="rect">
                <a:avLst/>
              </a:prstGeom>
            </p:spPr>
          </p:pic>
          <p:cxnSp>
            <p:nvCxnSpPr>
              <p:cNvPr id="31" name="Straight Arrow Connector 30">
                <a:extLst>
                  <a:ext uri="{FF2B5EF4-FFF2-40B4-BE49-F238E27FC236}">
                    <a16:creationId xmlns:a16="http://schemas.microsoft.com/office/drawing/2014/main" id="{83AF3D6C-071A-6CA6-D530-85F49590F0B7}"/>
                  </a:ext>
                </a:extLst>
              </p:cNvPr>
              <p:cNvCxnSpPr>
                <a:cxnSpLocks/>
              </p:cNvCxnSpPr>
              <p:nvPr/>
            </p:nvCxnSpPr>
            <p:spPr>
              <a:xfrm>
                <a:off x="7459818" y="5319294"/>
                <a:ext cx="1034041" cy="0"/>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Curved Down Arrow 35">
                <a:extLst>
                  <a:ext uri="{FF2B5EF4-FFF2-40B4-BE49-F238E27FC236}">
                    <a16:creationId xmlns:a16="http://schemas.microsoft.com/office/drawing/2014/main" id="{9DDE583D-1946-B7C3-FDBA-3E2142647C65}"/>
                  </a:ext>
                </a:extLst>
              </p:cNvPr>
              <p:cNvSpPr/>
              <p:nvPr/>
            </p:nvSpPr>
            <p:spPr>
              <a:xfrm rot="20620835">
                <a:off x="5369694" y="5102504"/>
                <a:ext cx="572238" cy="360187"/>
              </a:xfrm>
              <a:prstGeom prst="curvedDownArrow">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Curved Down Arrow 36">
                <a:extLst>
                  <a:ext uri="{FF2B5EF4-FFF2-40B4-BE49-F238E27FC236}">
                    <a16:creationId xmlns:a16="http://schemas.microsoft.com/office/drawing/2014/main" id="{D4F23589-BF6B-7141-1A22-7D8C5B724525}"/>
                  </a:ext>
                </a:extLst>
              </p:cNvPr>
              <p:cNvSpPr/>
              <p:nvPr/>
            </p:nvSpPr>
            <p:spPr>
              <a:xfrm rot="249923" flipH="1">
                <a:off x="9811437" y="4892576"/>
                <a:ext cx="578172" cy="290819"/>
              </a:xfrm>
              <a:prstGeom prst="curvedDownArrow">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Down Arrow 37">
                <a:extLst>
                  <a:ext uri="{FF2B5EF4-FFF2-40B4-BE49-F238E27FC236}">
                    <a16:creationId xmlns:a16="http://schemas.microsoft.com/office/drawing/2014/main" id="{08837DDC-ABFA-23C8-7AD8-30A9F58D8012}"/>
                  </a:ext>
                </a:extLst>
              </p:cNvPr>
              <p:cNvSpPr/>
              <p:nvPr/>
            </p:nvSpPr>
            <p:spPr>
              <a:xfrm>
                <a:off x="9167331" y="5275022"/>
                <a:ext cx="148498" cy="435940"/>
              </a:xfrm>
              <a:prstGeom prst="down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id="{A877CB80-2399-4998-BF80-14BE18E9E8A4}"/>
                  </a:ext>
                </a:extLst>
              </p:cNvPr>
              <p:cNvGrpSpPr/>
              <p:nvPr/>
            </p:nvGrpSpPr>
            <p:grpSpPr>
              <a:xfrm>
                <a:off x="10716737" y="5807538"/>
                <a:ext cx="239121" cy="170498"/>
                <a:chOff x="10716737" y="5807538"/>
                <a:chExt cx="239121" cy="170498"/>
              </a:xfrm>
            </p:grpSpPr>
            <p:sp>
              <p:nvSpPr>
                <p:cNvPr id="37" name="Oval 36">
                  <a:extLst>
                    <a:ext uri="{FF2B5EF4-FFF2-40B4-BE49-F238E27FC236}">
                      <a16:creationId xmlns:a16="http://schemas.microsoft.com/office/drawing/2014/main" id="{5E7C0699-D0BC-13BE-7F3D-95B948705FC0}"/>
                    </a:ext>
                  </a:extLst>
                </p:cNvPr>
                <p:cNvSpPr/>
                <p:nvPr/>
              </p:nvSpPr>
              <p:spPr>
                <a:xfrm flipH="1">
                  <a:off x="10716737" y="5807538"/>
                  <a:ext cx="130679" cy="170498"/>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D8AF31EF-807A-CFA1-3146-2C0059DA5D65}"/>
                    </a:ext>
                  </a:extLst>
                </p:cNvPr>
                <p:cNvSpPr/>
                <p:nvPr/>
              </p:nvSpPr>
              <p:spPr>
                <a:xfrm flipH="1">
                  <a:off x="10804313" y="5940549"/>
                  <a:ext cx="43103" cy="37487"/>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9EBD752-A4BF-2297-5BB4-0180AAE30AA4}"/>
                    </a:ext>
                  </a:extLst>
                </p:cNvPr>
                <p:cNvSpPr/>
                <p:nvPr/>
              </p:nvSpPr>
              <p:spPr>
                <a:xfrm flipH="1">
                  <a:off x="10760525" y="5848776"/>
                  <a:ext cx="43103" cy="37487"/>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001B5AF-D0CE-42EE-3DAB-80FA5AC1700A}"/>
                    </a:ext>
                  </a:extLst>
                </p:cNvPr>
                <p:cNvSpPr/>
                <p:nvPr/>
              </p:nvSpPr>
              <p:spPr>
                <a:xfrm flipH="1">
                  <a:off x="10891204" y="5811289"/>
                  <a:ext cx="43103" cy="37487"/>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4C70A7E-9E82-C567-E603-2A699F320803}"/>
                    </a:ext>
                  </a:extLst>
                </p:cNvPr>
                <p:cNvSpPr/>
                <p:nvPr/>
              </p:nvSpPr>
              <p:spPr>
                <a:xfrm flipH="1">
                  <a:off x="10912755" y="5921805"/>
                  <a:ext cx="43103" cy="37487"/>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8DADD2B-8969-258B-A721-194D41C9DF91}"/>
                    </a:ext>
                  </a:extLst>
                </p:cNvPr>
                <p:cNvSpPr/>
                <p:nvPr/>
              </p:nvSpPr>
              <p:spPr>
                <a:xfrm flipH="1">
                  <a:off x="10738973" y="5911067"/>
                  <a:ext cx="43103" cy="37487"/>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9FE4EF2-0665-37C3-E53F-D2F41F725405}"/>
                    </a:ext>
                  </a:extLst>
                </p:cNvPr>
                <p:cNvSpPr/>
                <p:nvPr/>
              </p:nvSpPr>
              <p:spPr>
                <a:xfrm flipH="1">
                  <a:off x="10775274" y="5863608"/>
                  <a:ext cx="43103" cy="37487"/>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extBox 51">
                <a:extLst>
                  <a:ext uri="{FF2B5EF4-FFF2-40B4-BE49-F238E27FC236}">
                    <a16:creationId xmlns:a16="http://schemas.microsoft.com/office/drawing/2014/main" id="{8CDF1EB0-3694-5C61-B493-79553E3AC5F4}"/>
                  </a:ext>
                </a:extLst>
              </p:cNvPr>
              <p:cNvSpPr txBox="1"/>
              <p:nvPr/>
            </p:nvSpPr>
            <p:spPr>
              <a:xfrm>
                <a:off x="8220778" y="3991828"/>
                <a:ext cx="344773" cy="584775"/>
              </a:xfrm>
              <a:prstGeom prst="rect">
                <a:avLst/>
              </a:prstGeom>
              <a:noFill/>
            </p:spPr>
            <p:txBody>
              <a:bodyPr wrap="square" rtlCol="0">
                <a:spAutoFit/>
              </a:bodyPr>
              <a:lstStyle/>
              <a:p>
                <a:r>
                  <a:rPr lang="en-US" sz="3200"/>
                  <a:t>d</a:t>
                </a:r>
                <a:endParaRPr lang="en-GB" sz="3200"/>
              </a:p>
            </p:txBody>
          </p:sp>
          <p:sp>
            <p:nvSpPr>
              <p:cNvPr id="53" name="TextBox 52">
                <a:extLst>
                  <a:ext uri="{FF2B5EF4-FFF2-40B4-BE49-F238E27FC236}">
                    <a16:creationId xmlns:a16="http://schemas.microsoft.com/office/drawing/2014/main" id="{A7145171-3929-67B8-363C-432A0848CA53}"/>
                  </a:ext>
                </a:extLst>
              </p:cNvPr>
              <p:cNvSpPr txBox="1"/>
              <p:nvPr/>
            </p:nvSpPr>
            <p:spPr>
              <a:xfrm>
                <a:off x="4232464" y="4027448"/>
                <a:ext cx="344773" cy="584775"/>
              </a:xfrm>
              <a:prstGeom prst="rect">
                <a:avLst/>
              </a:prstGeom>
              <a:noFill/>
            </p:spPr>
            <p:txBody>
              <a:bodyPr wrap="square" rtlCol="0">
                <a:spAutoFit/>
              </a:bodyPr>
              <a:lstStyle/>
              <a:p>
                <a:r>
                  <a:rPr lang="en-US" sz="3200"/>
                  <a:t>e</a:t>
                </a:r>
                <a:endParaRPr lang="en-GB" sz="3200"/>
              </a:p>
            </p:txBody>
          </p:sp>
          <p:sp>
            <p:nvSpPr>
              <p:cNvPr id="54" name="TextBox 53">
                <a:extLst>
                  <a:ext uri="{FF2B5EF4-FFF2-40B4-BE49-F238E27FC236}">
                    <a16:creationId xmlns:a16="http://schemas.microsoft.com/office/drawing/2014/main" id="{C14E1A74-6B0A-B7A1-E89E-4F966932A2EC}"/>
                  </a:ext>
                </a:extLst>
              </p:cNvPr>
              <p:cNvSpPr txBox="1"/>
              <p:nvPr/>
            </p:nvSpPr>
            <p:spPr>
              <a:xfrm>
                <a:off x="416536" y="4039775"/>
                <a:ext cx="344773" cy="584775"/>
              </a:xfrm>
              <a:prstGeom prst="rect">
                <a:avLst/>
              </a:prstGeom>
              <a:noFill/>
            </p:spPr>
            <p:txBody>
              <a:bodyPr wrap="square" rtlCol="0">
                <a:spAutoFit/>
              </a:bodyPr>
              <a:lstStyle/>
              <a:p>
                <a:r>
                  <a:rPr lang="en-US" sz="3200"/>
                  <a:t>f</a:t>
                </a:r>
                <a:endParaRPr lang="en-GB" sz="3200"/>
              </a:p>
            </p:txBody>
          </p:sp>
          <p:cxnSp>
            <p:nvCxnSpPr>
              <p:cNvPr id="55" name="Straight Arrow Connector 54">
                <a:extLst>
                  <a:ext uri="{FF2B5EF4-FFF2-40B4-BE49-F238E27FC236}">
                    <a16:creationId xmlns:a16="http://schemas.microsoft.com/office/drawing/2014/main" id="{E6A503D2-64C7-7D63-2FB8-B745E65E767C}"/>
                  </a:ext>
                </a:extLst>
              </p:cNvPr>
              <p:cNvCxnSpPr>
                <a:cxnSpLocks/>
              </p:cNvCxnSpPr>
              <p:nvPr/>
            </p:nvCxnSpPr>
            <p:spPr>
              <a:xfrm flipV="1">
                <a:off x="3865441" y="5728869"/>
                <a:ext cx="523143" cy="21519"/>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sp>
        <p:nvSpPr>
          <p:cNvPr id="57" name="TextBox 56">
            <a:extLst>
              <a:ext uri="{FF2B5EF4-FFF2-40B4-BE49-F238E27FC236}">
                <a16:creationId xmlns:a16="http://schemas.microsoft.com/office/drawing/2014/main" id="{70AD8DCC-9C21-D10A-5591-7B99677183C0}"/>
              </a:ext>
            </a:extLst>
          </p:cNvPr>
          <p:cNvSpPr txBox="1"/>
          <p:nvPr/>
        </p:nvSpPr>
        <p:spPr>
          <a:xfrm>
            <a:off x="74652" y="6335212"/>
            <a:ext cx="9030894" cy="307777"/>
          </a:xfrm>
          <a:prstGeom prst="rect">
            <a:avLst/>
          </a:prstGeom>
          <a:noFill/>
        </p:spPr>
        <p:txBody>
          <a:bodyPr wrap="square">
            <a:spAutoFit/>
          </a:bodyPr>
          <a:lstStyle/>
          <a:p>
            <a:r>
              <a:rPr lang="en-GB" sz="1400" b="1" dirty="0">
                <a:solidFill>
                  <a:srgbClr val="C00000"/>
                </a:solidFill>
                <a:effectLst/>
              </a:rPr>
              <a:t>[1] Veluthandath, A.V. </a:t>
            </a:r>
            <a:r>
              <a:rPr lang="en-GB" sz="1400" b="1" i="1" dirty="0">
                <a:solidFill>
                  <a:srgbClr val="C00000"/>
                </a:solidFill>
                <a:effectLst/>
              </a:rPr>
              <a:t>et al.</a:t>
            </a:r>
            <a:r>
              <a:rPr lang="en-GB" sz="1400" b="1" dirty="0">
                <a:solidFill>
                  <a:srgbClr val="C00000"/>
                </a:solidFill>
                <a:effectLst/>
              </a:rPr>
              <a:t> (2023a), </a:t>
            </a:r>
            <a:r>
              <a:rPr lang="en-GB" sz="1400" b="1" i="1" dirty="0">
                <a:solidFill>
                  <a:srgbClr val="C00000"/>
                </a:solidFill>
                <a:effectLst/>
              </a:rPr>
              <a:t>J. Raman </a:t>
            </a:r>
            <a:r>
              <a:rPr lang="en-GB" sz="1400" b="1" i="1" dirty="0" err="1">
                <a:solidFill>
                  <a:srgbClr val="C00000"/>
                </a:solidFill>
                <a:effectLst/>
              </a:rPr>
              <a:t>Spectrosc</a:t>
            </a:r>
            <a:r>
              <a:rPr lang="en-GB" sz="1400" b="1" i="1" dirty="0">
                <a:solidFill>
                  <a:srgbClr val="C00000"/>
                </a:solidFill>
                <a:effectLst/>
              </a:rPr>
              <a:t>.</a:t>
            </a:r>
            <a:r>
              <a:rPr lang="en-GB" sz="1400" b="1" dirty="0">
                <a:solidFill>
                  <a:srgbClr val="C00000"/>
                </a:solidFill>
                <a:effectLst/>
              </a:rPr>
              <a:t>, 55(3)</a:t>
            </a:r>
          </a:p>
        </p:txBody>
      </p:sp>
      <p:sp>
        <p:nvSpPr>
          <p:cNvPr id="58" name="Footer Placeholder 57">
            <a:extLst>
              <a:ext uri="{FF2B5EF4-FFF2-40B4-BE49-F238E27FC236}">
                <a16:creationId xmlns:a16="http://schemas.microsoft.com/office/drawing/2014/main" id="{A44AA96F-D37E-6539-6186-7A05DB68C3B4}"/>
              </a:ext>
            </a:extLst>
          </p:cNvPr>
          <p:cNvSpPr>
            <a:spLocks noGrp="1"/>
          </p:cNvSpPr>
          <p:nvPr>
            <p:ph type="ftr" sz="quarter" idx="11"/>
          </p:nvPr>
        </p:nvSpPr>
        <p:spPr/>
        <p:txBody>
          <a:bodyPr/>
          <a:lstStyle/>
          <a:p>
            <a:r>
              <a:rPr lang="en-GB"/>
              <a:t>PIERS 2025 - 08/05/25</a:t>
            </a:r>
          </a:p>
        </p:txBody>
      </p:sp>
      <p:sp>
        <p:nvSpPr>
          <p:cNvPr id="59" name="Slide Number Placeholder 58">
            <a:extLst>
              <a:ext uri="{FF2B5EF4-FFF2-40B4-BE49-F238E27FC236}">
                <a16:creationId xmlns:a16="http://schemas.microsoft.com/office/drawing/2014/main" id="{DB2E3D5D-1197-00EF-F1A5-74935DB3641B}"/>
              </a:ext>
            </a:extLst>
          </p:cNvPr>
          <p:cNvSpPr>
            <a:spLocks noGrp="1"/>
          </p:cNvSpPr>
          <p:nvPr>
            <p:ph type="sldNum" sz="quarter" idx="12"/>
          </p:nvPr>
        </p:nvSpPr>
        <p:spPr/>
        <p:txBody>
          <a:bodyPr/>
          <a:lstStyle/>
          <a:p>
            <a:fld id="{8A081B3F-F647-48FA-8D7D-2668094114E2}" type="slidenum">
              <a:rPr lang="en-GB" smtClean="0"/>
              <a:t>7</a:t>
            </a:fld>
            <a:endParaRPr lang="en-GB"/>
          </a:p>
        </p:txBody>
      </p:sp>
    </p:spTree>
    <p:extLst>
      <p:ext uri="{BB962C8B-B14F-4D97-AF65-F5344CB8AC3E}">
        <p14:creationId xmlns:p14="http://schemas.microsoft.com/office/powerpoint/2010/main" val="19117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08158FA5-1542-8B42-DB59-A5D068358F7B}"/>
              </a:ext>
            </a:extLst>
          </p:cNvPr>
          <p:cNvSpPr/>
          <p:nvPr/>
        </p:nvSpPr>
        <p:spPr>
          <a:xfrm>
            <a:off x="5060088" y="4659342"/>
            <a:ext cx="1427200" cy="7621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Test Data</a:t>
            </a:r>
          </a:p>
        </p:txBody>
      </p:sp>
      <p:sp>
        <p:nvSpPr>
          <p:cNvPr id="2" name="Title 1">
            <a:extLst>
              <a:ext uri="{FF2B5EF4-FFF2-40B4-BE49-F238E27FC236}">
                <a16:creationId xmlns:a16="http://schemas.microsoft.com/office/drawing/2014/main" id="{9FC7E457-B66B-7753-3586-5E42CD14377D}"/>
              </a:ext>
            </a:extLst>
          </p:cNvPr>
          <p:cNvSpPr>
            <a:spLocks noGrp="1"/>
          </p:cNvSpPr>
          <p:nvPr>
            <p:ph type="title"/>
          </p:nvPr>
        </p:nvSpPr>
        <p:spPr/>
        <p:txBody>
          <a:bodyPr/>
          <a:lstStyle/>
          <a:p>
            <a:r>
              <a:rPr lang="en-GB" dirty="0"/>
              <a:t>Machine Learning</a:t>
            </a:r>
          </a:p>
        </p:txBody>
      </p:sp>
      <p:sp>
        <p:nvSpPr>
          <p:cNvPr id="32" name="Arrow: Down 31">
            <a:extLst>
              <a:ext uri="{FF2B5EF4-FFF2-40B4-BE49-F238E27FC236}">
                <a16:creationId xmlns:a16="http://schemas.microsoft.com/office/drawing/2014/main" id="{08CD17AA-0002-851B-8321-CA8847C0C780}"/>
              </a:ext>
            </a:extLst>
          </p:cNvPr>
          <p:cNvSpPr/>
          <p:nvPr/>
        </p:nvSpPr>
        <p:spPr>
          <a:xfrm>
            <a:off x="7277802" y="2972262"/>
            <a:ext cx="1556225" cy="941646"/>
          </a:xfrm>
          <a:prstGeom prst="down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 name="Arrow: Bent 32">
            <a:extLst>
              <a:ext uri="{FF2B5EF4-FFF2-40B4-BE49-F238E27FC236}">
                <a16:creationId xmlns:a16="http://schemas.microsoft.com/office/drawing/2014/main" id="{A01A14A8-FA6E-EDB4-A99B-C483D0F06090}"/>
              </a:ext>
            </a:extLst>
          </p:cNvPr>
          <p:cNvSpPr/>
          <p:nvPr/>
        </p:nvSpPr>
        <p:spPr>
          <a:xfrm rot="5400000">
            <a:off x="8084031" y="1634899"/>
            <a:ext cx="234158" cy="4418702"/>
          </a:xfrm>
          <a:prstGeom prst="bentArrow">
            <a:avLst>
              <a:gd name="adj1" fmla="val 0"/>
              <a:gd name="adj2" fmla="val 23677"/>
              <a:gd name="adj3" fmla="val 23166"/>
              <a:gd name="adj4" fmla="val 55591"/>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0D6B5772-2A60-0B60-6522-31EA339BDD70}"/>
              </a:ext>
            </a:extLst>
          </p:cNvPr>
          <p:cNvSpPr/>
          <p:nvPr/>
        </p:nvSpPr>
        <p:spPr>
          <a:xfrm rot="5400000">
            <a:off x="10129772" y="4359872"/>
            <a:ext cx="452092" cy="45719"/>
          </a:xfrm>
          <a:prstGeom prst="rightArrow">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2CF1318D-DD8A-D16D-F1F1-755458C75968}"/>
              </a:ext>
            </a:extLst>
          </p:cNvPr>
          <p:cNvSpPr/>
          <p:nvPr/>
        </p:nvSpPr>
        <p:spPr>
          <a:xfrm>
            <a:off x="1379881" y="3888663"/>
            <a:ext cx="1438070" cy="113551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Experimental Data</a:t>
            </a:r>
          </a:p>
        </p:txBody>
      </p:sp>
      <p:sp>
        <p:nvSpPr>
          <p:cNvPr id="36" name="Arrow: Bent 35">
            <a:extLst>
              <a:ext uri="{FF2B5EF4-FFF2-40B4-BE49-F238E27FC236}">
                <a16:creationId xmlns:a16="http://schemas.microsoft.com/office/drawing/2014/main" id="{F05598F0-E28C-2C75-ACA5-B4689DF210CD}"/>
              </a:ext>
            </a:extLst>
          </p:cNvPr>
          <p:cNvSpPr/>
          <p:nvPr/>
        </p:nvSpPr>
        <p:spPr>
          <a:xfrm rot="5400000">
            <a:off x="6642829" y="2491233"/>
            <a:ext cx="228171" cy="2712023"/>
          </a:xfrm>
          <a:prstGeom prst="bentArrow">
            <a:avLst>
              <a:gd name="adj1" fmla="val 2616"/>
              <a:gd name="adj2" fmla="val 23677"/>
              <a:gd name="adj3" fmla="val 23166"/>
              <a:gd name="adj4" fmla="val 55591"/>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Arrow: Right 36">
            <a:extLst>
              <a:ext uri="{FF2B5EF4-FFF2-40B4-BE49-F238E27FC236}">
                <a16:creationId xmlns:a16="http://schemas.microsoft.com/office/drawing/2014/main" id="{B51B85E9-6727-23B5-2782-A07E843E08D4}"/>
              </a:ext>
            </a:extLst>
          </p:cNvPr>
          <p:cNvSpPr/>
          <p:nvPr/>
        </p:nvSpPr>
        <p:spPr>
          <a:xfrm>
            <a:off x="6521052" y="5024830"/>
            <a:ext cx="2103273" cy="42386"/>
          </a:xfrm>
          <a:prstGeom prst="rightArrow">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Arrow: Right 37">
            <a:extLst>
              <a:ext uri="{FF2B5EF4-FFF2-40B4-BE49-F238E27FC236}">
                <a16:creationId xmlns:a16="http://schemas.microsoft.com/office/drawing/2014/main" id="{220206A0-12D7-E885-396E-9B5372B091BA}"/>
              </a:ext>
            </a:extLst>
          </p:cNvPr>
          <p:cNvSpPr/>
          <p:nvPr/>
        </p:nvSpPr>
        <p:spPr>
          <a:xfrm rot="5400000">
            <a:off x="7549710" y="4900747"/>
            <a:ext cx="1027706" cy="45719"/>
          </a:xfrm>
          <a:prstGeom prst="rightArrow">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Arrow: Right 38">
            <a:extLst>
              <a:ext uri="{FF2B5EF4-FFF2-40B4-BE49-F238E27FC236}">
                <a16:creationId xmlns:a16="http://schemas.microsoft.com/office/drawing/2014/main" id="{4629A706-EDBE-5247-A70B-3318C636C843}"/>
              </a:ext>
            </a:extLst>
          </p:cNvPr>
          <p:cNvSpPr/>
          <p:nvPr/>
        </p:nvSpPr>
        <p:spPr>
          <a:xfrm rot="5400000">
            <a:off x="7532450" y="5493829"/>
            <a:ext cx="1046932" cy="38890"/>
          </a:xfrm>
          <a:prstGeom prst="rightArrow">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9EF1841C-BE19-E7D1-A267-CDCD53EB6594}"/>
              </a:ext>
            </a:extLst>
          </p:cNvPr>
          <p:cNvSpPr/>
          <p:nvPr/>
        </p:nvSpPr>
        <p:spPr>
          <a:xfrm>
            <a:off x="3309980" y="3888663"/>
            <a:ext cx="1604411" cy="113551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Spectral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pre-processing</a:t>
            </a:r>
          </a:p>
        </p:txBody>
      </p:sp>
      <p:sp>
        <p:nvSpPr>
          <p:cNvPr id="41" name="Rectangle 40">
            <a:extLst>
              <a:ext uri="{FF2B5EF4-FFF2-40B4-BE49-F238E27FC236}">
                <a16:creationId xmlns:a16="http://schemas.microsoft.com/office/drawing/2014/main" id="{076D2C36-E174-C25D-C7FA-DEF2C6F51D3D}"/>
              </a:ext>
            </a:extLst>
          </p:cNvPr>
          <p:cNvSpPr/>
          <p:nvPr/>
        </p:nvSpPr>
        <p:spPr>
          <a:xfrm>
            <a:off x="7302225" y="4659342"/>
            <a:ext cx="1427200" cy="7621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Test model  with Test Set</a:t>
            </a:r>
          </a:p>
        </p:txBody>
      </p:sp>
      <p:sp>
        <p:nvSpPr>
          <p:cNvPr id="42" name="Rectangle 41">
            <a:extLst>
              <a:ext uri="{FF2B5EF4-FFF2-40B4-BE49-F238E27FC236}">
                <a16:creationId xmlns:a16="http://schemas.microsoft.com/office/drawing/2014/main" id="{FFF5253E-07AC-FBEF-54BA-8767E5F126E4}"/>
              </a:ext>
            </a:extLst>
          </p:cNvPr>
          <p:cNvSpPr/>
          <p:nvPr/>
        </p:nvSpPr>
        <p:spPr>
          <a:xfrm>
            <a:off x="5060088" y="3480741"/>
            <a:ext cx="1427200" cy="7621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Training Data</a:t>
            </a:r>
          </a:p>
        </p:txBody>
      </p:sp>
      <p:sp>
        <p:nvSpPr>
          <p:cNvPr id="45" name="TextBox 44">
            <a:extLst>
              <a:ext uri="{FF2B5EF4-FFF2-40B4-BE49-F238E27FC236}">
                <a16:creationId xmlns:a16="http://schemas.microsoft.com/office/drawing/2014/main" id="{7EF28ADC-0E17-7894-52EF-757B79114B5E}"/>
              </a:ext>
            </a:extLst>
          </p:cNvPr>
          <p:cNvSpPr txBox="1"/>
          <p:nvPr/>
        </p:nvSpPr>
        <p:spPr>
          <a:xfrm>
            <a:off x="6459519" y="3878138"/>
            <a:ext cx="763890" cy="307777"/>
          </a:xfrm>
          <a:prstGeom prst="rect">
            <a:avLst/>
          </a:prstGeom>
          <a:noFill/>
        </p:spPr>
        <p:txBody>
          <a:bodyPr wrap="square" rtlCol="0">
            <a:spAutoFit/>
          </a:bodyPr>
          <a:lstStyle/>
          <a:p>
            <a:r>
              <a:rPr lang="en-GB" sz="1400">
                <a:solidFill>
                  <a:prstClr val="black"/>
                </a:solidFill>
                <a:latin typeface="Calibri" panose="020F0502020204030204"/>
              </a:rPr>
              <a:t>80%</a:t>
            </a:r>
          </a:p>
        </p:txBody>
      </p:sp>
      <p:sp>
        <p:nvSpPr>
          <p:cNvPr id="46" name="TextBox 45">
            <a:extLst>
              <a:ext uri="{FF2B5EF4-FFF2-40B4-BE49-F238E27FC236}">
                <a16:creationId xmlns:a16="http://schemas.microsoft.com/office/drawing/2014/main" id="{B11073E0-61B4-AAEB-9AAE-533F2190CE31}"/>
              </a:ext>
            </a:extLst>
          </p:cNvPr>
          <p:cNvSpPr txBox="1"/>
          <p:nvPr/>
        </p:nvSpPr>
        <p:spPr>
          <a:xfrm>
            <a:off x="6459519" y="4640350"/>
            <a:ext cx="763890" cy="307777"/>
          </a:xfrm>
          <a:prstGeom prst="rect">
            <a:avLst/>
          </a:prstGeom>
          <a:noFill/>
        </p:spPr>
        <p:txBody>
          <a:bodyPr wrap="square" rtlCol="0">
            <a:spAutoFit/>
          </a:bodyPr>
          <a:lstStyle/>
          <a:p>
            <a:r>
              <a:rPr lang="en-GB" sz="1400">
                <a:solidFill>
                  <a:prstClr val="black"/>
                </a:solidFill>
                <a:latin typeface="Calibri" panose="020F0502020204030204"/>
              </a:rPr>
              <a:t>20%</a:t>
            </a:r>
          </a:p>
        </p:txBody>
      </p:sp>
      <p:sp>
        <p:nvSpPr>
          <p:cNvPr id="47" name="Rectangle 46">
            <a:extLst>
              <a:ext uri="{FF2B5EF4-FFF2-40B4-BE49-F238E27FC236}">
                <a16:creationId xmlns:a16="http://schemas.microsoft.com/office/drawing/2014/main" id="{9ADD2A0C-475E-998F-B60A-C158539A87C8}"/>
              </a:ext>
            </a:extLst>
          </p:cNvPr>
          <p:cNvSpPr/>
          <p:nvPr/>
        </p:nvSpPr>
        <p:spPr>
          <a:xfrm>
            <a:off x="7450037" y="1889428"/>
            <a:ext cx="1211757" cy="1018891"/>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Decide number of features</a:t>
            </a:r>
          </a:p>
        </p:txBody>
      </p:sp>
      <p:sp>
        <p:nvSpPr>
          <p:cNvPr id="48" name="Rectangle 47">
            <a:extLst>
              <a:ext uri="{FF2B5EF4-FFF2-40B4-BE49-F238E27FC236}">
                <a16:creationId xmlns:a16="http://schemas.microsoft.com/office/drawing/2014/main" id="{4D16106F-0914-024F-5703-07F789B0E9BE}"/>
              </a:ext>
            </a:extLst>
          </p:cNvPr>
          <p:cNvSpPr/>
          <p:nvPr/>
        </p:nvSpPr>
        <p:spPr>
          <a:xfrm>
            <a:off x="7434826" y="5734969"/>
            <a:ext cx="1211757" cy="342411"/>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Prediction</a:t>
            </a:r>
          </a:p>
        </p:txBody>
      </p:sp>
      <p:sp>
        <p:nvSpPr>
          <p:cNvPr id="49" name="Rectangle 48">
            <a:extLst>
              <a:ext uri="{FF2B5EF4-FFF2-40B4-BE49-F238E27FC236}">
                <a16:creationId xmlns:a16="http://schemas.microsoft.com/office/drawing/2014/main" id="{A9678A95-4D65-99EF-DFBB-AECE40E2E610}"/>
              </a:ext>
            </a:extLst>
          </p:cNvPr>
          <p:cNvSpPr/>
          <p:nvPr/>
        </p:nvSpPr>
        <p:spPr>
          <a:xfrm>
            <a:off x="7304329" y="3989609"/>
            <a:ext cx="1427200" cy="38716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Build Model</a:t>
            </a:r>
          </a:p>
        </p:txBody>
      </p:sp>
      <p:sp>
        <p:nvSpPr>
          <p:cNvPr id="50" name="Rectangle 49">
            <a:extLst>
              <a:ext uri="{FF2B5EF4-FFF2-40B4-BE49-F238E27FC236}">
                <a16:creationId xmlns:a16="http://schemas.microsoft.com/office/drawing/2014/main" id="{563C916B-4296-5E1C-E3AC-D12BCB73B2F9}"/>
              </a:ext>
            </a:extLst>
          </p:cNvPr>
          <p:cNvSpPr/>
          <p:nvPr/>
        </p:nvSpPr>
        <p:spPr>
          <a:xfrm>
            <a:off x="5060088" y="1602052"/>
            <a:ext cx="1427200" cy="160836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Initial Calibration with Cross Validation</a:t>
            </a:r>
          </a:p>
        </p:txBody>
      </p:sp>
      <p:cxnSp>
        <p:nvCxnSpPr>
          <p:cNvPr id="55" name="Straight Arrow Connector 54">
            <a:extLst>
              <a:ext uri="{FF2B5EF4-FFF2-40B4-BE49-F238E27FC236}">
                <a16:creationId xmlns:a16="http://schemas.microsoft.com/office/drawing/2014/main" id="{83361680-54AA-327C-DF9E-354E92DBE206}"/>
              </a:ext>
            </a:extLst>
          </p:cNvPr>
          <p:cNvCxnSpPr>
            <a:stCxn id="35" idx="3"/>
            <a:endCxn id="40" idx="1"/>
          </p:cNvCxnSpPr>
          <p:nvPr/>
        </p:nvCxnSpPr>
        <p:spPr>
          <a:xfrm flipV="1">
            <a:off x="2817951" y="4456420"/>
            <a:ext cx="492029" cy="1"/>
          </a:xfrm>
          <a:prstGeom prst="straightConnector1">
            <a:avLst/>
          </a:prstGeom>
          <a:ln w="50800">
            <a:solidFill>
              <a:schemeClr val="accent2"/>
            </a:solidFill>
            <a:miter lim="800000"/>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cxnSp>
        <p:nvCxnSpPr>
          <p:cNvPr id="56" name="Straight Arrow Connector 55">
            <a:extLst>
              <a:ext uri="{FF2B5EF4-FFF2-40B4-BE49-F238E27FC236}">
                <a16:creationId xmlns:a16="http://schemas.microsoft.com/office/drawing/2014/main" id="{3FC8850D-3587-A2FA-9659-82B8088A2C68}"/>
              </a:ext>
            </a:extLst>
          </p:cNvPr>
          <p:cNvCxnSpPr>
            <a:stCxn id="42" idx="0"/>
            <a:endCxn id="50" idx="2"/>
          </p:cNvCxnSpPr>
          <p:nvPr/>
        </p:nvCxnSpPr>
        <p:spPr>
          <a:xfrm flipV="1">
            <a:off x="5773688" y="3210416"/>
            <a:ext cx="0" cy="270325"/>
          </a:xfrm>
          <a:prstGeom prst="straightConnector1">
            <a:avLst/>
          </a:prstGeom>
          <a:ln w="50800">
            <a:solidFill>
              <a:schemeClr val="accent2"/>
            </a:solidFill>
            <a:miter lim="800000"/>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cxnSp>
        <p:nvCxnSpPr>
          <p:cNvPr id="57" name="Straight Arrow Connector 56">
            <a:extLst>
              <a:ext uri="{FF2B5EF4-FFF2-40B4-BE49-F238E27FC236}">
                <a16:creationId xmlns:a16="http://schemas.microsoft.com/office/drawing/2014/main" id="{CD721A4C-A241-E014-58D0-745BBCB2FA55}"/>
              </a:ext>
            </a:extLst>
          </p:cNvPr>
          <p:cNvCxnSpPr>
            <a:stCxn id="50" idx="3"/>
            <a:endCxn id="47" idx="1"/>
          </p:cNvCxnSpPr>
          <p:nvPr/>
        </p:nvCxnSpPr>
        <p:spPr>
          <a:xfrm flipV="1">
            <a:off x="6487288" y="2398874"/>
            <a:ext cx="962749" cy="7360"/>
          </a:xfrm>
          <a:prstGeom prst="straightConnector1">
            <a:avLst/>
          </a:prstGeom>
          <a:ln w="50800">
            <a:solidFill>
              <a:schemeClr val="accent2"/>
            </a:solidFill>
            <a:miter lim="800000"/>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sp>
        <p:nvSpPr>
          <p:cNvPr id="43" name="Arrow: Bent 42">
            <a:extLst>
              <a:ext uri="{FF2B5EF4-FFF2-40B4-BE49-F238E27FC236}">
                <a16:creationId xmlns:a16="http://schemas.microsoft.com/office/drawing/2014/main" id="{E09714DF-2B58-3378-3A79-A98CE0E8A3FD}"/>
              </a:ext>
            </a:extLst>
          </p:cNvPr>
          <p:cNvSpPr/>
          <p:nvPr/>
        </p:nvSpPr>
        <p:spPr>
          <a:xfrm rot="5400000">
            <a:off x="5233719" y="4113763"/>
            <a:ext cx="205008" cy="856916"/>
          </a:xfrm>
          <a:prstGeom prst="bentArrow">
            <a:avLst>
              <a:gd name="adj1" fmla="val 2616"/>
              <a:gd name="adj2" fmla="val 4189"/>
              <a:gd name="adj3" fmla="val 6926"/>
              <a:gd name="adj4" fmla="val 38434"/>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 name="Arrow: Bent 58">
            <a:extLst>
              <a:ext uri="{FF2B5EF4-FFF2-40B4-BE49-F238E27FC236}">
                <a16:creationId xmlns:a16="http://schemas.microsoft.com/office/drawing/2014/main" id="{230C842D-047A-6580-7B3E-B3D424D1B37D}"/>
              </a:ext>
            </a:extLst>
          </p:cNvPr>
          <p:cNvSpPr/>
          <p:nvPr/>
        </p:nvSpPr>
        <p:spPr>
          <a:xfrm rot="16200000" flipV="1">
            <a:off x="5233719" y="3914983"/>
            <a:ext cx="205008" cy="856916"/>
          </a:xfrm>
          <a:prstGeom prst="bentArrow">
            <a:avLst>
              <a:gd name="adj1" fmla="val 2616"/>
              <a:gd name="adj2" fmla="val 4189"/>
              <a:gd name="adj3" fmla="val 6926"/>
              <a:gd name="adj4" fmla="val 38434"/>
            </a:avLst>
          </a:prstGeom>
          <a:solidFill>
            <a:srgbClr val="C00000"/>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6" name="Arrow: Bent 65">
            <a:extLst>
              <a:ext uri="{FF2B5EF4-FFF2-40B4-BE49-F238E27FC236}">
                <a16:creationId xmlns:a16="http://schemas.microsoft.com/office/drawing/2014/main" id="{391B2490-ADDE-6D66-F9B0-A66A3B5EFB73}"/>
              </a:ext>
            </a:extLst>
          </p:cNvPr>
          <p:cNvSpPr/>
          <p:nvPr/>
        </p:nvSpPr>
        <p:spPr>
          <a:xfrm rot="10800000">
            <a:off x="8703141" y="4376770"/>
            <a:ext cx="1646382" cy="1597571"/>
          </a:xfrm>
          <a:prstGeom prst="bentArrow">
            <a:avLst>
              <a:gd name="adj1" fmla="val 0"/>
              <a:gd name="adj2" fmla="val 2950"/>
              <a:gd name="adj3" fmla="val 5055"/>
              <a:gd name="adj4" fmla="val 12527"/>
            </a:avLst>
          </a:prstGeom>
          <a:solidFill>
            <a:schemeClr val="accent2"/>
          </a:solidFill>
          <a:ln w="50800">
            <a:solidFill>
              <a:schemeClr val="accent2"/>
            </a:solidFill>
            <a:miter lim="800000"/>
            <a:tailEnd type="triangle"/>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8B886602-FD62-C06F-3A24-2F739540D500}"/>
              </a:ext>
            </a:extLst>
          </p:cNvPr>
          <p:cNvSpPr/>
          <p:nvPr/>
        </p:nvSpPr>
        <p:spPr>
          <a:xfrm>
            <a:off x="9544362" y="4659445"/>
            <a:ext cx="1546555" cy="7621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Uncertainty prediction</a:t>
            </a:r>
          </a:p>
        </p:txBody>
      </p:sp>
      <p:sp>
        <p:nvSpPr>
          <p:cNvPr id="52" name="Rectangle 51">
            <a:extLst>
              <a:ext uri="{FF2B5EF4-FFF2-40B4-BE49-F238E27FC236}">
                <a16:creationId xmlns:a16="http://schemas.microsoft.com/office/drawing/2014/main" id="{3F5ACFAE-D950-78EF-1953-8CA1E8361BEB}"/>
              </a:ext>
            </a:extLst>
          </p:cNvPr>
          <p:cNvSpPr/>
          <p:nvPr/>
        </p:nvSpPr>
        <p:spPr>
          <a:xfrm>
            <a:off x="9544362" y="4001871"/>
            <a:ext cx="1546555" cy="38716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Calibri" panose="020F0502020204030204"/>
                <a:ea typeface="+mn-ea"/>
                <a:cs typeface="+mn-cs"/>
              </a:rPr>
              <a:t>Uncertainty model</a:t>
            </a:r>
          </a:p>
        </p:txBody>
      </p:sp>
      <p:sp>
        <p:nvSpPr>
          <p:cNvPr id="5" name="TextBox 4">
            <a:extLst>
              <a:ext uri="{FF2B5EF4-FFF2-40B4-BE49-F238E27FC236}">
                <a16:creationId xmlns:a16="http://schemas.microsoft.com/office/drawing/2014/main" id="{57EA1C9C-7D8D-ED73-60A3-CE6D49619807}"/>
              </a:ext>
            </a:extLst>
          </p:cNvPr>
          <p:cNvSpPr txBox="1"/>
          <p:nvPr/>
        </p:nvSpPr>
        <p:spPr>
          <a:xfrm>
            <a:off x="9007078" y="1925248"/>
            <a:ext cx="2743200" cy="646331"/>
          </a:xfrm>
          <a:prstGeom prst="rect">
            <a:avLst/>
          </a:prstGeom>
          <a:noFill/>
        </p:spPr>
        <p:txBody>
          <a:bodyPr wrap="square">
            <a:spAutoFit/>
          </a:bodyPr>
          <a:lstStyle/>
          <a:p>
            <a:r>
              <a:rPr lang="en-GB" dirty="0"/>
              <a:t>Partial Least Squares</a:t>
            </a:r>
          </a:p>
          <a:p>
            <a:r>
              <a:rPr lang="en-GB" dirty="0"/>
              <a:t>Regression (PLSR)</a:t>
            </a:r>
          </a:p>
        </p:txBody>
      </p:sp>
      <p:sp>
        <p:nvSpPr>
          <p:cNvPr id="6" name="Footer Placeholder 5">
            <a:extLst>
              <a:ext uri="{FF2B5EF4-FFF2-40B4-BE49-F238E27FC236}">
                <a16:creationId xmlns:a16="http://schemas.microsoft.com/office/drawing/2014/main" id="{4CE86C0E-C590-CBDC-285F-F900D8CC44FF}"/>
              </a:ext>
            </a:extLst>
          </p:cNvPr>
          <p:cNvSpPr>
            <a:spLocks noGrp="1"/>
          </p:cNvSpPr>
          <p:nvPr>
            <p:ph type="ftr" sz="quarter" idx="11"/>
          </p:nvPr>
        </p:nvSpPr>
        <p:spPr/>
        <p:txBody>
          <a:bodyPr/>
          <a:lstStyle/>
          <a:p>
            <a:r>
              <a:rPr lang="en-GB"/>
              <a:t>PIERS 2025 - 08/05/25</a:t>
            </a:r>
          </a:p>
        </p:txBody>
      </p:sp>
      <p:sp>
        <p:nvSpPr>
          <p:cNvPr id="7" name="Slide Number Placeholder 6">
            <a:extLst>
              <a:ext uri="{FF2B5EF4-FFF2-40B4-BE49-F238E27FC236}">
                <a16:creationId xmlns:a16="http://schemas.microsoft.com/office/drawing/2014/main" id="{85F82BFD-12D1-1B70-449F-A8370E57E774}"/>
              </a:ext>
            </a:extLst>
          </p:cNvPr>
          <p:cNvSpPr>
            <a:spLocks noGrp="1"/>
          </p:cNvSpPr>
          <p:nvPr>
            <p:ph type="sldNum" sz="quarter" idx="12"/>
          </p:nvPr>
        </p:nvSpPr>
        <p:spPr/>
        <p:txBody>
          <a:bodyPr/>
          <a:lstStyle/>
          <a:p>
            <a:fld id="{8A081B3F-F647-48FA-8D7D-2668094114E2}" type="slidenum">
              <a:rPr lang="en-GB" smtClean="0"/>
              <a:t>8</a:t>
            </a:fld>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14E6AE5-C6F0-4EA8-DEFB-4D4AF0B70168}"/>
                  </a:ext>
                </a:extLst>
              </p:cNvPr>
              <p:cNvSpPr txBox="1"/>
              <p:nvPr/>
            </p:nvSpPr>
            <p:spPr>
              <a:xfrm>
                <a:off x="9457522" y="3250531"/>
                <a:ext cx="17508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𝛼</m:t>
                      </m:r>
                      <m:r>
                        <a:rPr lang="en-GB" b="0" i="1" smtClean="0">
                          <a:latin typeface="Cambria Math" panose="02040503050406030204" pitchFamily="18" charset="0"/>
                        </a:rPr>
                        <m:t>=0.95</m:t>
                      </m:r>
                    </m:oMath>
                  </m:oMathPara>
                </a14:m>
                <a:endParaRPr lang="en-GB" dirty="0"/>
              </a:p>
            </p:txBody>
          </p:sp>
        </mc:Choice>
        <mc:Fallback xmlns="">
          <p:sp>
            <p:nvSpPr>
              <p:cNvPr id="3" name="TextBox 2">
                <a:extLst>
                  <a:ext uri="{FF2B5EF4-FFF2-40B4-BE49-F238E27FC236}">
                    <a16:creationId xmlns:a16="http://schemas.microsoft.com/office/drawing/2014/main" id="{014E6AE5-C6F0-4EA8-DEFB-4D4AF0B70168}"/>
                  </a:ext>
                </a:extLst>
              </p:cNvPr>
              <p:cNvSpPr txBox="1">
                <a:spLocks noRot="1" noChangeAspect="1" noMove="1" noResize="1" noEditPoints="1" noAdjustHandles="1" noChangeArrowheads="1" noChangeShapeType="1" noTextEdit="1"/>
              </p:cNvSpPr>
              <p:nvPr/>
            </p:nvSpPr>
            <p:spPr>
              <a:xfrm>
                <a:off x="9457522" y="3250531"/>
                <a:ext cx="1750872" cy="36933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6710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C9A0C-2C2F-A9A6-5836-C871138932AB}"/>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234BF73F-228A-6E3D-578C-CDD0076D01A7}"/>
              </a:ext>
            </a:extLst>
          </p:cNvPr>
          <p:cNvSpPr>
            <a:spLocks noGrp="1"/>
          </p:cNvSpPr>
          <p:nvPr>
            <p:ph type="ftr" sz="quarter" idx="11"/>
          </p:nvPr>
        </p:nvSpPr>
        <p:spPr/>
        <p:txBody>
          <a:bodyPr/>
          <a:lstStyle/>
          <a:p>
            <a:r>
              <a:rPr lang="en-GB"/>
              <a:t>PIERS 2025 - 08/05/25</a:t>
            </a:r>
          </a:p>
        </p:txBody>
      </p:sp>
      <p:sp>
        <p:nvSpPr>
          <p:cNvPr id="7" name="Slide Number Placeholder 6">
            <a:extLst>
              <a:ext uri="{FF2B5EF4-FFF2-40B4-BE49-F238E27FC236}">
                <a16:creationId xmlns:a16="http://schemas.microsoft.com/office/drawing/2014/main" id="{9A2C061A-FB93-2BF9-26BA-DD8C1D9649C1}"/>
              </a:ext>
            </a:extLst>
          </p:cNvPr>
          <p:cNvSpPr>
            <a:spLocks noGrp="1"/>
          </p:cNvSpPr>
          <p:nvPr>
            <p:ph type="sldNum" sz="quarter" idx="12"/>
          </p:nvPr>
        </p:nvSpPr>
        <p:spPr/>
        <p:txBody>
          <a:bodyPr/>
          <a:lstStyle/>
          <a:p>
            <a:fld id="{8A081B3F-F647-48FA-8D7D-2668094114E2}" type="slidenum">
              <a:rPr lang="en-GB" smtClean="0"/>
              <a:t>9</a:t>
            </a:fld>
            <a:endParaRPr lang="en-GB"/>
          </a:p>
        </p:txBody>
      </p:sp>
      <p:graphicFrame>
        <p:nvGraphicFramePr>
          <p:cNvPr id="10" name="Table 9">
            <a:extLst>
              <a:ext uri="{FF2B5EF4-FFF2-40B4-BE49-F238E27FC236}">
                <a16:creationId xmlns:a16="http://schemas.microsoft.com/office/drawing/2014/main" id="{0366E741-1BBA-A43F-DC6D-146ACCB92838}"/>
              </a:ext>
            </a:extLst>
          </p:cNvPr>
          <p:cNvGraphicFramePr>
            <a:graphicFrameLocks noGrp="1"/>
          </p:cNvGraphicFramePr>
          <p:nvPr>
            <p:extLst>
              <p:ext uri="{D42A27DB-BD31-4B8C-83A1-F6EECF244321}">
                <p14:modId xmlns:p14="http://schemas.microsoft.com/office/powerpoint/2010/main" val="2622001981"/>
              </p:ext>
            </p:extLst>
          </p:nvPr>
        </p:nvGraphicFramePr>
        <p:xfrm>
          <a:off x="5176121" y="2271295"/>
          <a:ext cx="2505902" cy="4151184"/>
        </p:xfrm>
        <a:graphic>
          <a:graphicData uri="http://schemas.openxmlformats.org/drawingml/2006/table">
            <a:tbl>
              <a:tblPr>
                <a:tableStyleId>{5C22544A-7EE6-4342-B048-85BDC9FD1C3A}</a:tableStyleId>
              </a:tblPr>
              <a:tblGrid>
                <a:gridCol w="668241">
                  <a:extLst>
                    <a:ext uri="{9D8B030D-6E8A-4147-A177-3AD203B41FA5}">
                      <a16:colId xmlns:a16="http://schemas.microsoft.com/office/drawing/2014/main" val="793283681"/>
                    </a:ext>
                  </a:extLst>
                </a:gridCol>
                <a:gridCol w="1837661">
                  <a:extLst>
                    <a:ext uri="{9D8B030D-6E8A-4147-A177-3AD203B41FA5}">
                      <a16:colId xmlns:a16="http://schemas.microsoft.com/office/drawing/2014/main" val="3793022090"/>
                    </a:ext>
                  </a:extLst>
                </a:gridCol>
              </a:tblGrid>
              <a:tr h="345932">
                <a:tc>
                  <a:txBody>
                    <a:bodyPr/>
                    <a:lstStyle/>
                    <a:p>
                      <a:pPr algn="ctr" fontAlgn="b"/>
                      <a:r>
                        <a:rPr lang="en-GB" sz="1800" b="1" i="0" u="none" strike="noStrike">
                          <a:solidFill>
                            <a:srgbClr val="000000"/>
                          </a:solidFill>
                          <a:effectLst/>
                          <a:latin typeface="Aptos" panose="020B0004020202020204" pitchFamily="34" charset="0"/>
                        </a:rPr>
                        <a:t>Peak</a:t>
                      </a:r>
                      <a:endParaRPr lang="en-US" sz="1800" b="1"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GB" sz="1800" b="1" i="0" u="none" strike="noStrike">
                          <a:solidFill>
                            <a:srgbClr val="000000"/>
                          </a:solidFill>
                          <a:effectLst/>
                          <a:latin typeface="Aptos" panose="020B0004020202020204" pitchFamily="34" charset="0"/>
                        </a:rPr>
                        <a:t>Assignment</a:t>
                      </a:r>
                      <a:endParaRPr lang="en-US" sz="1800" b="1" i="0" u="none" strike="noStrike">
                        <a:solidFill>
                          <a:srgbClr val="000000"/>
                        </a:solidFill>
                        <a:effectLst/>
                        <a:latin typeface="Aptos" panose="020B0004020202020204" pitchFamily="34" charset="0"/>
                      </a:endParaRPr>
                    </a:p>
                  </a:txBody>
                  <a:tcPr marL="9525" marR="9525" marT="9525" marB="0" anchor="ctr" anchorCtr="1"/>
                </a:tc>
                <a:extLst>
                  <a:ext uri="{0D108BD9-81ED-4DB2-BD59-A6C34878D82A}">
                    <a16:rowId xmlns:a16="http://schemas.microsoft.com/office/drawing/2014/main" val="3473846604"/>
                  </a:ext>
                </a:extLst>
              </a:tr>
              <a:tr h="345932">
                <a:tc>
                  <a:txBody>
                    <a:bodyPr/>
                    <a:lstStyle/>
                    <a:p>
                      <a:pPr algn="ctr" fontAlgn="b"/>
                      <a:r>
                        <a:rPr lang="en-US" sz="1400" u="none" strike="noStrike">
                          <a:effectLst/>
                          <a:latin typeface="Aptos" panose="020B0004020202020204" pitchFamily="34" charset="0"/>
                        </a:rPr>
                        <a:t>A</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dirty="0">
                          <a:solidFill>
                            <a:srgbClr val="000000"/>
                          </a:solidFill>
                          <a:effectLst/>
                          <a:latin typeface="Aptos" panose="020B0004020202020204" pitchFamily="34" charset="0"/>
                        </a:rPr>
                        <a:t>CH</a:t>
                      </a:r>
                      <a:r>
                        <a:rPr lang="en-US" sz="1400" b="0" i="0" u="none" strike="noStrike" baseline="-25000" dirty="0">
                          <a:solidFill>
                            <a:srgbClr val="000000"/>
                          </a:solidFill>
                          <a:effectLst/>
                          <a:latin typeface="Aptos" panose="020B0004020202020204" pitchFamily="34" charset="0"/>
                        </a:rPr>
                        <a:t>3</a:t>
                      </a:r>
                      <a:r>
                        <a:rPr lang="en-US" sz="1400" b="0" i="0" u="none" strike="noStrike" dirty="0">
                          <a:solidFill>
                            <a:srgbClr val="000000"/>
                          </a:solidFill>
                          <a:effectLst/>
                          <a:latin typeface="Aptos" panose="020B0004020202020204" pitchFamily="34" charset="0"/>
                        </a:rPr>
                        <a:t>/CH</a:t>
                      </a:r>
                      <a:r>
                        <a:rPr lang="en-US" sz="1400" b="0" i="0" u="none" strike="noStrike" baseline="-25000" dirty="0">
                          <a:solidFill>
                            <a:srgbClr val="000000"/>
                          </a:solidFill>
                          <a:effectLst/>
                          <a:latin typeface="Aptos" panose="020B0004020202020204" pitchFamily="34" charset="0"/>
                        </a:rPr>
                        <a:t>2</a:t>
                      </a:r>
                      <a:r>
                        <a:rPr lang="en-US" sz="1400" b="0" i="0" u="none" strike="noStrike" dirty="0">
                          <a:solidFill>
                            <a:srgbClr val="000000"/>
                          </a:solidFill>
                          <a:effectLst/>
                          <a:latin typeface="Aptos" panose="020B0004020202020204" pitchFamily="34" charset="0"/>
                        </a:rPr>
                        <a:t> stretch</a:t>
                      </a:r>
                    </a:p>
                  </a:txBody>
                  <a:tcPr marL="9525" marR="9525" marT="9525" marB="0" anchor="ctr" anchorCtr="1"/>
                </a:tc>
                <a:extLst>
                  <a:ext uri="{0D108BD9-81ED-4DB2-BD59-A6C34878D82A}">
                    <a16:rowId xmlns:a16="http://schemas.microsoft.com/office/drawing/2014/main" val="203981229"/>
                  </a:ext>
                </a:extLst>
              </a:tr>
              <a:tr h="345932">
                <a:tc>
                  <a:txBody>
                    <a:bodyPr/>
                    <a:lstStyle/>
                    <a:p>
                      <a:pPr algn="ctr" fontAlgn="b"/>
                      <a:r>
                        <a:rPr lang="en-US" sz="1400" u="none" strike="noStrike">
                          <a:effectLst/>
                          <a:latin typeface="Aptos" panose="020B0004020202020204" pitchFamily="34" charset="0"/>
                        </a:rPr>
                        <a:t>B</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dirty="0">
                          <a:solidFill>
                            <a:srgbClr val="000000"/>
                          </a:solidFill>
                          <a:effectLst/>
                          <a:latin typeface="Aptos" panose="020B0004020202020204" pitchFamily="34" charset="0"/>
                        </a:rPr>
                        <a:t>CH</a:t>
                      </a:r>
                      <a:r>
                        <a:rPr lang="en-US" sz="1400" b="0" i="0" u="none" strike="noStrike" baseline="-25000" dirty="0">
                          <a:solidFill>
                            <a:srgbClr val="000000"/>
                          </a:solidFill>
                          <a:effectLst/>
                          <a:latin typeface="Aptos" panose="020B0004020202020204" pitchFamily="34" charset="0"/>
                        </a:rPr>
                        <a:t>3</a:t>
                      </a:r>
                      <a:r>
                        <a:rPr lang="en-US" sz="1400" b="0" i="0" u="none" strike="noStrike" dirty="0">
                          <a:solidFill>
                            <a:srgbClr val="000000"/>
                          </a:solidFill>
                          <a:effectLst/>
                          <a:latin typeface="Aptos" panose="020B0004020202020204" pitchFamily="34" charset="0"/>
                        </a:rPr>
                        <a:t>/CH</a:t>
                      </a:r>
                      <a:r>
                        <a:rPr lang="en-US" sz="1400" b="0" i="0" u="none" strike="noStrike" baseline="-25000" dirty="0">
                          <a:solidFill>
                            <a:srgbClr val="000000"/>
                          </a:solidFill>
                          <a:effectLst/>
                          <a:latin typeface="Aptos" panose="020B0004020202020204" pitchFamily="34" charset="0"/>
                        </a:rPr>
                        <a:t>2</a:t>
                      </a:r>
                      <a:r>
                        <a:rPr lang="en-US" sz="1400" b="0" i="0" u="none" strike="noStrike" dirty="0">
                          <a:solidFill>
                            <a:srgbClr val="000000"/>
                          </a:solidFill>
                          <a:effectLst/>
                          <a:latin typeface="Aptos" panose="020B0004020202020204" pitchFamily="34" charset="0"/>
                        </a:rPr>
                        <a:t> stretch</a:t>
                      </a:r>
                    </a:p>
                  </a:txBody>
                  <a:tcPr marL="9525" marR="9525" marT="9525" marB="0" anchor="ctr" anchorCtr="1"/>
                </a:tc>
                <a:extLst>
                  <a:ext uri="{0D108BD9-81ED-4DB2-BD59-A6C34878D82A}">
                    <a16:rowId xmlns:a16="http://schemas.microsoft.com/office/drawing/2014/main" val="1886417861"/>
                  </a:ext>
                </a:extLst>
              </a:tr>
              <a:tr h="345932">
                <a:tc>
                  <a:txBody>
                    <a:bodyPr/>
                    <a:lstStyle/>
                    <a:p>
                      <a:pPr algn="ctr" fontAlgn="b"/>
                      <a:r>
                        <a:rPr lang="en-US" sz="1400" u="none" strike="noStrike">
                          <a:effectLst/>
                          <a:latin typeface="Aptos" panose="020B0004020202020204" pitchFamily="34" charset="0"/>
                        </a:rPr>
                        <a:t>C</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a:solidFill>
                            <a:srgbClr val="000000"/>
                          </a:solidFill>
                          <a:effectLst/>
                          <a:latin typeface="Aptos" panose="020B0004020202020204" pitchFamily="34" charset="0"/>
                        </a:rPr>
                        <a:t>C=O stretching (DPPC)</a:t>
                      </a:r>
                    </a:p>
                  </a:txBody>
                  <a:tcPr marL="9525" marR="9525" marT="9525" marB="0" anchor="ctr" anchorCtr="1"/>
                </a:tc>
                <a:extLst>
                  <a:ext uri="{0D108BD9-81ED-4DB2-BD59-A6C34878D82A}">
                    <a16:rowId xmlns:a16="http://schemas.microsoft.com/office/drawing/2014/main" val="3134483185"/>
                  </a:ext>
                </a:extLst>
              </a:tr>
              <a:tr h="345932">
                <a:tc>
                  <a:txBody>
                    <a:bodyPr/>
                    <a:lstStyle/>
                    <a:p>
                      <a:pPr algn="ctr" fontAlgn="b"/>
                      <a:r>
                        <a:rPr lang="en-US" sz="1400" u="none" strike="noStrike">
                          <a:effectLst/>
                          <a:latin typeface="Aptos" panose="020B0004020202020204" pitchFamily="34" charset="0"/>
                        </a:rPr>
                        <a:t>D</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a:solidFill>
                            <a:srgbClr val="000000"/>
                          </a:solidFill>
                          <a:effectLst/>
                          <a:latin typeface="Aptos" panose="020B0004020202020204" pitchFamily="34" charset="0"/>
                        </a:rPr>
                        <a:t>Amide I (C=O stretch)</a:t>
                      </a:r>
                    </a:p>
                  </a:txBody>
                  <a:tcPr marL="9525" marR="9525" marT="9525" marB="0" anchor="ctr" anchorCtr="1"/>
                </a:tc>
                <a:extLst>
                  <a:ext uri="{0D108BD9-81ED-4DB2-BD59-A6C34878D82A}">
                    <a16:rowId xmlns:a16="http://schemas.microsoft.com/office/drawing/2014/main" val="550104489"/>
                  </a:ext>
                </a:extLst>
              </a:tr>
              <a:tr h="345932">
                <a:tc>
                  <a:txBody>
                    <a:bodyPr/>
                    <a:lstStyle/>
                    <a:p>
                      <a:pPr algn="ctr" fontAlgn="b"/>
                      <a:r>
                        <a:rPr lang="en-US" sz="1400" u="none" strike="noStrike">
                          <a:effectLst/>
                          <a:latin typeface="Aptos" panose="020B0004020202020204" pitchFamily="34" charset="0"/>
                        </a:rPr>
                        <a:t>E</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dirty="0">
                          <a:solidFill>
                            <a:srgbClr val="000000"/>
                          </a:solidFill>
                          <a:effectLst/>
                          <a:latin typeface="Aptos" panose="020B0004020202020204" pitchFamily="34" charset="0"/>
                        </a:rPr>
                        <a:t>CH</a:t>
                      </a:r>
                      <a:r>
                        <a:rPr lang="en-US" sz="1400" b="0" i="0" u="none" strike="noStrike" baseline="-25000" dirty="0">
                          <a:solidFill>
                            <a:srgbClr val="000000"/>
                          </a:solidFill>
                          <a:effectLst/>
                          <a:latin typeface="Aptos" panose="020B0004020202020204" pitchFamily="34" charset="0"/>
                        </a:rPr>
                        <a:t>2</a:t>
                      </a:r>
                      <a:r>
                        <a:rPr lang="en-US" sz="1400" b="0" i="0" u="none" strike="noStrike" dirty="0">
                          <a:solidFill>
                            <a:srgbClr val="000000"/>
                          </a:solidFill>
                          <a:effectLst/>
                          <a:latin typeface="Aptos" panose="020B0004020202020204" pitchFamily="34" charset="0"/>
                        </a:rPr>
                        <a:t> bend</a:t>
                      </a:r>
                    </a:p>
                  </a:txBody>
                  <a:tcPr marL="9525" marR="9525" marT="9525" marB="0" anchor="ctr" anchorCtr="1"/>
                </a:tc>
                <a:extLst>
                  <a:ext uri="{0D108BD9-81ED-4DB2-BD59-A6C34878D82A}">
                    <a16:rowId xmlns:a16="http://schemas.microsoft.com/office/drawing/2014/main" val="2671799591"/>
                  </a:ext>
                </a:extLst>
              </a:tr>
              <a:tr h="345932">
                <a:tc>
                  <a:txBody>
                    <a:bodyPr/>
                    <a:lstStyle/>
                    <a:p>
                      <a:pPr algn="ctr" fontAlgn="b"/>
                      <a:r>
                        <a:rPr lang="en-US" sz="1400" u="none" strike="noStrike">
                          <a:effectLst/>
                          <a:latin typeface="Aptos" panose="020B0004020202020204" pitchFamily="34" charset="0"/>
                        </a:rPr>
                        <a:t>F</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dirty="0">
                          <a:solidFill>
                            <a:srgbClr val="000000"/>
                          </a:solidFill>
                          <a:effectLst/>
                          <a:latin typeface="Aptos" panose="020B0004020202020204" pitchFamily="34" charset="0"/>
                        </a:rPr>
                        <a:t>PO</a:t>
                      </a:r>
                      <a:r>
                        <a:rPr lang="en-US" sz="1400" b="0" i="0" u="none" strike="noStrike" baseline="30000" dirty="0">
                          <a:solidFill>
                            <a:srgbClr val="000000"/>
                          </a:solidFill>
                          <a:effectLst/>
                          <a:latin typeface="Aptos" panose="020B0004020202020204" pitchFamily="34" charset="0"/>
                        </a:rPr>
                        <a:t>-</a:t>
                      </a:r>
                      <a:r>
                        <a:rPr lang="en-US" sz="1400" b="0" i="0" u="none" strike="noStrike" baseline="-25000" dirty="0">
                          <a:solidFill>
                            <a:srgbClr val="000000"/>
                          </a:solidFill>
                          <a:effectLst/>
                          <a:latin typeface="Aptos" panose="020B0004020202020204" pitchFamily="34" charset="0"/>
                        </a:rPr>
                        <a:t>2</a:t>
                      </a:r>
                      <a:r>
                        <a:rPr lang="en-US" sz="1400" b="0" i="0" u="none" strike="noStrike" dirty="0">
                          <a:solidFill>
                            <a:srgbClr val="000000"/>
                          </a:solidFill>
                          <a:effectLst/>
                          <a:latin typeface="Aptos" panose="020B0004020202020204" pitchFamily="34" charset="0"/>
                        </a:rPr>
                        <a:t> stretch</a:t>
                      </a:r>
                    </a:p>
                  </a:txBody>
                  <a:tcPr marL="9525" marR="9525" marT="9525" marB="0" anchor="ctr" anchorCtr="1"/>
                </a:tc>
                <a:extLst>
                  <a:ext uri="{0D108BD9-81ED-4DB2-BD59-A6C34878D82A}">
                    <a16:rowId xmlns:a16="http://schemas.microsoft.com/office/drawing/2014/main" val="1773829396"/>
                  </a:ext>
                </a:extLst>
              </a:tr>
              <a:tr h="345932">
                <a:tc>
                  <a:txBody>
                    <a:bodyPr/>
                    <a:lstStyle/>
                    <a:p>
                      <a:pPr algn="ctr" fontAlgn="b"/>
                      <a:r>
                        <a:rPr lang="en-US" sz="1400" u="none" strike="noStrike" dirty="0">
                          <a:effectLst/>
                          <a:latin typeface="Aptos" panose="020B0004020202020204" pitchFamily="34" charset="0"/>
                        </a:rPr>
                        <a:t>G</a:t>
                      </a:r>
                      <a:endParaRPr lang="en-US" sz="1400" b="0" i="0" u="none" strike="noStrike" dirty="0">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dirty="0">
                          <a:solidFill>
                            <a:srgbClr val="000000"/>
                          </a:solidFill>
                          <a:effectLst/>
                          <a:latin typeface="Aptos" panose="020B0004020202020204" pitchFamily="34" charset="0"/>
                        </a:rPr>
                        <a:t>C-O stretch</a:t>
                      </a:r>
                    </a:p>
                  </a:txBody>
                  <a:tcPr marL="9525" marR="9525" marT="9525" marB="0" anchor="ctr" anchorCtr="1"/>
                </a:tc>
                <a:extLst>
                  <a:ext uri="{0D108BD9-81ED-4DB2-BD59-A6C34878D82A}">
                    <a16:rowId xmlns:a16="http://schemas.microsoft.com/office/drawing/2014/main" val="2341527430"/>
                  </a:ext>
                </a:extLst>
              </a:tr>
              <a:tr h="345932">
                <a:tc>
                  <a:txBody>
                    <a:bodyPr/>
                    <a:lstStyle/>
                    <a:p>
                      <a:pPr algn="ctr" fontAlgn="b"/>
                      <a:r>
                        <a:rPr lang="en-US" sz="1400" u="none" strike="noStrike">
                          <a:effectLst/>
                          <a:latin typeface="Aptos" panose="020B0004020202020204" pitchFamily="34" charset="0"/>
                        </a:rPr>
                        <a:t>H</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dirty="0">
                          <a:solidFill>
                            <a:srgbClr val="000000"/>
                          </a:solidFill>
                          <a:effectLst/>
                          <a:latin typeface="Aptos" panose="020B0004020202020204" pitchFamily="34" charset="0"/>
                        </a:rPr>
                        <a:t>C-O stretch</a:t>
                      </a:r>
                    </a:p>
                  </a:txBody>
                  <a:tcPr marL="9525" marR="9525" marT="9525" marB="0" anchor="ctr" anchorCtr="1"/>
                </a:tc>
                <a:extLst>
                  <a:ext uri="{0D108BD9-81ED-4DB2-BD59-A6C34878D82A}">
                    <a16:rowId xmlns:a16="http://schemas.microsoft.com/office/drawing/2014/main" val="3645700340"/>
                  </a:ext>
                </a:extLst>
              </a:tr>
              <a:tr h="345932">
                <a:tc>
                  <a:txBody>
                    <a:bodyPr/>
                    <a:lstStyle/>
                    <a:p>
                      <a:pPr algn="ctr" fontAlgn="b"/>
                      <a:r>
                        <a:rPr lang="en-US" sz="1400" u="none" strike="noStrike">
                          <a:effectLst/>
                          <a:latin typeface="Aptos" panose="020B0004020202020204" pitchFamily="34" charset="0"/>
                        </a:rPr>
                        <a:t>I</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a:solidFill>
                            <a:srgbClr val="000000"/>
                          </a:solidFill>
                          <a:effectLst/>
                          <a:latin typeface="Aptos" panose="020B0004020202020204" pitchFamily="34" charset="0"/>
                        </a:rPr>
                        <a:t>PO</a:t>
                      </a:r>
                      <a:r>
                        <a:rPr lang="en-US" sz="1400" b="0" i="0" u="none" strike="noStrike" baseline="30000">
                          <a:solidFill>
                            <a:srgbClr val="000000"/>
                          </a:solidFill>
                          <a:effectLst/>
                          <a:latin typeface="Aptos" panose="020B0004020202020204" pitchFamily="34" charset="0"/>
                        </a:rPr>
                        <a:t>-</a:t>
                      </a:r>
                      <a:r>
                        <a:rPr lang="en-US" sz="1400" b="0" i="0" u="none" strike="noStrike" baseline="-25000">
                          <a:solidFill>
                            <a:srgbClr val="000000"/>
                          </a:solidFill>
                          <a:effectLst/>
                          <a:latin typeface="Aptos" panose="020B0004020202020204" pitchFamily="34" charset="0"/>
                        </a:rPr>
                        <a:t>2</a:t>
                      </a:r>
                      <a:r>
                        <a:rPr lang="en-US" sz="1400" b="0" i="0" u="none" strike="noStrike">
                          <a:solidFill>
                            <a:srgbClr val="000000"/>
                          </a:solidFill>
                          <a:effectLst/>
                          <a:latin typeface="Aptos" panose="020B0004020202020204" pitchFamily="34" charset="0"/>
                        </a:rPr>
                        <a:t> stretch</a:t>
                      </a:r>
                    </a:p>
                  </a:txBody>
                  <a:tcPr marL="9525" marR="9525" marT="9525" marB="0" anchor="ctr" anchorCtr="1"/>
                </a:tc>
                <a:extLst>
                  <a:ext uri="{0D108BD9-81ED-4DB2-BD59-A6C34878D82A}">
                    <a16:rowId xmlns:a16="http://schemas.microsoft.com/office/drawing/2014/main" val="4253153481"/>
                  </a:ext>
                </a:extLst>
              </a:tr>
              <a:tr h="345932">
                <a:tc>
                  <a:txBody>
                    <a:bodyPr/>
                    <a:lstStyle/>
                    <a:p>
                      <a:pPr algn="ctr" fontAlgn="b"/>
                      <a:r>
                        <a:rPr lang="en-US" sz="1400" u="none" strike="noStrike">
                          <a:effectLst/>
                          <a:latin typeface="Aptos" panose="020B0004020202020204" pitchFamily="34" charset="0"/>
                        </a:rPr>
                        <a:t>J</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a:solidFill>
                            <a:srgbClr val="000000"/>
                          </a:solidFill>
                          <a:effectLst/>
                          <a:latin typeface="Aptos" panose="020B0004020202020204" pitchFamily="34" charset="0"/>
                        </a:rPr>
                        <a:t>C-O-C stretch</a:t>
                      </a:r>
                    </a:p>
                  </a:txBody>
                  <a:tcPr marL="9525" marR="9525" marT="9525" marB="0" anchor="ctr" anchorCtr="1"/>
                </a:tc>
                <a:extLst>
                  <a:ext uri="{0D108BD9-81ED-4DB2-BD59-A6C34878D82A}">
                    <a16:rowId xmlns:a16="http://schemas.microsoft.com/office/drawing/2014/main" val="968672831"/>
                  </a:ext>
                </a:extLst>
              </a:tr>
              <a:tr h="345932">
                <a:tc>
                  <a:txBody>
                    <a:bodyPr/>
                    <a:lstStyle/>
                    <a:p>
                      <a:pPr algn="ctr" fontAlgn="b"/>
                      <a:r>
                        <a:rPr lang="en-US" sz="1400" u="none" strike="noStrike">
                          <a:effectLst/>
                          <a:latin typeface="Aptos" panose="020B0004020202020204" pitchFamily="34" charset="0"/>
                        </a:rPr>
                        <a:t>K</a:t>
                      </a:r>
                      <a:endParaRPr lang="en-US" sz="1400" b="0" i="0" u="none" strike="noStrike">
                        <a:solidFill>
                          <a:srgbClr val="000000"/>
                        </a:solidFill>
                        <a:effectLst/>
                        <a:latin typeface="Aptos" panose="020B0004020202020204" pitchFamily="34" charset="0"/>
                      </a:endParaRPr>
                    </a:p>
                  </a:txBody>
                  <a:tcPr marL="9525" marR="9525" marT="9525" marB="0" anchor="ctr" anchorCtr="1"/>
                </a:tc>
                <a:tc>
                  <a:txBody>
                    <a:bodyPr/>
                    <a:lstStyle/>
                    <a:p>
                      <a:pPr algn="ctr" fontAlgn="b"/>
                      <a:r>
                        <a:rPr lang="en-US" sz="1400" b="0" i="0" u="none" strike="noStrike" dirty="0">
                          <a:solidFill>
                            <a:srgbClr val="000000"/>
                          </a:solidFill>
                          <a:effectLst/>
                          <a:latin typeface="Aptos" panose="020B0004020202020204" pitchFamily="34" charset="0"/>
                        </a:rPr>
                        <a:t>PO stretch</a:t>
                      </a:r>
                    </a:p>
                  </a:txBody>
                  <a:tcPr marL="9525" marR="9525" marT="9525" marB="0" anchor="ctr" anchorCtr="1"/>
                </a:tc>
                <a:extLst>
                  <a:ext uri="{0D108BD9-81ED-4DB2-BD59-A6C34878D82A}">
                    <a16:rowId xmlns:a16="http://schemas.microsoft.com/office/drawing/2014/main" val="3732582502"/>
                  </a:ext>
                </a:extLst>
              </a:tr>
            </a:tbl>
          </a:graphicData>
        </a:graphic>
      </p:graphicFrame>
      <p:pic>
        <p:nvPicPr>
          <p:cNvPr id="9" name="Picture 8">
            <a:extLst>
              <a:ext uri="{FF2B5EF4-FFF2-40B4-BE49-F238E27FC236}">
                <a16:creationId xmlns:a16="http://schemas.microsoft.com/office/drawing/2014/main" id="{46E54BDE-2374-0876-C174-CDF4C5FDF5B4}"/>
              </a:ext>
            </a:extLst>
          </p:cNvPr>
          <p:cNvPicPr>
            <a:picLocks noChangeAspect="1"/>
          </p:cNvPicPr>
          <p:nvPr/>
        </p:nvPicPr>
        <p:blipFill>
          <a:blip r:embed="rId3"/>
          <a:stretch>
            <a:fillRect/>
          </a:stretch>
        </p:blipFill>
        <p:spPr>
          <a:xfrm>
            <a:off x="-95286" y="1114045"/>
            <a:ext cx="5976664" cy="4580406"/>
          </a:xfrm>
          <a:prstGeom prst="rect">
            <a:avLst/>
          </a:prstGeom>
        </p:spPr>
      </p:pic>
      <p:pic>
        <p:nvPicPr>
          <p:cNvPr id="11" name="Picture 3">
            <a:extLst>
              <a:ext uri="{FF2B5EF4-FFF2-40B4-BE49-F238E27FC236}">
                <a16:creationId xmlns:a16="http://schemas.microsoft.com/office/drawing/2014/main" id="{4A17BFB7-E012-B98D-E1B8-A3279C5561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0" b="35382"/>
          <a:stretch/>
        </p:blipFill>
        <p:spPr bwMode="auto">
          <a:xfrm>
            <a:off x="7682023" y="814160"/>
            <a:ext cx="4448637" cy="525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AF331EF1-ED30-613F-A8EC-C1F920540F1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GB" sz="44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FTIR Spectra of Vesicles</a:t>
            </a:r>
            <a:endParaRPr lang="en-GB" dirty="0"/>
          </a:p>
        </p:txBody>
      </p:sp>
    </p:spTree>
    <p:extLst>
      <p:ext uri="{BB962C8B-B14F-4D97-AF65-F5344CB8AC3E}">
        <p14:creationId xmlns:p14="http://schemas.microsoft.com/office/powerpoint/2010/main" val="3754274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C_template" id="{177BAB8D-AB18-4B48-A200-F13CD6E08D7E}" vid="{A4851E7A-088B-4054-96C2-853F05B1200F}"/>
    </a:ext>
  </a:extLst>
</a:theme>
</file>

<file path=ppt/theme/theme3.xml><?xml version="1.0" encoding="utf-8"?>
<a:theme xmlns:a="http://schemas.openxmlformats.org/drawingml/2006/main" name="1_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2086</TotalTime>
  <Words>1883</Words>
  <Application>Microsoft Office PowerPoint</Application>
  <PresentationFormat>Widescreen</PresentationFormat>
  <Paragraphs>260</Paragraphs>
  <Slides>15</Slides>
  <Notes>11</Notes>
  <HiddenSlides>2</HiddenSlides>
  <MMClips>3</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Aptos</vt:lpstr>
      <vt:lpstr>Aptos Display</vt:lpstr>
      <vt:lpstr>Arial</vt:lpstr>
      <vt:lpstr>Calibri</vt:lpstr>
      <vt:lpstr>Cambria Math</vt:lpstr>
      <vt:lpstr>Lucida Sans</vt:lpstr>
      <vt:lpstr>Tahoma</vt:lpstr>
      <vt:lpstr>Wingdings</vt:lpstr>
      <vt:lpstr>Office Theme</vt:lpstr>
      <vt:lpstr>Title and content</vt:lpstr>
      <vt:lpstr>1_Title and content</vt:lpstr>
      <vt:lpstr>Data Fusion for Improved Prediction Interval Performance of Ratiometric Binary Liposome Measurement</vt:lpstr>
      <vt:lpstr>Neonatal Respiratory Distress Syndrome (nRDS)</vt:lpstr>
      <vt:lpstr>Liposomes</vt:lpstr>
      <vt:lpstr>Vibrational Spectroscopy</vt:lpstr>
      <vt:lpstr>Data Fusion</vt:lpstr>
      <vt:lpstr>Prediction Intervals (PI)</vt:lpstr>
      <vt:lpstr>Liposome Generation</vt:lpstr>
      <vt:lpstr>Machine Learning</vt:lpstr>
      <vt:lpstr>PowerPoint Presentation</vt:lpstr>
      <vt:lpstr>PowerPoint Presentation</vt:lpstr>
      <vt:lpstr>Prediction Intervals Results Summary</vt:lpstr>
      <vt:lpstr>Summary</vt:lpstr>
      <vt:lpstr>Thank you</vt:lpstr>
      <vt:lpstr>Individual Model Results</vt:lpstr>
      <vt:lpstr>Fused Model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Waseem Ahmed</dc:creator>
  <cp:lastModifiedBy>Waseem Ahmed</cp:lastModifiedBy>
  <cp:revision>4</cp:revision>
  <dcterms:created xsi:type="dcterms:W3CDTF">2025-04-08T14:01:21Z</dcterms:created>
  <dcterms:modified xsi:type="dcterms:W3CDTF">2025-05-12T12:47:21Z</dcterms:modified>
</cp:coreProperties>
</file>