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sldIdLst>
    <p:sldId id="260" r:id="rId5"/>
  </p:sldIdLst>
  <p:sldSz cx="10287000" cy="1828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89"/>
    <a:srgbClr val="E9F8F9"/>
    <a:srgbClr val="D9F3F6"/>
    <a:srgbClr val="DDFDFF"/>
    <a:srgbClr val="BCFCFF"/>
    <a:srgbClr val="2A9CA6"/>
    <a:srgbClr val="3CB2B8"/>
    <a:srgbClr val="005096"/>
    <a:srgbClr val="4472C5"/>
    <a:srgbClr val="16538E"/>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50" autoAdjust="0"/>
    <p:restoredTop sz="96208"/>
  </p:normalViewPr>
  <p:slideViewPr>
    <p:cSldViewPr snapToGrid="0" snapToObjects="1">
      <p:cViewPr>
        <p:scale>
          <a:sx n="70" d="100"/>
          <a:sy n="70" d="100"/>
        </p:scale>
        <p:origin x="3042"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sng" strike="noStrike" kern="1200" spc="0" baseline="0">
                <a:solidFill>
                  <a:sysClr val="windowText" lastClr="000000"/>
                </a:solidFill>
                <a:latin typeface="+mn-lt"/>
                <a:ea typeface="+mn-ea"/>
                <a:cs typeface="+mn-cs"/>
              </a:defRPr>
            </a:pPr>
            <a:r>
              <a:rPr lang="en-GB" sz="1100" b="1" u="sng" dirty="0">
                <a:solidFill>
                  <a:schemeClr val="accent1">
                    <a:lumMod val="75000"/>
                  </a:schemeClr>
                </a:solidFill>
              </a:rPr>
              <a:t>Opioid Expenditure</a:t>
            </a:r>
          </a:p>
        </c:rich>
      </c:tx>
      <c:layout>
        <c:manualLayout>
          <c:xMode val="edge"/>
          <c:yMode val="edge"/>
          <c:x val="0.31129855643044618"/>
          <c:y val="2.7777777777777776E-2"/>
        </c:manualLayout>
      </c:layout>
      <c:overlay val="0"/>
      <c:spPr>
        <a:noFill/>
        <a:ln>
          <a:noFill/>
        </a:ln>
        <a:effectLst/>
      </c:spPr>
      <c:txPr>
        <a:bodyPr rot="0" spcFirstLastPara="1" vertOverflow="ellipsis" vert="horz" wrap="square" anchor="ctr" anchorCtr="1"/>
        <a:lstStyle/>
        <a:p>
          <a:pPr>
            <a:defRPr sz="1400" b="0" i="0" u="sng"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0"/>
          <c:order val="0"/>
          <c:tx>
            <c:strRef>
              <c:f>Sedation!$A$2</c:f>
              <c:strCache>
                <c:ptCount val="1"/>
                <c:pt idx="0">
                  <c:v>Fentanyl</c:v>
                </c:pt>
              </c:strCache>
            </c:strRef>
          </c:tx>
          <c:spPr>
            <a:ln w="28575" cap="rnd">
              <a:solidFill>
                <a:schemeClr val="accent1"/>
              </a:solidFill>
              <a:round/>
            </a:ln>
            <a:effectLst/>
          </c:spPr>
          <c:marker>
            <c:symbol val="none"/>
          </c:marker>
          <c:cat>
            <c:strRef>
              <c:f>Sedation!$B$1:$F$1</c:f>
              <c:strCache>
                <c:ptCount val="5"/>
                <c:pt idx="0">
                  <c:v>2019/20</c:v>
                </c:pt>
                <c:pt idx="1">
                  <c:v>2020/21</c:v>
                </c:pt>
                <c:pt idx="2">
                  <c:v>2021/22</c:v>
                </c:pt>
                <c:pt idx="3">
                  <c:v>2022/23</c:v>
                </c:pt>
                <c:pt idx="4">
                  <c:v>2023/24</c:v>
                </c:pt>
              </c:strCache>
            </c:strRef>
          </c:cat>
          <c:val>
            <c:numRef>
              <c:f>Sedation!$B$2:$F$2</c:f>
              <c:numCache>
                <c:formatCode>"£"#,##0_);[Red]\("£"#,##0\)</c:formatCode>
                <c:ptCount val="5"/>
                <c:pt idx="0">
                  <c:v>10250</c:v>
                </c:pt>
                <c:pt idx="1">
                  <c:v>40639</c:v>
                </c:pt>
                <c:pt idx="2">
                  <c:v>21373</c:v>
                </c:pt>
                <c:pt idx="3">
                  <c:v>14845</c:v>
                </c:pt>
                <c:pt idx="4">
                  <c:v>13038</c:v>
                </c:pt>
              </c:numCache>
            </c:numRef>
          </c:val>
          <c:smooth val="0"/>
          <c:extLst>
            <c:ext xmlns:c16="http://schemas.microsoft.com/office/drawing/2014/chart" uri="{C3380CC4-5D6E-409C-BE32-E72D297353CC}">
              <c16:uniqueId val="{00000000-5621-4037-8C56-93AB8C459624}"/>
            </c:ext>
          </c:extLst>
        </c:ser>
        <c:ser>
          <c:idx val="1"/>
          <c:order val="1"/>
          <c:tx>
            <c:strRef>
              <c:f>Sedation!$A$3</c:f>
              <c:strCache>
                <c:ptCount val="1"/>
                <c:pt idx="0">
                  <c:v>Morphine</c:v>
                </c:pt>
              </c:strCache>
            </c:strRef>
          </c:tx>
          <c:spPr>
            <a:ln w="28575" cap="rnd">
              <a:solidFill>
                <a:schemeClr val="accent2"/>
              </a:solidFill>
              <a:round/>
            </a:ln>
            <a:effectLst/>
          </c:spPr>
          <c:marker>
            <c:symbol val="none"/>
          </c:marker>
          <c:cat>
            <c:strRef>
              <c:f>Sedation!$B$1:$F$1</c:f>
              <c:strCache>
                <c:ptCount val="5"/>
                <c:pt idx="0">
                  <c:v>2019/20</c:v>
                </c:pt>
                <c:pt idx="1">
                  <c:v>2020/21</c:v>
                </c:pt>
                <c:pt idx="2">
                  <c:v>2021/22</c:v>
                </c:pt>
                <c:pt idx="3">
                  <c:v>2022/23</c:v>
                </c:pt>
                <c:pt idx="4">
                  <c:v>2023/24</c:v>
                </c:pt>
              </c:strCache>
            </c:strRef>
          </c:cat>
          <c:val>
            <c:numRef>
              <c:f>Sedation!$B$3:$F$3</c:f>
              <c:numCache>
                <c:formatCode>"£"#,##0_);[Red]\("£"#,##0\)</c:formatCode>
                <c:ptCount val="5"/>
                <c:pt idx="0">
                  <c:v>9076</c:v>
                </c:pt>
                <c:pt idx="1">
                  <c:v>6914</c:v>
                </c:pt>
                <c:pt idx="2">
                  <c:v>5667</c:v>
                </c:pt>
                <c:pt idx="3">
                  <c:v>5980</c:v>
                </c:pt>
                <c:pt idx="4">
                  <c:v>9592</c:v>
                </c:pt>
              </c:numCache>
            </c:numRef>
          </c:val>
          <c:smooth val="0"/>
          <c:extLst>
            <c:ext xmlns:c16="http://schemas.microsoft.com/office/drawing/2014/chart" uri="{C3380CC4-5D6E-409C-BE32-E72D297353CC}">
              <c16:uniqueId val="{00000001-5621-4037-8C56-93AB8C459624}"/>
            </c:ext>
          </c:extLst>
        </c:ser>
        <c:ser>
          <c:idx val="2"/>
          <c:order val="2"/>
          <c:tx>
            <c:strRef>
              <c:f>Sedation!$A$4</c:f>
              <c:strCache>
                <c:ptCount val="1"/>
                <c:pt idx="0">
                  <c:v>Remifentanil</c:v>
                </c:pt>
              </c:strCache>
            </c:strRef>
          </c:tx>
          <c:spPr>
            <a:ln w="28575" cap="rnd">
              <a:solidFill>
                <a:schemeClr val="accent3"/>
              </a:solidFill>
              <a:round/>
            </a:ln>
            <a:effectLst/>
          </c:spPr>
          <c:marker>
            <c:symbol val="none"/>
          </c:marker>
          <c:cat>
            <c:strRef>
              <c:f>Sedation!$B$1:$F$1</c:f>
              <c:strCache>
                <c:ptCount val="5"/>
                <c:pt idx="0">
                  <c:v>2019/20</c:v>
                </c:pt>
                <c:pt idx="1">
                  <c:v>2020/21</c:v>
                </c:pt>
                <c:pt idx="2">
                  <c:v>2021/22</c:v>
                </c:pt>
                <c:pt idx="3">
                  <c:v>2022/23</c:v>
                </c:pt>
                <c:pt idx="4">
                  <c:v>2023/24</c:v>
                </c:pt>
              </c:strCache>
            </c:strRef>
          </c:cat>
          <c:val>
            <c:numRef>
              <c:f>Sedation!$B$4:$F$4</c:f>
              <c:numCache>
                <c:formatCode>"£"#,##0_);[Red]\("£"#,##0\)</c:formatCode>
                <c:ptCount val="5"/>
                <c:pt idx="0">
                  <c:v>4578</c:v>
                </c:pt>
                <c:pt idx="1">
                  <c:v>10936</c:v>
                </c:pt>
                <c:pt idx="2">
                  <c:v>7662</c:v>
                </c:pt>
                <c:pt idx="3">
                  <c:v>10568</c:v>
                </c:pt>
                <c:pt idx="4">
                  <c:v>4011</c:v>
                </c:pt>
              </c:numCache>
            </c:numRef>
          </c:val>
          <c:smooth val="0"/>
          <c:extLst>
            <c:ext xmlns:c16="http://schemas.microsoft.com/office/drawing/2014/chart" uri="{C3380CC4-5D6E-409C-BE32-E72D297353CC}">
              <c16:uniqueId val="{00000002-5621-4037-8C56-93AB8C459624}"/>
            </c:ext>
          </c:extLst>
        </c:ser>
        <c:ser>
          <c:idx val="3"/>
          <c:order val="3"/>
          <c:tx>
            <c:strRef>
              <c:f>Sedation!$A$5</c:f>
              <c:strCache>
                <c:ptCount val="1"/>
                <c:pt idx="0">
                  <c:v>Oxycodone</c:v>
                </c:pt>
              </c:strCache>
            </c:strRef>
          </c:tx>
          <c:spPr>
            <a:ln w="28575" cap="rnd">
              <a:solidFill>
                <a:schemeClr val="accent4"/>
              </a:solidFill>
              <a:round/>
            </a:ln>
            <a:effectLst/>
          </c:spPr>
          <c:marker>
            <c:symbol val="none"/>
          </c:marker>
          <c:cat>
            <c:strRef>
              <c:f>Sedation!$B$1:$F$1</c:f>
              <c:strCache>
                <c:ptCount val="5"/>
                <c:pt idx="0">
                  <c:v>2019/20</c:v>
                </c:pt>
                <c:pt idx="1">
                  <c:v>2020/21</c:v>
                </c:pt>
                <c:pt idx="2">
                  <c:v>2021/22</c:v>
                </c:pt>
                <c:pt idx="3">
                  <c:v>2022/23</c:v>
                </c:pt>
                <c:pt idx="4">
                  <c:v>2023/24</c:v>
                </c:pt>
              </c:strCache>
            </c:strRef>
          </c:cat>
          <c:val>
            <c:numRef>
              <c:f>Sedation!$B$5:$F$5</c:f>
              <c:numCache>
                <c:formatCode>"£"#,##0_);[Red]\("£"#,##0\)</c:formatCode>
                <c:ptCount val="5"/>
                <c:pt idx="0">
                  <c:v>6411</c:v>
                </c:pt>
                <c:pt idx="1">
                  <c:v>5342</c:v>
                </c:pt>
                <c:pt idx="2">
                  <c:v>8119</c:v>
                </c:pt>
                <c:pt idx="3">
                  <c:v>6729</c:v>
                </c:pt>
                <c:pt idx="4">
                  <c:v>7253</c:v>
                </c:pt>
              </c:numCache>
            </c:numRef>
          </c:val>
          <c:smooth val="0"/>
          <c:extLst>
            <c:ext xmlns:c16="http://schemas.microsoft.com/office/drawing/2014/chart" uri="{C3380CC4-5D6E-409C-BE32-E72D297353CC}">
              <c16:uniqueId val="{00000003-5621-4037-8C56-93AB8C459624}"/>
            </c:ext>
          </c:extLst>
        </c:ser>
        <c:dLbls>
          <c:showLegendKey val="0"/>
          <c:showVal val="0"/>
          <c:showCatName val="0"/>
          <c:showSerName val="0"/>
          <c:showPercent val="0"/>
          <c:showBubbleSize val="0"/>
        </c:dLbls>
        <c:smooth val="0"/>
        <c:axId val="875679104"/>
        <c:axId val="875681184"/>
      </c:lineChart>
      <c:catAx>
        <c:axId val="87567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681184"/>
        <c:crosses val="autoZero"/>
        <c:auto val="1"/>
        <c:lblAlgn val="ctr"/>
        <c:lblOffset val="100"/>
        <c:noMultiLvlLbl val="0"/>
      </c:catAx>
      <c:valAx>
        <c:axId val="875681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7567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992968"/>
            <a:ext cx="8743950" cy="6366933"/>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9605435"/>
            <a:ext cx="7715250" cy="4415365"/>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1852951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1113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973667"/>
            <a:ext cx="2218134" cy="154982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973667"/>
            <a:ext cx="6525816" cy="154982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19038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269301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4559305"/>
            <a:ext cx="8872538" cy="7607299"/>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12238572"/>
            <a:ext cx="8872538" cy="4000499"/>
          </a:xfrm>
        </p:spPr>
        <p:txBody>
          <a:bodyPr/>
          <a:lstStyle>
            <a:lvl1pPr marL="0" indent="0">
              <a:buNone/>
              <a:defRPr sz="2700">
                <a:solidFill>
                  <a:schemeClr val="tx1"/>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377889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4868333"/>
            <a:ext cx="4371975" cy="11603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4868333"/>
            <a:ext cx="4371975" cy="11603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3560058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973671"/>
            <a:ext cx="8872538" cy="353483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4483101"/>
            <a:ext cx="4351883" cy="219709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6680200"/>
            <a:ext cx="4351883" cy="9825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4483101"/>
            <a:ext cx="4373315" cy="219709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6680200"/>
            <a:ext cx="4373315" cy="9825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189686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3886809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359359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1219200"/>
            <a:ext cx="3317825" cy="42672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2633138"/>
            <a:ext cx="5207794" cy="12996333"/>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5486400"/>
            <a:ext cx="3317825" cy="10164235"/>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2004099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1219200"/>
            <a:ext cx="3317825" cy="42672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2633138"/>
            <a:ext cx="5207794" cy="12996333"/>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dirty="0"/>
              <a:t>Click icon to add picture</a:t>
            </a:r>
          </a:p>
        </p:txBody>
      </p:sp>
      <p:sp>
        <p:nvSpPr>
          <p:cNvPr id="4" name="Text Placeholder 3"/>
          <p:cNvSpPr>
            <a:spLocks noGrp="1"/>
          </p:cNvSpPr>
          <p:nvPr>
            <p:ph type="body" sz="half" idx="2"/>
          </p:nvPr>
        </p:nvSpPr>
        <p:spPr>
          <a:xfrm>
            <a:off x="708571" y="5486400"/>
            <a:ext cx="3317825" cy="10164235"/>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7AD9CCA0-A337-E64F-87FC-0CE0B8203967}" type="datetimeFigureOut">
              <a:rPr lang="fr-FR" smtClean="0"/>
              <a:t>27/02/2025</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F4210E38-6B3D-364C-BBB4-3AE35B9ADBB1}" type="slidenum">
              <a:rPr lang="fr-FR" smtClean="0"/>
              <a:t>‹#›</a:t>
            </a:fld>
            <a:endParaRPr lang="fr-FR" dirty="0"/>
          </a:p>
        </p:txBody>
      </p:sp>
    </p:spTree>
    <p:extLst>
      <p:ext uri="{BB962C8B-B14F-4D97-AF65-F5344CB8AC3E}">
        <p14:creationId xmlns:p14="http://schemas.microsoft.com/office/powerpoint/2010/main" val="4056291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973671"/>
            <a:ext cx="8872538" cy="35348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4868333"/>
            <a:ext cx="8872538" cy="1160356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7231" y="16950271"/>
            <a:ext cx="2314575" cy="973667"/>
          </a:xfrm>
          <a:prstGeom prst="rect">
            <a:avLst/>
          </a:prstGeom>
        </p:spPr>
        <p:txBody>
          <a:bodyPr vert="horz" lIns="91440" tIns="45720" rIns="91440" bIns="45720" rtlCol="0" anchor="ctr"/>
          <a:lstStyle>
            <a:lvl1pPr algn="l">
              <a:defRPr sz="1350">
                <a:solidFill>
                  <a:schemeClr val="tx1">
                    <a:tint val="75000"/>
                  </a:schemeClr>
                </a:solidFill>
              </a:defRPr>
            </a:lvl1pPr>
          </a:lstStyle>
          <a:p>
            <a:fld id="{7AD9CCA0-A337-E64F-87FC-0CE0B8203967}" type="datetimeFigureOut">
              <a:rPr lang="fr-FR" smtClean="0"/>
              <a:t>27/02/2025</a:t>
            </a:fld>
            <a:endParaRPr lang="fr-FR" dirty="0"/>
          </a:p>
        </p:txBody>
      </p:sp>
      <p:sp>
        <p:nvSpPr>
          <p:cNvPr id="5" name="Footer Placeholder 4"/>
          <p:cNvSpPr>
            <a:spLocks noGrp="1"/>
          </p:cNvSpPr>
          <p:nvPr>
            <p:ph type="ftr" sz="quarter" idx="3"/>
          </p:nvPr>
        </p:nvSpPr>
        <p:spPr>
          <a:xfrm>
            <a:off x="3407569" y="16950271"/>
            <a:ext cx="3471863" cy="973667"/>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7265194" y="16950271"/>
            <a:ext cx="2314575" cy="973667"/>
          </a:xfrm>
          <a:prstGeom prst="rect">
            <a:avLst/>
          </a:prstGeom>
        </p:spPr>
        <p:txBody>
          <a:bodyPr vert="horz" lIns="91440" tIns="45720" rIns="91440" bIns="45720" rtlCol="0" anchor="ctr"/>
          <a:lstStyle>
            <a:lvl1pPr algn="r">
              <a:defRPr sz="1350">
                <a:solidFill>
                  <a:schemeClr val="tx1">
                    <a:tint val="75000"/>
                  </a:schemeClr>
                </a:solidFill>
              </a:defRPr>
            </a:lvl1pPr>
          </a:lstStyle>
          <a:p>
            <a:fld id="{F4210E38-6B3D-364C-BBB4-3AE35B9ADBB1}" type="slidenum">
              <a:rPr lang="fr-FR" smtClean="0"/>
              <a:t>‹#›</a:t>
            </a:fld>
            <a:endParaRPr lang="fr-FR" dirty="0"/>
          </a:p>
        </p:txBody>
      </p:sp>
    </p:spTree>
    <p:extLst>
      <p:ext uri="{BB962C8B-B14F-4D97-AF65-F5344CB8AC3E}">
        <p14:creationId xmlns:p14="http://schemas.microsoft.com/office/powerpoint/2010/main" val="4135607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urry image of circles&#10;&#10;Description automatically generated">
            <a:extLst>
              <a:ext uri="{FF2B5EF4-FFF2-40B4-BE49-F238E27FC236}">
                <a16:creationId xmlns:a16="http://schemas.microsoft.com/office/drawing/2014/main" id="{16C3900B-2432-5867-F24E-BEA54006125B}"/>
              </a:ext>
            </a:extLst>
          </p:cNvPr>
          <p:cNvPicPr>
            <a:picLocks noChangeAspect="1"/>
          </p:cNvPicPr>
          <p:nvPr/>
        </p:nvPicPr>
        <p:blipFill>
          <a:blip r:embed="rId2"/>
          <a:srcRect l="-79" t="32495" r="79" b="481"/>
          <a:stretch/>
        </p:blipFill>
        <p:spPr>
          <a:xfrm>
            <a:off x="-5818" y="-609600"/>
            <a:ext cx="10287000" cy="2658450"/>
          </a:xfrm>
          <a:prstGeom prst="rect">
            <a:avLst/>
          </a:prstGeom>
        </p:spPr>
      </p:pic>
      <p:sp>
        <p:nvSpPr>
          <p:cNvPr id="8" name="Rectangle 7">
            <a:extLst>
              <a:ext uri="{FF2B5EF4-FFF2-40B4-BE49-F238E27FC236}">
                <a16:creationId xmlns:a16="http://schemas.microsoft.com/office/drawing/2014/main" id="{0737BB41-F00A-B86A-37BF-042DCC8BE25F}"/>
              </a:ext>
            </a:extLst>
          </p:cNvPr>
          <p:cNvSpPr/>
          <p:nvPr/>
        </p:nvSpPr>
        <p:spPr>
          <a:xfrm>
            <a:off x="-5818" y="16465670"/>
            <a:ext cx="10292818" cy="1822329"/>
          </a:xfrm>
          <a:prstGeom prst="rect">
            <a:avLst/>
          </a:prstGeom>
          <a:solidFill>
            <a:srgbClr val="2A9C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a:extLst>
              <a:ext uri="{FF2B5EF4-FFF2-40B4-BE49-F238E27FC236}">
                <a16:creationId xmlns:a16="http://schemas.microsoft.com/office/drawing/2014/main" id="{B13079DC-5FA7-8485-23C0-57A86F6DC866}"/>
              </a:ext>
            </a:extLst>
          </p:cNvPr>
          <p:cNvSpPr txBox="1"/>
          <p:nvPr/>
        </p:nvSpPr>
        <p:spPr>
          <a:xfrm>
            <a:off x="115534" y="15349512"/>
            <a:ext cx="9379614" cy="830997"/>
          </a:xfrm>
          <a:prstGeom prst="rect">
            <a:avLst/>
          </a:prstGeom>
          <a:noFill/>
        </p:spPr>
        <p:txBody>
          <a:bodyPr wrap="square" rtlCol="0">
            <a:spAutoFit/>
          </a:bodyPr>
          <a:lstStyle/>
          <a:p>
            <a:pPr marL="115193" indent="-115193"/>
            <a:r>
              <a:rPr lang="en-GB" sz="1600" b="1" dirty="0">
                <a:solidFill>
                  <a:srgbClr val="005096"/>
                </a:solidFill>
                <a:cs typeface="Arial" panose="020B0604020202020204" pitchFamily="34" charset="0"/>
              </a:rPr>
              <a:t>REFERENCES</a:t>
            </a:r>
          </a:p>
          <a:p>
            <a:pPr marL="115193" indent="-115193"/>
            <a:r>
              <a:rPr lang="da-DK" sz="1600" dirty="0">
                <a:solidFill>
                  <a:srgbClr val="005096"/>
                </a:solidFill>
                <a:cs typeface="Arial" panose="020B0604020202020204" pitchFamily="34" charset="0"/>
              </a:rPr>
              <a:t>1.Young D et al. Pathogen 13(11): 961,2024</a:t>
            </a:r>
          </a:p>
          <a:p>
            <a:pPr marL="115193" indent="-115193"/>
            <a:r>
              <a:rPr lang="da-DK" sz="1600" dirty="0">
                <a:solidFill>
                  <a:srgbClr val="005096"/>
                </a:solidFill>
                <a:cs typeface="Arial" panose="020B0604020202020204" pitchFamily="34" charset="0"/>
              </a:rPr>
              <a:t>2.McKenzie C et al. Intensive Care Medicine 49(12):1544-1545,2023</a:t>
            </a:r>
          </a:p>
        </p:txBody>
      </p:sp>
      <p:graphicFrame>
        <p:nvGraphicFramePr>
          <p:cNvPr id="27" name="Tableau 27">
            <a:extLst>
              <a:ext uri="{FF2B5EF4-FFF2-40B4-BE49-F238E27FC236}">
                <a16:creationId xmlns:a16="http://schemas.microsoft.com/office/drawing/2014/main" id="{A52A2F3D-68DA-AC40-A7D2-F9EE96AEF7A6}"/>
              </a:ext>
            </a:extLst>
          </p:cNvPr>
          <p:cNvGraphicFramePr>
            <a:graphicFrameLocks noGrp="1"/>
          </p:cNvGraphicFramePr>
          <p:nvPr>
            <p:extLst>
              <p:ext uri="{D42A27DB-BD31-4B8C-83A1-F6EECF244321}">
                <p14:modId xmlns:p14="http://schemas.microsoft.com/office/powerpoint/2010/main" val="302890084"/>
              </p:ext>
            </p:extLst>
          </p:nvPr>
        </p:nvGraphicFramePr>
        <p:xfrm>
          <a:off x="409647" y="13017760"/>
          <a:ext cx="9523741" cy="1860106"/>
        </p:xfrm>
        <a:graphic>
          <a:graphicData uri="http://schemas.openxmlformats.org/drawingml/2006/table">
            <a:tbl>
              <a:tblPr firstRow="1" bandRow="1">
                <a:tableStyleId>{5C22544A-7EE6-4342-B048-85BDC9FD1C3A}</a:tableStyleId>
              </a:tblPr>
              <a:tblGrid>
                <a:gridCol w="2326486">
                  <a:extLst>
                    <a:ext uri="{9D8B030D-6E8A-4147-A177-3AD203B41FA5}">
                      <a16:colId xmlns:a16="http://schemas.microsoft.com/office/drawing/2014/main" val="1368795914"/>
                    </a:ext>
                  </a:extLst>
                </a:gridCol>
                <a:gridCol w="1377281">
                  <a:extLst>
                    <a:ext uri="{9D8B030D-6E8A-4147-A177-3AD203B41FA5}">
                      <a16:colId xmlns:a16="http://schemas.microsoft.com/office/drawing/2014/main" val="3455114204"/>
                    </a:ext>
                  </a:extLst>
                </a:gridCol>
                <a:gridCol w="1358668">
                  <a:extLst>
                    <a:ext uri="{9D8B030D-6E8A-4147-A177-3AD203B41FA5}">
                      <a16:colId xmlns:a16="http://schemas.microsoft.com/office/drawing/2014/main" val="3649132499"/>
                    </a:ext>
                  </a:extLst>
                </a:gridCol>
                <a:gridCol w="1487102">
                  <a:extLst>
                    <a:ext uri="{9D8B030D-6E8A-4147-A177-3AD203B41FA5}">
                      <a16:colId xmlns:a16="http://schemas.microsoft.com/office/drawing/2014/main" val="1021659430"/>
                    </a:ext>
                  </a:extLst>
                </a:gridCol>
                <a:gridCol w="1487102">
                  <a:extLst>
                    <a:ext uri="{9D8B030D-6E8A-4147-A177-3AD203B41FA5}">
                      <a16:colId xmlns:a16="http://schemas.microsoft.com/office/drawing/2014/main" val="1938771192"/>
                    </a:ext>
                  </a:extLst>
                </a:gridCol>
                <a:gridCol w="1487102">
                  <a:extLst>
                    <a:ext uri="{9D8B030D-6E8A-4147-A177-3AD203B41FA5}">
                      <a16:colId xmlns:a16="http://schemas.microsoft.com/office/drawing/2014/main" val="376726444"/>
                    </a:ext>
                  </a:extLst>
                </a:gridCol>
              </a:tblGrid>
              <a:tr h="653284">
                <a:tc>
                  <a:txBody>
                    <a:bodyPr/>
                    <a:lstStyle/>
                    <a:p>
                      <a:pPr algn="ctr"/>
                      <a:endParaRPr lang="en-GB" sz="1800" noProof="0" dirty="0"/>
                    </a:p>
                  </a:txBody>
                  <a:tcPr marL="77153" marR="77153" marT="38577" marB="38577">
                    <a:solidFill>
                      <a:srgbClr val="007A89"/>
                    </a:solidFill>
                  </a:tcPr>
                </a:tc>
                <a:tc>
                  <a:txBody>
                    <a:bodyPr/>
                    <a:lstStyle/>
                    <a:p>
                      <a:pPr algn="ctr"/>
                      <a:r>
                        <a:rPr lang="en-GB" sz="1800" noProof="0" dirty="0"/>
                        <a:t>2019/20</a:t>
                      </a:r>
                    </a:p>
                  </a:txBody>
                  <a:tcPr marL="77153" marR="77153" marT="38577" marB="38577">
                    <a:solidFill>
                      <a:srgbClr val="007A89"/>
                    </a:solidFill>
                  </a:tcPr>
                </a:tc>
                <a:tc>
                  <a:txBody>
                    <a:bodyPr/>
                    <a:lstStyle/>
                    <a:p>
                      <a:pPr algn="ctr"/>
                      <a:r>
                        <a:rPr lang="en-GB" sz="1800" noProof="0" dirty="0"/>
                        <a:t>2020/21</a:t>
                      </a:r>
                    </a:p>
                  </a:txBody>
                  <a:tcPr marL="77153" marR="77153" marT="38577" marB="38577">
                    <a:solidFill>
                      <a:srgbClr val="007A89"/>
                    </a:solidFill>
                  </a:tcPr>
                </a:tc>
                <a:tc>
                  <a:txBody>
                    <a:bodyPr/>
                    <a:lstStyle/>
                    <a:p>
                      <a:pPr algn="ctr"/>
                      <a:r>
                        <a:rPr lang="en-GB" sz="1800" noProof="0" dirty="0"/>
                        <a:t>2021/22</a:t>
                      </a:r>
                    </a:p>
                  </a:txBody>
                  <a:tcPr marL="77153" marR="77153" marT="38577" marB="38577">
                    <a:solidFill>
                      <a:srgbClr val="007A89"/>
                    </a:solidFill>
                  </a:tcPr>
                </a:tc>
                <a:tc>
                  <a:txBody>
                    <a:bodyPr/>
                    <a:lstStyle/>
                    <a:p>
                      <a:pPr algn="ctr"/>
                      <a:r>
                        <a:rPr lang="en-GB" sz="1800" noProof="0" dirty="0"/>
                        <a:t>2022/23</a:t>
                      </a:r>
                    </a:p>
                  </a:txBody>
                  <a:tcPr marL="77153" marR="77153" marT="38577" marB="38577">
                    <a:solidFill>
                      <a:srgbClr val="007A89"/>
                    </a:solidFill>
                  </a:tcPr>
                </a:tc>
                <a:tc>
                  <a:txBody>
                    <a:bodyPr/>
                    <a:lstStyle/>
                    <a:p>
                      <a:pPr algn="ctr"/>
                      <a:r>
                        <a:rPr lang="en-GB" sz="1800" noProof="0" dirty="0"/>
                        <a:t>2023/24</a:t>
                      </a:r>
                    </a:p>
                  </a:txBody>
                  <a:tcPr marL="77153" marR="77153" marT="38577" marB="38577">
                    <a:solidFill>
                      <a:srgbClr val="007A89"/>
                    </a:solidFill>
                  </a:tcPr>
                </a:tc>
                <a:extLst>
                  <a:ext uri="{0D108BD9-81ED-4DB2-BD59-A6C34878D82A}">
                    <a16:rowId xmlns:a16="http://schemas.microsoft.com/office/drawing/2014/main" val="189441091"/>
                  </a:ext>
                </a:extLst>
              </a:tr>
              <a:tr h="547154">
                <a:tc>
                  <a:txBody>
                    <a:bodyPr/>
                    <a:lstStyle/>
                    <a:p>
                      <a:r>
                        <a:rPr lang="en-GB" sz="1600" noProof="0" dirty="0">
                          <a:solidFill>
                            <a:srgbClr val="007A89"/>
                          </a:solidFill>
                        </a:rPr>
                        <a:t>Total pharmaceutical expenditure</a:t>
                      </a:r>
                    </a:p>
                  </a:txBody>
                  <a:tcPr marL="77153" marR="77153" marT="38577" marB="38577" anchor="ctr">
                    <a:solidFill>
                      <a:srgbClr val="D9F3F6"/>
                    </a:solidFill>
                  </a:tcPr>
                </a:tc>
                <a:tc>
                  <a:txBody>
                    <a:bodyPr/>
                    <a:lstStyle/>
                    <a:p>
                      <a:pPr algn="ctr"/>
                      <a:r>
                        <a:rPr lang="en-GB" sz="1600" noProof="0" dirty="0">
                          <a:solidFill>
                            <a:srgbClr val="007A89"/>
                          </a:solidFill>
                        </a:rPr>
                        <a:t>£1,873,925</a:t>
                      </a:r>
                    </a:p>
                  </a:txBody>
                  <a:tcPr marL="77153" marR="77153" marT="38577" marB="38577" anchor="ctr">
                    <a:solidFill>
                      <a:srgbClr val="D9F3F6"/>
                    </a:solidFill>
                  </a:tcPr>
                </a:tc>
                <a:tc>
                  <a:txBody>
                    <a:bodyPr/>
                    <a:lstStyle/>
                    <a:p>
                      <a:pPr algn="ctr"/>
                      <a:r>
                        <a:rPr lang="en-GB" sz="1600" noProof="0" dirty="0">
                          <a:solidFill>
                            <a:srgbClr val="007A89"/>
                          </a:solidFill>
                        </a:rPr>
                        <a:t>£2,376,755</a:t>
                      </a:r>
                    </a:p>
                  </a:txBody>
                  <a:tcPr marL="77153" marR="77153" marT="38577" marB="38577" anchor="ctr">
                    <a:solidFill>
                      <a:srgbClr val="D9F3F6"/>
                    </a:solidFill>
                  </a:tcPr>
                </a:tc>
                <a:tc>
                  <a:txBody>
                    <a:bodyPr/>
                    <a:lstStyle/>
                    <a:p>
                      <a:pPr algn="ctr"/>
                      <a:r>
                        <a:rPr lang="en-GB" sz="1600" noProof="0" dirty="0">
                          <a:solidFill>
                            <a:srgbClr val="007A89"/>
                          </a:solidFill>
                        </a:rPr>
                        <a:t>£2,282,199</a:t>
                      </a:r>
                    </a:p>
                  </a:txBody>
                  <a:tcPr marL="77153" marR="77153" marT="38577" marB="38577" anchor="ctr">
                    <a:solidFill>
                      <a:srgbClr val="D9F3F6"/>
                    </a:solidFill>
                  </a:tcPr>
                </a:tc>
                <a:tc>
                  <a:txBody>
                    <a:bodyPr/>
                    <a:lstStyle/>
                    <a:p>
                      <a:pPr algn="ctr"/>
                      <a:r>
                        <a:rPr lang="en-GB" sz="1600" noProof="0" dirty="0">
                          <a:solidFill>
                            <a:srgbClr val="007A89"/>
                          </a:solidFill>
                        </a:rPr>
                        <a:t>£2,303,502</a:t>
                      </a:r>
                    </a:p>
                  </a:txBody>
                  <a:tcPr marL="77153" marR="77153" marT="38577" marB="38577" anchor="ctr">
                    <a:solidFill>
                      <a:srgbClr val="D9F3F6"/>
                    </a:solidFill>
                  </a:tcPr>
                </a:tc>
                <a:tc>
                  <a:txBody>
                    <a:bodyPr/>
                    <a:lstStyle/>
                    <a:p>
                      <a:pPr algn="ctr"/>
                      <a:r>
                        <a:rPr lang="en-GB" sz="1600" noProof="0" dirty="0">
                          <a:solidFill>
                            <a:srgbClr val="007A89"/>
                          </a:solidFill>
                        </a:rPr>
                        <a:t>£2,180,961</a:t>
                      </a:r>
                    </a:p>
                  </a:txBody>
                  <a:tcPr marL="77153" marR="77153" marT="38577" marB="38577" anchor="ctr">
                    <a:solidFill>
                      <a:srgbClr val="D9F3F6"/>
                    </a:solidFill>
                  </a:tcPr>
                </a:tc>
                <a:extLst>
                  <a:ext uri="{0D108BD9-81ED-4DB2-BD59-A6C34878D82A}">
                    <a16:rowId xmlns:a16="http://schemas.microsoft.com/office/drawing/2014/main" val="1310047451"/>
                  </a:ext>
                </a:extLst>
              </a:tr>
              <a:tr h="310946">
                <a:tc>
                  <a:txBody>
                    <a:bodyPr/>
                    <a:lstStyle/>
                    <a:p>
                      <a:r>
                        <a:rPr lang="en-GB" sz="1600" noProof="0" dirty="0">
                          <a:solidFill>
                            <a:srgbClr val="007A89"/>
                          </a:solidFill>
                        </a:rPr>
                        <a:t>Occupied bed days (OBD)</a:t>
                      </a:r>
                    </a:p>
                  </a:txBody>
                  <a:tcPr marL="77153" marR="77153" marT="38577" marB="38577" anchor="ctr">
                    <a:solidFill>
                      <a:srgbClr val="E9F8F9"/>
                    </a:solidFill>
                  </a:tcPr>
                </a:tc>
                <a:tc>
                  <a:txBody>
                    <a:bodyPr/>
                    <a:lstStyle/>
                    <a:p>
                      <a:pPr algn="ctr"/>
                      <a:r>
                        <a:rPr lang="en-GB" sz="1600" noProof="0" dirty="0">
                          <a:solidFill>
                            <a:srgbClr val="007A89"/>
                          </a:solidFill>
                        </a:rPr>
                        <a:t>22566</a:t>
                      </a:r>
                    </a:p>
                  </a:txBody>
                  <a:tcPr marL="77153" marR="77153" marT="38577" marB="38577" anchor="ctr">
                    <a:solidFill>
                      <a:srgbClr val="E9F8F9"/>
                    </a:solidFill>
                  </a:tcPr>
                </a:tc>
                <a:tc>
                  <a:txBody>
                    <a:bodyPr/>
                    <a:lstStyle/>
                    <a:p>
                      <a:pPr algn="ctr"/>
                      <a:r>
                        <a:rPr lang="en-GB" sz="1600" noProof="0" dirty="0">
                          <a:solidFill>
                            <a:srgbClr val="007A89"/>
                          </a:solidFill>
                        </a:rPr>
                        <a:t>22568</a:t>
                      </a:r>
                    </a:p>
                  </a:txBody>
                  <a:tcPr marL="77153" marR="77153" marT="38577" marB="38577" anchor="ctr">
                    <a:solidFill>
                      <a:srgbClr val="E9F8F9"/>
                    </a:solidFill>
                  </a:tcPr>
                </a:tc>
                <a:tc>
                  <a:txBody>
                    <a:bodyPr/>
                    <a:lstStyle/>
                    <a:p>
                      <a:pPr algn="ctr"/>
                      <a:r>
                        <a:rPr lang="en-GB" sz="1600" noProof="0" dirty="0">
                          <a:solidFill>
                            <a:srgbClr val="007A89"/>
                          </a:solidFill>
                        </a:rPr>
                        <a:t>22449</a:t>
                      </a:r>
                    </a:p>
                  </a:txBody>
                  <a:tcPr marL="77153" marR="77153" marT="38577" marB="38577" anchor="ctr">
                    <a:solidFill>
                      <a:srgbClr val="E9F8F9"/>
                    </a:solidFill>
                  </a:tcPr>
                </a:tc>
                <a:tc>
                  <a:txBody>
                    <a:bodyPr/>
                    <a:lstStyle/>
                    <a:p>
                      <a:pPr algn="ctr"/>
                      <a:r>
                        <a:rPr lang="en-GB" sz="1600" noProof="0" dirty="0">
                          <a:solidFill>
                            <a:srgbClr val="007A89"/>
                          </a:solidFill>
                        </a:rPr>
                        <a:t>23697</a:t>
                      </a:r>
                    </a:p>
                  </a:txBody>
                  <a:tcPr marL="77153" marR="77153" marT="38577" marB="38577" anchor="ctr">
                    <a:solidFill>
                      <a:srgbClr val="E9F8F9"/>
                    </a:solidFill>
                  </a:tcPr>
                </a:tc>
                <a:tc>
                  <a:txBody>
                    <a:bodyPr/>
                    <a:lstStyle/>
                    <a:p>
                      <a:pPr algn="ctr"/>
                      <a:r>
                        <a:rPr lang="en-GB" sz="1600" noProof="0" dirty="0">
                          <a:solidFill>
                            <a:srgbClr val="007A89"/>
                          </a:solidFill>
                        </a:rPr>
                        <a:t>23779</a:t>
                      </a:r>
                    </a:p>
                  </a:txBody>
                  <a:tcPr marL="77153" marR="77153" marT="38577" marB="38577" anchor="ctr">
                    <a:solidFill>
                      <a:srgbClr val="E9F8F9"/>
                    </a:solidFill>
                  </a:tcPr>
                </a:tc>
                <a:extLst>
                  <a:ext uri="{0D108BD9-81ED-4DB2-BD59-A6C34878D82A}">
                    <a16:rowId xmlns:a16="http://schemas.microsoft.com/office/drawing/2014/main" val="553074619"/>
                  </a:ext>
                </a:extLst>
              </a:tr>
              <a:tr h="310946">
                <a:tc>
                  <a:txBody>
                    <a:bodyPr/>
                    <a:lstStyle/>
                    <a:p>
                      <a:r>
                        <a:rPr lang="en-GB" sz="1600" noProof="0" dirty="0">
                          <a:solidFill>
                            <a:srgbClr val="007A89"/>
                          </a:solidFill>
                        </a:rPr>
                        <a:t>Cost per OBD</a:t>
                      </a:r>
                    </a:p>
                  </a:txBody>
                  <a:tcPr marL="77153" marR="77153" marT="38577" marB="38577" anchor="ctr">
                    <a:solidFill>
                      <a:srgbClr val="D9F3F6"/>
                    </a:solidFill>
                  </a:tcPr>
                </a:tc>
                <a:tc>
                  <a:txBody>
                    <a:bodyPr/>
                    <a:lstStyle/>
                    <a:p>
                      <a:pPr algn="ctr"/>
                      <a:r>
                        <a:rPr lang="en-GB" sz="1600" noProof="0" dirty="0">
                          <a:solidFill>
                            <a:srgbClr val="007A89"/>
                          </a:solidFill>
                        </a:rPr>
                        <a:t>£83</a:t>
                      </a:r>
                    </a:p>
                  </a:txBody>
                  <a:tcPr marL="77153" marR="77153" marT="38577" marB="38577" anchor="ctr">
                    <a:solidFill>
                      <a:srgbClr val="D9F3F6"/>
                    </a:solidFill>
                  </a:tcPr>
                </a:tc>
                <a:tc>
                  <a:txBody>
                    <a:bodyPr/>
                    <a:lstStyle/>
                    <a:p>
                      <a:pPr algn="ctr"/>
                      <a:r>
                        <a:rPr lang="en-GB" sz="1600" noProof="0" dirty="0">
                          <a:solidFill>
                            <a:srgbClr val="007A89"/>
                          </a:solidFill>
                        </a:rPr>
                        <a:t>£105</a:t>
                      </a:r>
                    </a:p>
                  </a:txBody>
                  <a:tcPr marL="77153" marR="77153" marT="38577" marB="38577" anchor="ctr">
                    <a:solidFill>
                      <a:srgbClr val="D9F3F6"/>
                    </a:solidFill>
                  </a:tcPr>
                </a:tc>
                <a:tc>
                  <a:txBody>
                    <a:bodyPr/>
                    <a:lstStyle/>
                    <a:p>
                      <a:pPr algn="ctr"/>
                      <a:r>
                        <a:rPr lang="en-GB" sz="1600" noProof="0" dirty="0">
                          <a:solidFill>
                            <a:srgbClr val="007A89"/>
                          </a:solidFill>
                        </a:rPr>
                        <a:t>£102</a:t>
                      </a:r>
                    </a:p>
                  </a:txBody>
                  <a:tcPr marL="77153" marR="77153" marT="38577" marB="38577" anchor="ctr">
                    <a:solidFill>
                      <a:srgbClr val="D9F3F6"/>
                    </a:solidFill>
                  </a:tcPr>
                </a:tc>
                <a:tc>
                  <a:txBody>
                    <a:bodyPr/>
                    <a:lstStyle/>
                    <a:p>
                      <a:pPr algn="ctr"/>
                      <a:r>
                        <a:rPr lang="en-GB" sz="1600" noProof="0" dirty="0">
                          <a:solidFill>
                            <a:srgbClr val="007A89"/>
                          </a:solidFill>
                        </a:rPr>
                        <a:t>£97</a:t>
                      </a:r>
                    </a:p>
                  </a:txBody>
                  <a:tcPr marL="77153" marR="77153" marT="38577" marB="38577" anchor="ctr">
                    <a:solidFill>
                      <a:srgbClr val="D9F3F6"/>
                    </a:solidFill>
                  </a:tcPr>
                </a:tc>
                <a:tc>
                  <a:txBody>
                    <a:bodyPr/>
                    <a:lstStyle/>
                    <a:p>
                      <a:pPr algn="ctr"/>
                      <a:r>
                        <a:rPr lang="en-GB" sz="1600" noProof="0" dirty="0">
                          <a:solidFill>
                            <a:srgbClr val="007A89"/>
                          </a:solidFill>
                        </a:rPr>
                        <a:t>£92</a:t>
                      </a:r>
                    </a:p>
                  </a:txBody>
                  <a:tcPr marL="77153" marR="77153" marT="38577" marB="38577" anchor="ctr">
                    <a:solidFill>
                      <a:srgbClr val="D9F3F6"/>
                    </a:solidFill>
                  </a:tcPr>
                </a:tc>
                <a:extLst>
                  <a:ext uri="{0D108BD9-81ED-4DB2-BD59-A6C34878D82A}">
                    <a16:rowId xmlns:a16="http://schemas.microsoft.com/office/drawing/2014/main" val="489904737"/>
                  </a:ext>
                </a:extLst>
              </a:tr>
            </a:tbl>
          </a:graphicData>
        </a:graphic>
      </p:graphicFrame>
      <p:sp>
        <p:nvSpPr>
          <p:cNvPr id="6" name="ZoneTexte 5">
            <a:extLst>
              <a:ext uri="{FF2B5EF4-FFF2-40B4-BE49-F238E27FC236}">
                <a16:creationId xmlns:a16="http://schemas.microsoft.com/office/drawing/2014/main" id="{4EFF426D-5002-8A4E-9AD5-DBF6D5B3DDF0}"/>
              </a:ext>
            </a:extLst>
          </p:cNvPr>
          <p:cNvSpPr txBox="1"/>
          <p:nvPr/>
        </p:nvSpPr>
        <p:spPr>
          <a:xfrm>
            <a:off x="163583" y="-372424"/>
            <a:ext cx="9948198" cy="2099806"/>
          </a:xfrm>
          <a:prstGeom prst="rect">
            <a:avLst/>
          </a:prstGeom>
          <a:noFill/>
        </p:spPr>
        <p:txBody>
          <a:bodyPr wrap="square" rtlCol="0">
            <a:spAutoFit/>
          </a:bodyPr>
          <a:lstStyle/>
          <a:p>
            <a:r>
              <a:rPr lang="en-GB" sz="3200" b="1" dirty="0">
                <a:solidFill>
                  <a:schemeClr val="bg1"/>
                </a:solidFill>
                <a:cs typeface="Arial" panose="020B0604020202020204" pitchFamily="34" charset="0"/>
              </a:rPr>
              <a:t>Exploring granular pharmaceutical data and clinical activity and its impact on evidence-based practice.</a:t>
            </a:r>
            <a:endParaRPr lang="fr-FR" sz="3200" b="1" dirty="0">
              <a:solidFill>
                <a:schemeClr val="bg1"/>
              </a:solidFill>
              <a:cs typeface="Arial" panose="020B0604020202020204" pitchFamily="34" charset="0"/>
            </a:endParaRPr>
          </a:p>
          <a:p>
            <a:r>
              <a:rPr lang="fr-FR" sz="1600" b="1" u="sng" dirty="0">
                <a:solidFill>
                  <a:schemeClr val="bg1"/>
                </a:solidFill>
                <a:cs typeface="Arial" panose="020B0604020202020204" pitchFamily="34" charset="0"/>
              </a:rPr>
              <a:t>Hand K</a:t>
            </a:r>
            <a:r>
              <a:rPr lang="fr-FR" sz="1600" b="1" baseline="30000" dirty="0">
                <a:solidFill>
                  <a:schemeClr val="bg1"/>
                </a:solidFill>
                <a:cs typeface="Arial" panose="020B0604020202020204" pitchFamily="34" charset="0"/>
              </a:rPr>
              <a:t>1</a:t>
            </a:r>
            <a:r>
              <a:rPr lang="fr-FR" sz="1600" b="1" dirty="0">
                <a:solidFill>
                  <a:schemeClr val="bg1"/>
                </a:solidFill>
                <a:cs typeface="Arial" panose="020B0604020202020204" pitchFamily="34" charset="0"/>
              </a:rPr>
              <a:t>, Tomlin M</a:t>
            </a:r>
            <a:r>
              <a:rPr lang="fr-FR" sz="1600" b="1" baseline="30000" dirty="0">
                <a:solidFill>
                  <a:schemeClr val="bg1"/>
                </a:solidFill>
                <a:cs typeface="Arial" panose="020B0604020202020204" pitchFamily="34" charset="0"/>
              </a:rPr>
              <a:t>1</a:t>
            </a:r>
            <a:r>
              <a:rPr lang="fr-FR" sz="1600" b="1" dirty="0">
                <a:solidFill>
                  <a:schemeClr val="bg1"/>
                </a:solidFill>
                <a:cs typeface="Arial" panose="020B0604020202020204" pitchFamily="34" charset="0"/>
              </a:rPr>
              <a:t>, Gibson J</a:t>
            </a:r>
            <a:r>
              <a:rPr lang="fr-FR" sz="1600" b="1" baseline="30000" dirty="0">
                <a:solidFill>
                  <a:schemeClr val="bg1"/>
                </a:solidFill>
                <a:cs typeface="Arial" panose="020B0604020202020204" pitchFamily="34" charset="0"/>
              </a:rPr>
              <a:t>1</a:t>
            </a:r>
            <a:r>
              <a:rPr lang="fr-FR" sz="1600" b="1" dirty="0">
                <a:solidFill>
                  <a:schemeClr val="bg1"/>
                </a:solidFill>
                <a:cs typeface="Arial" panose="020B0604020202020204" pitchFamily="34" charset="0"/>
              </a:rPr>
              <a:t>, Nixon C</a:t>
            </a:r>
            <a:r>
              <a:rPr lang="fr-FR" sz="1600" b="1" baseline="30000" dirty="0">
                <a:solidFill>
                  <a:schemeClr val="bg1"/>
                </a:solidFill>
                <a:cs typeface="Arial" panose="020B0604020202020204" pitchFamily="34" charset="0"/>
              </a:rPr>
              <a:t>1</a:t>
            </a:r>
            <a:r>
              <a:rPr lang="fr-FR" sz="1600" b="1" dirty="0">
                <a:solidFill>
                  <a:schemeClr val="bg1"/>
                </a:solidFill>
                <a:cs typeface="Arial" panose="020B0604020202020204" pitchFamily="34" charset="0"/>
              </a:rPr>
              <a:t>, Gupta S</a:t>
            </a:r>
            <a:r>
              <a:rPr lang="fr-FR" sz="1600" b="1" baseline="30000" dirty="0">
                <a:solidFill>
                  <a:schemeClr val="bg1"/>
                </a:solidFill>
                <a:cs typeface="Arial" panose="020B0604020202020204" pitchFamily="34" charset="0"/>
              </a:rPr>
              <a:t>1</a:t>
            </a:r>
            <a:r>
              <a:rPr lang="fr-FR" sz="1600" b="1" dirty="0">
                <a:solidFill>
                  <a:schemeClr val="bg1"/>
                </a:solidFill>
                <a:cs typeface="Arial" panose="020B0604020202020204" pitchFamily="34" charset="0"/>
              </a:rPr>
              <a:t>, McKenzie C</a:t>
            </a:r>
            <a:r>
              <a:rPr lang="fr-FR" sz="1600" b="1" baseline="30000" dirty="0">
                <a:solidFill>
                  <a:schemeClr val="bg1"/>
                </a:solidFill>
                <a:cs typeface="Arial" panose="020B0604020202020204" pitchFamily="34" charset="0"/>
              </a:rPr>
              <a:t>1,2</a:t>
            </a:r>
          </a:p>
          <a:p>
            <a:endParaRPr lang="fr-FR" sz="1400" b="1" dirty="0">
              <a:solidFill>
                <a:schemeClr val="bg1"/>
              </a:solidFill>
              <a:cs typeface="Arial" panose="020B0604020202020204" pitchFamily="34" charset="0"/>
            </a:endParaRPr>
          </a:p>
          <a:p>
            <a:r>
              <a:rPr lang="fr-FR" sz="1400" dirty="0">
                <a:solidFill>
                  <a:schemeClr val="bg1"/>
                </a:solidFill>
                <a:cs typeface="Arial" panose="020B0604020202020204" pitchFamily="34" charset="0"/>
              </a:rPr>
              <a:t>1 </a:t>
            </a:r>
            <a:r>
              <a:rPr lang="en-GB" sz="1400" dirty="0">
                <a:solidFill>
                  <a:schemeClr val="bg1"/>
                </a:solidFill>
                <a:cs typeface="Arial" panose="020B0604020202020204" pitchFamily="34" charset="0"/>
              </a:rPr>
              <a:t>University Hospital Southampton NHS Foundation Trust, Southampton, United Kingdom (UK)</a:t>
            </a:r>
            <a:endParaRPr lang="fr-FR" sz="1400" dirty="0">
              <a:solidFill>
                <a:schemeClr val="bg1"/>
              </a:solidFill>
              <a:cs typeface="Arial" panose="020B0604020202020204" pitchFamily="34" charset="0"/>
            </a:endParaRPr>
          </a:p>
          <a:p>
            <a:r>
              <a:rPr lang="fr-FR" sz="1400" dirty="0">
                <a:solidFill>
                  <a:schemeClr val="bg1"/>
                </a:solidFill>
                <a:cs typeface="Arial" panose="020B0604020202020204" pitchFamily="34" charset="0"/>
              </a:rPr>
              <a:t>2 </a:t>
            </a:r>
            <a:r>
              <a:rPr lang="en-GB" sz="1400" dirty="0">
                <a:solidFill>
                  <a:schemeClr val="bg1"/>
                </a:solidFill>
                <a:cs typeface="Arial" panose="020B0604020202020204" pitchFamily="34" charset="0"/>
              </a:rPr>
              <a:t>School of Clinical and Experimental Sciences, Faculty of Medicine, University of Southampton, Southampton, United Kingdom (UK)</a:t>
            </a:r>
          </a:p>
          <a:p>
            <a:endParaRPr lang="fr-FR" sz="845" dirty="0">
              <a:solidFill>
                <a:schemeClr val="bg1"/>
              </a:solidFill>
              <a:cs typeface="Arial" panose="020B0604020202020204" pitchFamily="34" charset="0"/>
            </a:endParaRPr>
          </a:p>
        </p:txBody>
      </p:sp>
      <p:sp>
        <p:nvSpPr>
          <p:cNvPr id="10" name="Rectangle 9">
            <a:extLst>
              <a:ext uri="{FF2B5EF4-FFF2-40B4-BE49-F238E27FC236}">
                <a16:creationId xmlns:a16="http://schemas.microsoft.com/office/drawing/2014/main" id="{272ECFF3-916E-4741-811C-18FA3ABEF841}"/>
              </a:ext>
            </a:extLst>
          </p:cNvPr>
          <p:cNvSpPr/>
          <p:nvPr/>
        </p:nvSpPr>
        <p:spPr>
          <a:xfrm>
            <a:off x="333856" y="2317470"/>
            <a:ext cx="4733195" cy="24818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2400" b="1" dirty="0">
                <a:solidFill>
                  <a:srgbClr val="005096"/>
                </a:solidFill>
                <a:cs typeface="Arial" panose="020B0604020202020204" pitchFamily="34" charset="0"/>
              </a:rPr>
              <a:t>INTRODUCTION</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Research with high certainty of evidence is designed to impact future clinical activity.</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Evidence implementation is challenging. </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We proposed that a longitudinal granular analysis of medication usage indexed against core clinical outcomes would give data for evidence implementation.</a:t>
            </a:r>
          </a:p>
          <a:p>
            <a:r>
              <a:rPr lang="en-GB" sz="1600" dirty="0">
                <a:solidFill>
                  <a:srgbClr val="005096"/>
                </a:solidFill>
                <a:cs typeface="Arial" panose="020B0604020202020204" pitchFamily="34" charset="0"/>
              </a:rPr>
              <a:t> AIM</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To explore the prospective clinical utility of a 5-year detailed analysis of pharmaceutical activity over critical care areas (including general, neurosciences and cardiac intensive care units (ICU) and the surgical high dependency unit). </a:t>
            </a:r>
          </a:p>
          <a:p>
            <a:r>
              <a:rPr lang="en-GB" sz="1600" dirty="0">
                <a:solidFill>
                  <a:srgbClr val="005096"/>
                </a:solidFill>
                <a:cs typeface="Arial" panose="020B0604020202020204" pitchFamily="34" charset="0"/>
              </a:rPr>
              <a:t>OBJECTIVES</a:t>
            </a:r>
          </a:p>
          <a:p>
            <a:pPr marL="342900" indent="-342900">
              <a:buAutoNum type="arabicPeriod"/>
            </a:pPr>
            <a:r>
              <a:rPr lang="en-GB" sz="1600" dirty="0">
                <a:solidFill>
                  <a:srgbClr val="005096"/>
                </a:solidFill>
                <a:cs typeface="Arial" panose="020B0604020202020204" pitchFamily="34" charset="0"/>
              </a:rPr>
              <a:t>Identify areas which have had an impact on drug usage e.g. stock shortages &amp; changes in treatment regimes due to current evidence.</a:t>
            </a:r>
          </a:p>
          <a:p>
            <a:pPr marL="342900" indent="-342900">
              <a:buAutoNum type="arabicPeriod"/>
            </a:pPr>
            <a:r>
              <a:rPr lang="en-GB" sz="1600" dirty="0">
                <a:solidFill>
                  <a:srgbClr val="005096"/>
                </a:solidFill>
                <a:cs typeface="Arial" panose="020B0604020202020204" pitchFamily="34" charset="0"/>
              </a:rPr>
              <a:t>Implementation of evidence into clinical practice.</a:t>
            </a:r>
          </a:p>
          <a:p>
            <a:endParaRPr lang="en-GB" sz="1600" dirty="0">
              <a:solidFill>
                <a:srgbClr val="005096"/>
              </a:solidFill>
              <a:cs typeface="Arial" panose="020B0604020202020204" pitchFamily="34" charset="0"/>
            </a:endParaRPr>
          </a:p>
          <a:p>
            <a:pPr marL="342900" indent="-342900">
              <a:buAutoNum type="arabicPeriod"/>
            </a:pPr>
            <a:endParaRPr lang="en-GB" sz="1600" dirty="0">
              <a:solidFill>
                <a:srgbClr val="005096"/>
              </a:solidFill>
              <a:cs typeface="Arial" panose="020B0604020202020204" pitchFamily="34" charset="0"/>
            </a:endParaRPr>
          </a:p>
        </p:txBody>
      </p:sp>
      <p:sp>
        <p:nvSpPr>
          <p:cNvPr id="25" name="Rectangle 24">
            <a:extLst>
              <a:ext uri="{FF2B5EF4-FFF2-40B4-BE49-F238E27FC236}">
                <a16:creationId xmlns:a16="http://schemas.microsoft.com/office/drawing/2014/main" id="{F674E11B-E1B9-F343-850B-7539D649FF55}"/>
              </a:ext>
            </a:extLst>
          </p:cNvPr>
          <p:cNvSpPr/>
          <p:nvPr/>
        </p:nvSpPr>
        <p:spPr>
          <a:xfrm>
            <a:off x="333856" y="7475413"/>
            <a:ext cx="4913232" cy="1088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2400" b="1" dirty="0">
                <a:solidFill>
                  <a:srgbClr val="005096"/>
                </a:solidFill>
                <a:cs typeface="Arial" panose="020B0604020202020204" pitchFamily="34" charset="0"/>
              </a:rPr>
              <a:t>METHODS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This project was registered as a service evaluation without need for ethics approval.</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A report template was developed and then continually revised over a 25-year period by a critical care consultant and clinical pharmacy team. </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Utilised the University Hospitals Southampton (UHS) pharmacy-based electronic financial and distribution system.</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Cumulative totals for all critical care areas were stratified into therapeutic areas e.g. 1. Pain, sedation and delirium 2. Antimicrobials 3. Intravenous fluids.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Totals were indexed against clinical activity.</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Stratification developed on evidence of benefit and harm including 1. Opioid consumption 2. Antimicrobial resistance (AMR) 3. Areas with significant evidence based longitudinal change e.g. anticoagulation, electrolyte replacement, crystalloid vs. colloid use.</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Analysed data was composed as an annual report with highlighted areas where clinical practice resulted in evidence-based benefit or harm.</a:t>
            </a:r>
          </a:p>
        </p:txBody>
      </p:sp>
      <p:sp>
        <p:nvSpPr>
          <p:cNvPr id="28" name="Rectangle 27">
            <a:extLst>
              <a:ext uri="{FF2B5EF4-FFF2-40B4-BE49-F238E27FC236}">
                <a16:creationId xmlns:a16="http://schemas.microsoft.com/office/drawing/2014/main" id="{F4CB5FCB-06A2-C042-8DEF-7337ACC8FF77}"/>
              </a:ext>
            </a:extLst>
          </p:cNvPr>
          <p:cNvSpPr/>
          <p:nvPr/>
        </p:nvSpPr>
        <p:spPr>
          <a:xfrm>
            <a:off x="5371550" y="9338743"/>
            <a:ext cx="4647515" cy="3208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2400" b="1" dirty="0">
                <a:solidFill>
                  <a:srgbClr val="005096"/>
                </a:solidFill>
                <a:cs typeface="Arial" panose="020B0604020202020204" pitchFamily="34" charset="0"/>
              </a:rPr>
              <a:t>CONCLUSIONS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5-year analysis of pharmaceutical activity based on expenditure and usage provided key information for evidence implementation.</a:t>
            </a:r>
          </a:p>
          <a:p>
            <a:endParaRPr lang="en-GB" sz="1600" dirty="0">
              <a:solidFill>
                <a:srgbClr val="005096"/>
              </a:solidFill>
              <a:cs typeface="Arial" panose="020B0604020202020204" pitchFamily="34" charset="0"/>
            </a:endParaRPr>
          </a:p>
          <a:p>
            <a:r>
              <a:rPr lang="en-GB" sz="1600" dirty="0">
                <a:solidFill>
                  <a:srgbClr val="005096"/>
                </a:solidFill>
                <a:cs typeface="Arial" panose="020B0604020202020204" pitchFamily="34" charset="0"/>
              </a:rPr>
              <a:t>AREAS FOR FUTURE FOCUS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Scrutiny of anti-psychotic use in delirium (especially parenteral olanzapine).</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Reduction in Gelofusine usage.</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More reductions in antimicrobial selections and duration.</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New deprescribing strategies based on harm e.g. IV opioid infusions.</a:t>
            </a:r>
          </a:p>
          <a:p>
            <a:endParaRPr lang="fr-FR" sz="1100" dirty="0">
              <a:solidFill>
                <a:srgbClr val="005096"/>
              </a:solidFill>
              <a:latin typeface="Arial" panose="020B0604020202020204" pitchFamily="34" charset="0"/>
              <a:cs typeface="Arial" panose="020B0604020202020204" pitchFamily="34" charset="0"/>
            </a:endParaRPr>
          </a:p>
          <a:p>
            <a:endParaRPr lang="fr-FR" sz="1100" dirty="0">
              <a:solidFill>
                <a:srgbClr val="005096"/>
              </a:solidFill>
              <a:latin typeface="Arial" panose="020B0604020202020204" pitchFamily="34" charset="0"/>
              <a:cs typeface="Arial" panose="020B0604020202020204" pitchFamily="34" charset="0"/>
            </a:endParaRPr>
          </a:p>
        </p:txBody>
      </p:sp>
      <p:pic>
        <p:nvPicPr>
          <p:cNvPr id="1028" name="Picture 4" descr="University of Southampton">
            <a:extLst>
              <a:ext uri="{FF2B5EF4-FFF2-40B4-BE49-F238E27FC236}">
                <a16:creationId xmlns:a16="http://schemas.microsoft.com/office/drawing/2014/main" id="{E83D89E5-BE7D-1F41-55F4-F6FF88E379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041" y="16833540"/>
            <a:ext cx="2453352" cy="945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B236DF87-D17A-AB09-85B2-125B82AA6992}"/>
              </a:ext>
            </a:extLst>
          </p:cNvPr>
          <p:cNvPicPr>
            <a:picLocks noChangeAspect="1"/>
          </p:cNvPicPr>
          <p:nvPr/>
        </p:nvPicPr>
        <p:blipFill>
          <a:blip r:embed="rId4"/>
          <a:stretch>
            <a:fillRect/>
          </a:stretch>
        </p:blipFill>
        <p:spPr>
          <a:xfrm>
            <a:off x="6813327" y="16833540"/>
            <a:ext cx="3205738" cy="945038"/>
          </a:xfrm>
          <a:prstGeom prst="rect">
            <a:avLst/>
          </a:prstGeom>
        </p:spPr>
      </p:pic>
      <p:sp>
        <p:nvSpPr>
          <p:cNvPr id="2" name="Rectangle 1">
            <a:extLst>
              <a:ext uri="{FF2B5EF4-FFF2-40B4-BE49-F238E27FC236}">
                <a16:creationId xmlns:a16="http://schemas.microsoft.com/office/drawing/2014/main" id="{A1A3D63B-448B-5EA6-BF5A-B05853C5AA0B}"/>
              </a:ext>
            </a:extLst>
          </p:cNvPr>
          <p:cNvSpPr/>
          <p:nvPr/>
        </p:nvSpPr>
        <p:spPr>
          <a:xfrm>
            <a:off x="641830" y="14848765"/>
            <a:ext cx="7355758" cy="500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1600" dirty="0">
                <a:solidFill>
                  <a:srgbClr val="005096"/>
                </a:solidFill>
                <a:cs typeface="Arial" panose="020B0604020202020204" pitchFamily="34" charset="0"/>
              </a:rPr>
              <a:t>Table 1 - Drug expenditure per occupied bed day</a:t>
            </a:r>
            <a:endParaRPr lang="en-GB" dirty="0">
              <a:solidFill>
                <a:srgbClr val="005096"/>
              </a:solidFill>
              <a:cs typeface="Arial" panose="020B0604020202020204" pitchFamily="34" charset="0"/>
            </a:endParaRPr>
          </a:p>
        </p:txBody>
      </p:sp>
      <p:sp>
        <p:nvSpPr>
          <p:cNvPr id="3" name="Rectangle 2">
            <a:extLst>
              <a:ext uri="{FF2B5EF4-FFF2-40B4-BE49-F238E27FC236}">
                <a16:creationId xmlns:a16="http://schemas.microsoft.com/office/drawing/2014/main" id="{92AD4DE4-1B78-6212-5408-105386AE84CE}"/>
              </a:ext>
            </a:extLst>
          </p:cNvPr>
          <p:cNvSpPr/>
          <p:nvPr/>
        </p:nvSpPr>
        <p:spPr>
          <a:xfrm>
            <a:off x="5306377" y="2286270"/>
            <a:ext cx="4777859" cy="4046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fr-FR" sz="2400" b="1" dirty="0">
                <a:solidFill>
                  <a:srgbClr val="005096"/>
                </a:solidFill>
                <a:cs typeface="Arial" panose="020B0604020202020204" pitchFamily="34" charset="0"/>
              </a:rPr>
              <a:t>RESULTS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ICU length of stay and bed occupancy increased over time (with a peak average length of stay during the Covid-19 pandemic of 7.2 days in 2020/21 vs 5.4 days in 2023/24).</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Below inflation increase over 5 years.</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Increase was more pronounced during the COVID-19 pandemic (and included a 300% increase in intravenous opioid use).</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Low molecular weight heparin consumption increased by 125% but was matched by a decrease in heparin expenditure (pushed by an evidenced based switch in clinical practice).</a:t>
            </a:r>
          </a:p>
          <a:p>
            <a:pPr marL="285750" indent="-285750">
              <a:buFont typeface="Wingdings" panose="05000000000000000000" pitchFamily="2" charset="2"/>
              <a:buChar char="v"/>
            </a:pPr>
            <a:r>
              <a:rPr lang="en-GB" sz="1600" dirty="0">
                <a:solidFill>
                  <a:srgbClr val="005096"/>
                </a:solidFill>
                <a:cs typeface="Arial" panose="020B0604020202020204" pitchFamily="34" charset="0"/>
              </a:rPr>
              <a:t>Antimicrobial consumption remained consistent over time despite the COVID-19 pandemic and the introduction of newer antimicrobial agents.</a:t>
            </a:r>
          </a:p>
        </p:txBody>
      </p:sp>
      <p:pic>
        <p:nvPicPr>
          <p:cNvPr id="13" name="Picture 12">
            <a:extLst>
              <a:ext uri="{FF2B5EF4-FFF2-40B4-BE49-F238E27FC236}">
                <a16:creationId xmlns:a16="http://schemas.microsoft.com/office/drawing/2014/main" id="{48748375-01B0-9DBE-AF69-DDC59CD811AC}"/>
              </a:ext>
            </a:extLst>
          </p:cNvPr>
          <p:cNvPicPr>
            <a:picLocks noChangeAspect="1"/>
          </p:cNvPicPr>
          <p:nvPr/>
        </p:nvPicPr>
        <p:blipFill>
          <a:blip r:embed="rId5"/>
          <a:stretch>
            <a:fillRect/>
          </a:stretch>
        </p:blipFill>
        <p:spPr>
          <a:xfrm>
            <a:off x="267935" y="16699043"/>
            <a:ext cx="550027" cy="1250656"/>
          </a:xfrm>
          <a:prstGeom prst="rect">
            <a:avLst/>
          </a:prstGeom>
        </p:spPr>
      </p:pic>
      <p:graphicFrame>
        <p:nvGraphicFramePr>
          <p:cNvPr id="7" name="Chart 6">
            <a:extLst>
              <a:ext uri="{FF2B5EF4-FFF2-40B4-BE49-F238E27FC236}">
                <a16:creationId xmlns:a16="http://schemas.microsoft.com/office/drawing/2014/main" id="{9D41BD34-7470-4241-8EF9-250015701280}"/>
              </a:ext>
            </a:extLst>
          </p:cNvPr>
          <p:cNvGraphicFramePr/>
          <p:nvPr>
            <p:extLst>
              <p:ext uri="{D42A27DB-BD31-4B8C-83A1-F6EECF244321}">
                <p14:modId xmlns:p14="http://schemas.microsoft.com/office/powerpoint/2010/main" val="2781177385"/>
              </p:ext>
            </p:extLst>
          </p:nvPr>
        </p:nvGraphicFramePr>
        <p:xfrm>
          <a:off x="5266844" y="6659325"/>
          <a:ext cx="4686300" cy="2481834"/>
        </p:xfrm>
        <a:graphic>
          <a:graphicData uri="http://schemas.openxmlformats.org/drawingml/2006/chart">
            <c:chart xmlns:c="http://schemas.openxmlformats.org/drawingml/2006/chart" xmlns:r="http://schemas.openxmlformats.org/officeDocument/2006/relationships" r:id="rId6"/>
          </a:graphicData>
        </a:graphic>
      </p:graphicFrame>
      <p:pic>
        <p:nvPicPr>
          <p:cNvPr id="9" name="Picture 8" descr="A logo with blue and red text&#10;&#10;Description automatically generated">
            <a:extLst>
              <a:ext uri="{FF2B5EF4-FFF2-40B4-BE49-F238E27FC236}">
                <a16:creationId xmlns:a16="http://schemas.microsoft.com/office/drawing/2014/main" id="{DBF8730E-D694-F802-B680-17D7AA1B928B}"/>
              </a:ext>
            </a:extLst>
          </p:cNvPr>
          <p:cNvPicPr>
            <a:picLocks noChangeAspect="1"/>
          </p:cNvPicPr>
          <p:nvPr/>
        </p:nvPicPr>
        <p:blipFill>
          <a:blip r:embed="rId7"/>
          <a:stretch>
            <a:fillRect/>
          </a:stretch>
        </p:blipFill>
        <p:spPr>
          <a:xfrm>
            <a:off x="1085897" y="16833540"/>
            <a:ext cx="2661644" cy="945037"/>
          </a:xfrm>
          <a:prstGeom prst="rect">
            <a:avLst/>
          </a:prstGeom>
        </p:spPr>
      </p:pic>
    </p:spTree>
    <p:extLst>
      <p:ext uri="{BB962C8B-B14F-4D97-AF65-F5344CB8AC3E}">
        <p14:creationId xmlns:p14="http://schemas.microsoft.com/office/powerpoint/2010/main" val="2933678510"/>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9F922C9D201C4EA3107C093E07EABC" ma:contentTypeVersion="17" ma:contentTypeDescription="Crée un document." ma:contentTypeScope="" ma:versionID="2abe28c256ebb5b951c0a77ad39cddd9">
  <xsd:schema xmlns:xsd="http://www.w3.org/2001/XMLSchema" xmlns:xs="http://www.w3.org/2001/XMLSchema" xmlns:p="http://schemas.microsoft.com/office/2006/metadata/properties" xmlns:ns2="1c39f0fc-054c-4f4b-b4a3-7983f66e4874" xmlns:ns3="16c4d96e-206f-4709-a4dc-24704e0182db" targetNamespace="http://schemas.microsoft.com/office/2006/metadata/properties" ma:root="true" ma:fieldsID="c1d183b922c93bf0b1ad2b1f02f39753" ns2:_="" ns3:_="">
    <xsd:import namespace="1c39f0fc-054c-4f4b-b4a3-7983f66e4874"/>
    <xsd:import namespace="16c4d96e-206f-4709-a4dc-24704e0182d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9f0fc-054c-4f4b-b4a3-7983f66e4874"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3" nillable="true" ma:displayName="Taxonomy Catch All Column" ma:hidden="true" ma:list="{28d1d062-8130-4f6d-9ab5-a9a710a8ebb1}" ma:internalName="TaxCatchAll" ma:showField="CatchAllData" ma:web="1c39f0fc-054c-4f4b-b4a3-7983f66e48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c4d96e-206f-4709-a4dc-24704e0182d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ac9901db-1bba-451d-96b4-ae9e59f8702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c39f0fc-054c-4f4b-b4a3-7983f66e4874" xsi:nil="true"/>
    <lcf76f155ced4ddcb4097134ff3c332f xmlns="16c4d96e-206f-4709-a4dc-24704e0182d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C8C2BA4-6A72-4335-91E2-1F8EB0AB093B}">
  <ds:schemaRefs>
    <ds:schemaRef ds:uri="http://schemas.microsoft.com/sharepoint/v3/contenttype/forms"/>
  </ds:schemaRefs>
</ds:datastoreItem>
</file>

<file path=customXml/itemProps2.xml><?xml version="1.0" encoding="utf-8"?>
<ds:datastoreItem xmlns:ds="http://schemas.openxmlformats.org/officeDocument/2006/customXml" ds:itemID="{1DA78F77-6A18-4EBF-8E3E-0767DFB002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9f0fc-054c-4f4b-b4a3-7983f66e4874"/>
    <ds:schemaRef ds:uri="16c4d96e-206f-4709-a4dc-24704e0182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64A7D5-2DC6-4E00-8D76-CB973D62F03F}">
  <ds:schemaRefs>
    <ds:schemaRef ds:uri="http://purl.org/dc/elements/1.1/"/>
    <ds:schemaRef ds:uri="http://purl.org/dc/dcmitype/"/>
    <ds:schemaRef ds:uri="http://purl.org/dc/terms/"/>
    <ds:schemaRef ds:uri="http://schemas.openxmlformats.org/package/2006/metadata/core-properties"/>
    <ds:schemaRef ds:uri="1c39f0fc-054c-4f4b-b4a3-7983f66e4874"/>
    <ds:schemaRef ds:uri="http://schemas.microsoft.com/office/2006/metadata/properties"/>
    <ds:schemaRef ds:uri="16c4d96e-206f-4709-a4dc-24704e0182db"/>
    <ds:schemaRef ds:uri="http://www.w3.org/XML/1998/namespace"/>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1877</TotalTime>
  <Words>587</Words>
  <Application>Microsoft Office PowerPoint</Application>
  <PresentationFormat>Custom</PresentationFormat>
  <Paragraphs>64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 venturini</dc:creator>
  <cp:lastModifiedBy>Hand, Katy</cp:lastModifiedBy>
  <cp:revision>59</cp:revision>
  <dcterms:created xsi:type="dcterms:W3CDTF">2020-09-25T09:20:34Z</dcterms:created>
  <dcterms:modified xsi:type="dcterms:W3CDTF">2025-02-27T09:45:42Z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0x010100299F922C9D201C4EA3107C093E07EABC</vt:lpwstr>
  </property>
</Properties>
</file>