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01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3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6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3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6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38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6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05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88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4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63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2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59761-D8D6-4790-B7A7-4900B25F11A6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4CF0-3F34-47CD-9E5A-EE28D2382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BE6513-47A2-4725-D390-BAC2687392F6}"/>
              </a:ext>
            </a:extLst>
          </p:cNvPr>
          <p:cNvSpPr txBox="1"/>
          <p:nvPr/>
        </p:nvSpPr>
        <p:spPr>
          <a:xfrm>
            <a:off x="493470" y="239255"/>
            <a:ext cx="30002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rMafA antisera against OM P9-17 strain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8371AB4-42AE-AC2A-6FFB-B635D8CC67F7}"/>
              </a:ext>
            </a:extLst>
          </p:cNvPr>
          <p:cNvGrpSpPr/>
          <p:nvPr/>
        </p:nvGrpSpPr>
        <p:grpSpPr>
          <a:xfrm>
            <a:off x="3689470" y="239255"/>
            <a:ext cx="6972836" cy="6199019"/>
            <a:chOff x="4438500" y="203031"/>
            <a:chExt cx="6972836" cy="619901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3AF983D-1B5E-D698-A582-851F0ED21C82}"/>
                </a:ext>
              </a:extLst>
            </p:cNvPr>
            <p:cNvGrpSpPr/>
            <p:nvPr/>
          </p:nvGrpSpPr>
          <p:grpSpPr>
            <a:xfrm>
              <a:off x="4553336" y="203031"/>
              <a:ext cx="6858000" cy="6199019"/>
              <a:chOff x="3668119" y="301791"/>
              <a:chExt cx="6858000" cy="6199019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3A5C1B1-A7EE-43D8-E827-62E0BFB739F9}"/>
                  </a:ext>
                </a:extLst>
              </p:cNvPr>
              <p:cNvGrpSpPr/>
              <p:nvPr/>
            </p:nvGrpSpPr>
            <p:grpSpPr>
              <a:xfrm>
                <a:off x="3913443" y="301791"/>
                <a:ext cx="5963330" cy="2351124"/>
                <a:chOff x="782491" y="5073891"/>
                <a:chExt cx="5963330" cy="2351124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380A296-94A6-AED5-DF7C-2BFA0D94FE06}"/>
                    </a:ext>
                  </a:extLst>
                </p:cNvPr>
                <p:cNvSpPr txBox="1"/>
                <p:nvPr/>
              </p:nvSpPr>
              <p:spPr>
                <a:xfrm>
                  <a:off x="6427769" y="6048959"/>
                  <a:ext cx="318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9AA6B3B-2DA6-C8E1-C8BF-CDA4709A75B6}"/>
                    </a:ext>
                  </a:extLst>
                </p:cNvPr>
                <p:cNvSpPr txBox="1"/>
                <p:nvPr/>
              </p:nvSpPr>
              <p:spPr>
                <a:xfrm rot="16200000">
                  <a:off x="6169999" y="7004968"/>
                  <a:ext cx="56309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NMS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093501B-BEC6-7BE8-C42D-015541C88FB2}"/>
                    </a:ext>
                  </a:extLst>
                </p:cNvPr>
                <p:cNvSpPr txBox="1"/>
                <p:nvPr/>
              </p:nvSpPr>
              <p:spPr>
                <a:xfrm>
                  <a:off x="3331551" y="7138288"/>
                  <a:ext cx="318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0D1B312-D2A1-64C1-C4CA-5F28B404C36E}"/>
                    </a:ext>
                  </a:extLst>
                </p:cNvPr>
                <p:cNvSpPr txBox="1"/>
                <p:nvPr/>
              </p:nvSpPr>
              <p:spPr>
                <a:xfrm rot="16200000">
                  <a:off x="1193176" y="6934898"/>
                  <a:ext cx="68377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Saline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459FEA9-1589-A1BB-5546-2DEA67E680A4}"/>
                    </a:ext>
                  </a:extLst>
                </p:cNvPr>
                <p:cNvSpPr txBox="1"/>
                <p:nvPr/>
              </p:nvSpPr>
              <p:spPr>
                <a:xfrm rot="16200000">
                  <a:off x="2535072" y="6781486"/>
                  <a:ext cx="9906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3186DB3-67B0-1E54-8A4A-C639D766E90B}"/>
                    </a:ext>
                  </a:extLst>
                </p:cNvPr>
                <p:cNvSpPr txBox="1"/>
                <p:nvPr/>
              </p:nvSpPr>
              <p:spPr>
                <a:xfrm rot="16200000">
                  <a:off x="1536486" y="6922094"/>
                  <a:ext cx="709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Alum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B5E0444-692E-221D-E66C-DA61AAE9ED98}"/>
                    </a:ext>
                  </a:extLst>
                </p:cNvPr>
                <p:cNvSpPr txBox="1"/>
                <p:nvPr/>
              </p:nvSpPr>
              <p:spPr>
                <a:xfrm rot="16200000">
                  <a:off x="1498129" y="6537276"/>
                  <a:ext cx="147902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3-14 micelles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5507B0A-3107-F8FC-025E-01ABD8225C8E}"/>
                    </a:ext>
                  </a:extLst>
                </p:cNvPr>
                <p:cNvSpPr txBox="1"/>
                <p:nvPr/>
              </p:nvSpPr>
              <p:spPr>
                <a:xfrm>
                  <a:off x="782491" y="6953622"/>
                  <a:ext cx="6735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Size (</a:t>
                  </a:r>
                  <a:r>
                    <a:rPr lang="en-US" sz="1200" dirty="0" err="1"/>
                    <a:t>kDa</a:t>
                  </a:r>
                  <a:r>
                    <a:rPr lang="en-US" sz="1200" dirty="0"/>
                    <a:t>)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A1A6CEA-460C-820A-6F73-81E3BF0A9459}"/>
                    </a:ext>
                  </a:extLst>
                </p:cNvPr>
                <p:cNvSpPr txBox="1"/>
                <p:nvPr/>
              </p:nvSpPr>
              <p:spPr>
                <a:xfrm rot="16200000">
                  <a:off x="1611432" y="6251241"/>
                  <a:ext cx="205109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3-14 micelles + MPLA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4B5F8D-CF67-59CF-F806-210A271F1F5B}"/>
                    </a:ext>
                  </a:extLst>
                </p:cNvPr>
                <p:cNvSpPr txBox="1"/>
                <p:nvPr/>
              </p:nvSpPr>
              <p:spPr>
                <a:xfrm rot="16200000">
                  <a:off x="2570951" y="6426904"/>
                  <a:ext cx="16997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 + MPLA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ABC264D-A9AC-DE7C-9215-129EC18C4B0C}"/>
                    </a:ext>
                  </a:extLst>
                </p:cNvPr>
                <p:cNvSpPr txBox="1"/>
                <p:nvPr/>
              </p:nvSpPr>
              <p:spPr>
                <a:xfrm rot="16200000">
                  <a:off x="3503421" y="6934898"/>
                  <a:ext cx="68377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Saline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D2C230-906F-2F36-BA7D-C144D9AC4159}"/>
                    </a:ext>
                  </a:extLst>
                </p:cNvPr>
                <p:cNvSpPr txBox="1"/>
                <p:nvPr/>
              </p:nvSpPr>
              <p:spPr>
                <a:xfrm rot="16200000">
                  <a:off x="5025497" y="6781486"/>
                  <a:ext cx="9906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EE27E61-2247-2DAF-8E72-B02632A57853}"/>
                    </a:ext>
                  </a:extLst>
                </p:cNvPr>
                <p:cNvSpPr txBox="1"/>
                <p:nvPr/>
              </p:nvSpPr>
              <p:spPr>
                <a:xfrm rot="16200000">
                  <a:off x="3881541" y="6922093"/>
                  <a:ext cx="709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Alum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0393F6A-067F-6CD4-02B0-DBBDE2A58CA5}"/>
                    </a:ext>
                  </a:extLst>
                </p:cNvPr>
                <p:cNvSpPr txBox="1"/>
                <p:nvPr/>
              </p:nvSpPr>
              <p:spPr>
                <a:xfrm rot="16200000">
                  <a:off x="3929596" y="6537276"/>
                  <a:ext cx="147902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314 micelles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4647B8D-6DD2-D99F-F63B-40CA0C2B37FA}"/>
                    </a:ext>
                  </a:extLst>
                </p:cNvPr>
                <p:cNvSpPr txBox="1"/>
                <p:nvPr/>
              </p:nvSpPr>
              <p:spPr>
                <a:xfrm rot="16200000">
                  <a:off x="5144744" y="6426904"/>
                  <a:ext cx="16997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 + MPLA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7F8D480-40A4-A11C-BCD8-AAA205161117}"/>
                    </a:ext>
                  </a:extLst>
                </p:cNvPr>
                <p:cNvSpPr txBox="1"/>
                <p:nvPr/>
              </p:nvSpPr>
              <p:spPr>
                <a:xfrm rot="16200000">
                  <a:off x="4095143" y="6251241"/>
                  <a:ext cx="205109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3-14 micelles + MPLA</a:t>
                  </a:r>
                </a:p>
              </p:txBody>
            </p:sp>
            <p:sp>
              <p:nvSpPr>
                <p:cNvPr id="22" name="Right Brace 21">
                  <a:extLst>
                    <a:ext uri="{FF2B5EF4-FFF2-40B4-BE49-F238E27FC236}">
                      <a16:creationId xmlns:a16="http://schemas.microsoft.com/office/drawing/2014/main" id="{B94B7A39-9C46-E3CB-A583-60281FF53939}"/>
                    </a:ext>
                  </a:extLst>
                </p:cNvPr>
                <p:cNvSpPr/>
                <p:nvPr/>
              </p:nvSpPr>
              <p:spPr>
                <a:xfrm rot="16200000">
                  <a:off x="2239112" y="4417420"/>
                  <a:ext cx="213783" cy="2140650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Right Brace 22">
                  <a:extLst>
                    <a:ext uri="{FF2B5EF4-FFF2-40B4-BE49-F238E27FC236}">
                      <a16:creationId xmlns:a16="http://schemas.microsoft.com/office/drawing/2014/main" id="{5BC988E5-2F38-B410-B41A-0A71A8D68E7D}"/>
                    </a:ext>
                  </a:extLst>
                </p:cNvPr>
                <p:cNvSpPr/>
                <p:nvPr/>
              </p:nvSpPr>
              <p:spPr>
                <a:xfrm rot="16200000">
                  <a:off x="4764280" y="4156011"/>
                  <a:ext cx="218476" cy="2668166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879543D-20B8-A2F0-51A9-C24A2E1058D3}"/>
                    </a:ext>
                  </a:extLst>
                </p:cNvPr>
                <p:cNvSpPr txBox="1"/>
                <p:nvPr/>
              </p:nvSpPr>
              <p:spPr>
                <a:xfrm>
                  <a:off x="1760599" y="5095524"/>
                  <a:ext cx="12033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err="1"/>
                    <a:t>rMafA</a:t>
                  </a:r>
                  <a:r>
                    <a:rPr lang="en-US" sz="1200" dirty="0"/>
                    <a:t> 2/3 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3D06943-A057-B603-87CF-66382F806784}"/>
                    </a:ext>
                  </a:extLst>
                </p:cNvPr>
                <p:cNvSpPr txBox="1"/>
                <p:nvPr/>
              </p:nvSpPr>
              <p:spPr>
                <a:xfrm>
                  <a:off x="4317418" y="5073891"/>
                  <a:ext cx="12033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Controls</a:t>
                  </a:r>
                </a:p>
              </p:txBody>
            </p:sp>
          </p:grpSp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30D840E-24A8-D4BF-7C45-5073F43BCD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5168306" y="1142998"/>
                <a:ext cx="3857625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2EC4670-48D3-677D-88F5-521B4AC2E5A1}"/>
                </a:ext>
              </a:extLst>
            </p:cNvPr>
            <p:cNvGrpSpPr/>
            <p:nvPr/>
          </p:nvGrpSpPr>
          <p:grpSpPr>
            <a:xfrm>
              <a:off x="4438500" y="3346954"/>
              <a:ext cx="510300" cy="1961046"/>
              <a:chOff x="5488925" y="1872037"/>
              <a:chExt cx="566074" cy="213082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62DF886-19DE-E5C3-A5FA-1DB514BE73A9}"/>
                  </a:ext>
                </a:extLst>
              </p:cNvPr>
              <p:cNvSpPr txBox="1"/>
              <p:nvPr/>
            </p:nvSpPr>
            <p:spPr>
              <a:xfrm>
                <a:off x="5584524" y="3695083"/>
                <a:ext cx="428571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15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2FD0244-9708-495F-D7F9-3C9F3F2E664F}"/>
                  </a:ext>
                </a:extLst>
              </p:cNvPr>
              <p:cNvSpPr txBox="1"/>
              <p:nvPr/>
            </p:nvSpPr>
            <p:spPr>
              <a:xfrm>
                <a:off x="5594052" y="3220624"/>
                <a:ext cx="428571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25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F9429A-C9E6-0B7C-A191-BB0BCC24E9C8}"/>
                  </a:ext>
                </a:extLst>
              </p:cNvPr>
              <p:cNvSpPr txBox="1"/>
              <p:nvPr/>
            </p:nvSpPr>
            <p:spPr>
              <a:xfrm>
                <a:off x="5575584" y="2924284"/>
                <a:ext cx="428571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35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9FF2AFA-A6D9-C844-2CC4-42D255548784}"/>
                  </a:ext>
                </a:extLst>
              </p:cNvPr>
              <p:cNvSpPr txBox="1"/>
              <p:nvPr/>
            </p:nvSpPr>
            <p:spPr>
              <a:xfrm>
                <a:off x="5575584" y="2671126"/>
                <a:ext cx="428571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45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8DAD211-0999-8006-BA25-1290D2821758}"/>
                  </a:ext>
                </a:extLst>
              </p:cNvPr>
              <p:cNvSpPr txBox="1"/>
              <p:nvPr/>
            </p:nvSpPr>
            <p:spPr>
              <a:xfrm>
                <a:off x="5576216" y="2454053"/>
                <a:ext cx="428571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55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5731BFF-C51F-52A8-0A15-58BF0409355E}"/>
                  </a:ext>
                </a:extLst>
              </p:cNvPr>
              <p:cNvSpPr txBox="1"/>
              <p:nvPr/>
            </p:nvSpPr>
            <p:spPr>
              <a:xfrm>
                <a:off x="5584524" y="2251394"/>
                <a:ext cx="428571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70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7276E8E-A11E-40E3-9133-749E99276E79}"/>
                  </a:ext>
                </a:extLst>
              </p:cNvPr>
              <p:cNvSpPr txBox="1"/>
              <p:nvPr/>
            </p:nvSpPr>
            <p:spPr>
              <a:xfrm>
                <a:off x="5499716" y="2137674"/>
                <a:ext cx="555283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100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D5CE1D-4402-6581-2140-4EC7DCFD14C9}"/>
                  </a:ext>
                </a:extLst>
              </p:cNvPr>
              <p:cNvSpPr txBox="1"/>
              <p:nvPr/>
            </p:nvSpPr>
            <p:spPr>
              <a:xfrm>
                <a:off x="5499716" y="2010138"/>
                <a:ext cx="555283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130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D811EE0-9A3A-F39F-BFCD-CDCDFBEF94AA}"/>
                  </a:ext>
                </a:extLst>
              </p:cNvPr>
              <p:cNvSpPr txBox="1"/>
              <p:nvPr/>
            </p:nvSpPr>
            <p:spPr>
              <a:xfrm>
                <a:off x="5488925" y="1872037"/>
                <a:ext cx="555283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170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6501311-8D8D-26B5-A105-9E82A02DB999}"/>
                </a:ext>
              </a:extLst>
            </p:cNvPr>
            <p:cNvSpPr txBox="1"/>
            <p:nvPr/>
          </p:nvSpPr>
          <p:spPr>
            <a:xfrm>
              <a:off x="4542464" y="5488189"/>
              <a:ext cx="3863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73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33DB6-DA85-FE2A-84B0-D79DE5C30C7E}"/>
              </a:ext>
            </a:extLst>
          </p:cNvPr>
          <p:cNvSpPr txBox="1"/>
          <p:nvPr/>
        </p:nvSpPr>
        <p:spPr>
          <a:xfrm>
            <a:off x="449123" y="433014"/>
            <a:ext cx="23308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/>
              <a:t>rMafA</a:t>
            </a:r>
            <a:r>
              <a:rPr lang="en-US" sz="1350" b="1" dirty="0"/>
              <a:t> antisera againstFA1090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A01A19B-EB2B-3A01-B435-B834803D74D2}"/>
              </a:ext>
            </a:extLst>
          </p:cNvPr>
          <p:cNvGrpSpPr/>
          <p:nvPr/>
        </p:nvGrpSpPr>
        <p:grpSpPr>
          <a:xfrm>
            <a:off x="3689470" y="-53715"/>
            <a:ext cx="7081737" cy="7692996"/>
            <a:chOff x="3689470" y="-53715"/>
            <a:chExt cx="7081737" cy="769299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9191E81-0EF7-AE97-0651-A7A9E81AC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9198" y="2175857"/>
              <a:ext cx="7072009" cy="5463424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B321618-F21A-5211-E171-520A3AAECABA}"/>
                </a:ext>
              </a:extLst>
            </p:cNvPr>
            <p:cNvGrpSpPr/>
            <p:nvPr/>
          </p:nvGrpSpPr>
          <p:grpSpPr>
            <a:xfrm>
              <a:off x="3689470" y="-53715"/>
              <a:ext cx="6866779" cy="6174506"/>
              <a:chOff x="4438500" y="-89939"/>
              <a:chExt cx="6866779" cy="6174506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CCDB51A-0BCE-6BA8-CBFC-B60837603029}"/>
                  </a:ext>
                </a:extLst>
              </p:cNvPr>
              <p:cNvGrpSpPr/>
              <p:nvPr/>
            </p:nvGrpSpPr>
            <p:grpSpPr>
              <a:xfrm>
                <a:off x="4729881" y="-89939"/>
                <a:ext cx="6575398" cy="2634366"/>
                <a:chOff x="713712" y="4780921"/>
                <a:chExt cx="6575398" cy="2634366"/>
              </a:xfrm>
            </p:grpSpPr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30717D2-EC9C-DD27-B26C-B2B1FCDF3EC9}"/>
                    </a:ext>
                  </a:extLst>
                </p:cNvPr>
                <p:cNvSpPr txBox="1"/>
                <p:nvPr/>
              </p:nvSpPr>
              <p:spPr>
                <a:xfrm>
                  <a:off x="6427769" y="6048959"/>
                  <a:ext cx="318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F1AAE1E-C471-DE50-5689-EEAB076285CA}"/>
                    </a:ext>
                  </a:extLst>
                </p:cNvPr>
                <p:cNvSpPr txBox="1"/>
                <p:nvPr/>
              </p:nvSpPr>
              <p:spPr>
                <a:xfrm>
                  <a:off x="3331551" y="7138288"/>
                  <a:ext cx="318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FB319A8-63BF-F104-F84B-EF46E085614F}"/>
                    </a:ext>
                  </a:extLst>
                </p:cNvPr>
                <p:cNvSpPr txBox="1"/>
                <p:nvPr/>
              </p:nvSpPr>
              <p:spPr>
                <a:xfrm rot="16200000">
                  <a:off x="1095896" y="6545789"/>
                  <a:ext cx="68377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Saline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1829854-FE9D-E03A-6246-6E259194227E}"/>
                    </a:ext>
                  </a:extLst>
                </p:cNvPr>
                <p:cNvSpPr txBox="1"/>
                <p:nvPr/>
              </p:nvSpPr>
              <p:spPr>
                <a:xfrm rot="16200000">
                  <a:off x="2632350" y="6392372"/>
                  <a:ext cx="9906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7F73E1C-8CBB-59C2-22FF-89FAF36503F8}"/>
                    </a:ext>
                  </a:extLst>
                </p:cNvPr>
                <p:cNvSpPr txBox="1"/>
                <p:nvPr/>
              </p:nvSpPr>
              <p:spPr>
                <a:xfrm rot="16200000">
                  <a:off x="1439210" y="6542713"/>
                  <a:ext cx="709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Alum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EDEDBB5-CB6F-D504-AEFE-DA9C78346EE2}"/>
                    </a:ext>
                  </a:extLst>
                </p:cNvPr>
                <p:cNvSpPr txBox="1"/>
                <p:nvPr/>
              </p:nvSpPr>
              <p:spPr>
                <a:xfrm rot="16200000">
                  <a:off x="1527313" y="6148169"/>
                  <a:ext cx="147902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3-14 micelles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1DE8F2C-ADD4-2638-9423-E088C8CBE22F}"/>
                    </a:ext>
                  </a:extLst>
                </p:cNvPr>
                <p:cNvSpPr txBox="1"/>
                <p:nvPr/>
              </p:nvSpPr>
              <p:spPr>
                <a:xfrm>
                  <a:off x="713712" y="6577071"/>
                  <a:ext cx="6735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Size (</a:t>
                  </a:r>
                  <a:r>
                    <a:rPr lang="en-US" sz="1200" dirty="0" err="1"/>
                    <a:t>kDa</a:t>
                  </a:r>
                  <a:r>
                    <a:rPr lang="en-US" sz="1200" dirty="0"/>
                    <a:t>)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7888D17-0B6E-8947-FC89-5EAA626C9D2F}"/>
                    </a:ext>
                  </a:extLst>
                </p:cNvPr>
                <p:cNvSpPr txBox="1"/>
                <p:nvPr/>
              </p:nvSpPr>
              <p:spPr>
                <a:xfrm rot="16200000">
                  <a:off x="1611432" y="5871860"/>
                  <a:ext cx="205109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3-14 micelles + MPLA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CE94A5A-9EFE-E76F-4BDC-8FEE95DF7AD3}"/>
                    </a:ext>
                  </a:extLst>
                </p:cNvPr>
                <p:cNvSpPr txBox="1"/>
                <p:nvPr/>
              </p:nvSpPr>
              <p:spPr>
                <a:xfrm rot="16200000">
                  <a:off x="2804419" y="6037794"/>
                  <a:ext cx="16997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 + MPLA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E809E4A-52C6-DED4-1AFC-F1E4FB1E8CF4}"/>
                    </a:ext>
                  </a:extLst>
                </p:cNvPr>
                <p:cNvSpPr txBox="1"/>
                <p:nvPr/>
              </p:nvSpPr>
              <p:spPr>
                <a:xfrm rot="16200000">
                  <a:off x="3913099" y="6534382"/>
                  <a:ext cx="68377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Saline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7C536B6-81EA-114F-00E6-C15E1E17EF9E}"/>
                    </a:ext>
                  </a:extLst>
                </p:cNvPr>
                <p:cNvSpPr txBox="1"/>
                <p:nvPr/>
              </p:nvSpPr>
              <p:spPr>
                <a:xfrm rot="16200000">
                  <a:off x="6040338" y="6333327"/>
                  <a:ext cx="9906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787044A-5B97-855E-FCB9-AB30B9F6DBB0}"/>
                    </a:ext>
                  </a:extLst>
                </p:cNvPr>
                <p:cNvSpPr txBox="1"/>
                <p:nvPr/>
              </p:nvSpPr>
              <p:spPr>
                <a:xfrm rot="16200000">
                  <a:off x="4445846" y="6484792"/>
                  <a:ext cx="709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Alum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F3DDCF6-64AD-F206-4F11-A09CE552DE6F}"/>
                    </a:ext>
                  </a:extLst>
                </p:cNvPr>
                <p:cNvSpPr txBox="1"/>
                <p:nvPr/>
              </p:nvSpPr>
              <p:spPr>
                <a:xfrm rot="16200000">
                  <a:off x="4689200" y="6130099"/>
                  <a:ext cx="147902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314 micelles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00EF19D-26C0-A85B-AC43-81FF957590BB}"/>
                    </a:ext>
                  </a:extLst>
                </p:cNvPr>
                <p:cNvSpPr txBox="1"/>
                <p:nvPr/>
              </p:nvSpPr>
              <p:spPr>
                <a:xfrm rot="16200000">
                  <a:off x="6300727" y="5978745"/>
                  <a:ext cx="16997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 + MPLA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72AD4DC4-7779-8F01-A453-593F21B27B9F}"/>
                    </a:ext>
                  </a:extLst>
                </p:cNvPr>
                <p:cNvSpPr txBox="1"/>
                <p:nvPr/>
              </p:nvSpPr>
              <p:spPr>
                <a:xfrm rot="16200000">
                  <a:off x="4923692" y="5900545"/>
                  <a:ext cx="205109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3-14 micelles + MPLA</a:t>
                  </a:r>
                </a:p>
              </p:txBody>
            </p:sp>
            <p:sp>
              <p:nvSpPr>
                <p:cNvPr id="62" name="Right Brace 61">
                  <a:extLst>
                    <a:ext uri="{FF2B5EF4-FFF2-40B4-BE49-F238E27FC236}">
                      <a16:creationId xmlns:a16="http://schemas.microsoft.com/office/drawing/2014/main" id="{CC857700-E577-30B4-B1F5-DC5B630A3A89}"/>
                    </a:ext>
                  </a:extLst>
                </p:cNvPr>
                <p:cNvSpPr/>
                <p:nvPr/>
              </p:nvSpPr>
              <p:spPr>
                <a:xfrm rot="16200000">
                  <a:off x="2343321" y="3888048"/>
                  <a:ext cx="297062" cy="2601903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Right Brace 62">
                  <a:extLst>
                    <a:ext uri="{FF2B5EF4-FFF2-40B4-BE49-F238E27FC236}">
                      <a16:creationId xmlns:a16="http://schemas.microsoft.com/office/drawing/2014/main" id="{761F771E-CB07-1E1F-FDFD-92379CB7ADED}"/>
                    </a:ext>
                  </a:extLst>
                </p:cNvPr>
                <p:cNvSpPr/>
                <p:nvPr/>
              </p:nvSpPr>
              <p:spPr>
                <a:xfrm rot="16200000">
                  <a:off x="5461842" y="3463229"/>
                  <a:ext cx="210736" cy="3443800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15720D6-5C2E-4C82-992D-635B447DCEE3}"/>
                    </a:ext>
                  </a:extLst>
                </p:cNvPr>
                <p:cNvSpPr txBox="1"/>
                <p:nvPr/>
              </p:nvSpPr>
              <p:spPr>
                <a:xfrm>
                  <a:off x="1689719" y="4825862"/>
                  <a:ext cx="12033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err="1"/>
                    <a:t>rMafA</a:t>
                  </a:r>
                  <a:r>
                    <a:rPr lang="en-US" sz="1200" dirty="0"/>
                    <a:t> 2/3 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E4CEF2AE-AF63-D12B-A9AA-FC1FD0B1562B}"/>
                    </a:ext>
                  </a:extLst>
                </p:cNvPr>
                <p:cNvSpPr txBox="1"/>
                <p:nvPr/>
              </p:nvSpPr>
              <p:spPr>
                <a:xfrm>
                  <a:off x="4601564" y="4780921"/>
                  <a:ext cx="12033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Controls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B7A65FDE-0BB6-373E-E600-435EFF5A71CD}"/>
                  </a:ext>
                </a:extLst>
              </p:cNvPr>
              <p:cNvGrpSpPr/>
              <p:nvPr/>
            </p:nvGrpSpPr>
            <p:grpSpPr>
              <a:xfrm>
                <a:off x="4438500" y="3346954"/>
                <a:ext cx="510300" cy="2234530"/>
                <a:chOff x="5488925" y="1872037"/>
                <a:chExt cx="566074" cy="2427983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326B4F9-2344-103C-35AE-FF3A3FF318E0}"/>
                    </a:ext>
                  </a:extLst>
                </p:cNvPr>
                <p:cNvSpPr txBox="1"/>
                <p:nvPr/>
              </p:nvSpPr>
              <p:spPr>
                <a:xfrm>
                  <a:off x="5563071" y="3992244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15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2676108-9B7C-953E-5AFD-AC1C7E0A075A}"/>
                    </a:ext>
                  </a:extLst>
                </p:cNvPr>
                <p:cNvSpPr txBox="1"/>
                <p:nvPr/>
              </p:nvSpPr>
              <p:spPr>
                <a:xfrm>
                  <a:off x="5594052" y="3220624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25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FE43A13-C286-484E-FD44-6E5203580D22}"/>
                    </a:ext>
                  </a:extLst>
                </p:cNvPr>
                <p:cNvSpPr txBox="1"/>
                <p:nvPr/>
              </p:nvSpPr>
              <p:spPr>
                <a:xfrm>
                  <a:off x="5575584" y="2924284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35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29BCDAA-1915-2255-FB04-08C4AD50B4B1}"/>
                    </a:ext>
                  </a:extLst>
                </p:cNvPr>
                <p:cNvSpPr txBox="1"/>
                <p:nvPr/>
              </p:nvSpPr>
              <p:spPr>
                <a:xfrm>
                  <a:off x="5575584" y="2671126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45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E3D0505-0C85-9881-11A2-9D767084DE36}"/>
                    </a:ext>
                  </a:extLst>
                </p:cNvPr>
                <p:cNvSpPr txBox="1"/>
                <p:nvPr/>
              </p:nvSpPr>
              <p:spPr>
                <a:xfrm>
                  <a:off x="5576216" y="2454053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55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C48739D-8DD0-67F2-79F6-A8331FDCFA44}"/>
                    </a:ext>
                  </a:extLst>
                </p:cNvPr>
                <p:cNvSpPr txBox="1"/>
                <p:nvPr/>
              </p:nvSpPr>
              <p:spPr>
                <a:xfrm>
                  <a:off x="5584524" y="2251394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70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6470F00-83A1-9696-C501-080D70B6237C}"/>
                    </a:ext>
                  </a:extLst>
                </p:cNvPr>
                <p:cNvSpPr txBox="1"/>
                <p:nvPr/>
              </p:nvSpPr>
              <p:spPr>
                <a:xfrm>
                  <a:off x="5499716" y="2137674"/>
                  <a:ext cx="555283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100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1DFE3C1-5D04-4DC5-67EF-2C85ED81049C}"/>
                    </a:ext>
                  </a:extLst>
                </p:cNvPr>
                <p:cNvSpPr txBox="1"/>
                <p:nvPr/>
              </p:nvSpPr>
              <p:spPr>
                <a:xfrm>
                  <a:off x="5499716" y="2010138"/>
                  <a:ext cx="555283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130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91A6FF5-2ABE-7A89-96E6-020F4B2E496E}"/>
                    </a:ext>
                  </a:extLst>
                </p:cNvPr>
                <p:cNvSpPr txBox="1"/>
                <p:nvPr/>
              </p:nvSpPr>
              <p:spPr>
                <a:xfrm>
                  <a:off x="5488925" y="1872037"/>
                  <a:ext cx="555283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170</a:t>
                  </a: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C598E3-1990-7E17-566D-9F3C8F306A4F}"/>
                  </a:ext>
                </a:extLst>
              </p:cNvPr>
              <p:cNvSpPr txBox="1"/>
              <p:nvPr/>
            </p:nvSpPr>
            <p:spPr>
              <a:xfrm>
                <a:off x="4533269" y="5776790"/>
                <a:ext cx="3863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062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233A30E8-E587-6B2A-74DD-4146CA6F2C0D}"/>
              </a:ext>
            </a:extLst>
          </p:cNvPr>
          <p:cNvSpPr txBox="1"/>
          <p:nvPr/>
        </p:nvSpPr>
        <p:spPr>
          <a:xfrm>
            <a:off x="400484" y="267644"/>
            <a:ext cx="22493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/>
              <a:t>rMafA</a:t>
            </a:r>
            <a:r>
              <a:rPr lang="en-US" sz="1350" b="1" dirty="0"/>
              <a:t> antisera against A205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3A8FE01-3F1E-F7A5-CBE9-13D6BE3F6A6B}"/>
              </a:ext>
            </a:extLst>
          </p:cNvPr>
          <p:cNvGrpSpPr/>
          <p:nvPr/>
        </p:nvGrpSpPr>
        <p:grpSpPr>
          <a:xfrm>
            <a:off x="2950168" y="267644"/>
            <a:ext cx="7208326" cy="7341796"/>
            <a:chOff x="3689470" y="17733"/>
            <a:chExt cx="7208326" cy="7341796"/>
          </a:xfrm>
        </p:grpSpPr>
        <p:pic>
          <p:nvPicPr>
            <p:cNvPr id="3074" name="Picture 2" descr="No description available.">
              <a:extLst>
                <a:ext uri="{FF2B5EF4-FFF2-40B4-BE49-F238E27FC236}">
                  <a16:creationId xmlns:a16="http://schemas.microsoft.com/office/drawing/2014/main" id="{4960D85B-75D8-59A7-9366-2DE40732A3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894664" y="1356398"/>
              <a:ext cx="514826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A9DCD4-1ACE-B015-AAE7-EB05A573D823}"/>
                </a:ext>
              </a:extLst>
            </p:cNvPr>
            <p:cNvGrpSpPr/>
            <p:nvPr/>
          </p:nvGrpSpPr>
          <p:grpSpPr>
            <a:xfrm>
              <a:off x="3689470" y="17733"/>
              <a:ext cx="6323490" cy="5482390"/>
              <a:chOff x="4438500" y="-18491"/>
              <a:chExt cx="6323490" cy="548239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3FF763D-87DA-5E10-A001-15ABA8D1EE91}"/>
                  </a:ext>
                </a:extLst>
              </p:cNvPr>
              <p:cNvGrpSpPr/>
              <p:nvPr/>
            </p:nvGrpSpPr>
            <p:grpSpPr>
              <a:xfrm>
                <a:off x="4798660" y="-18491"/>
                <a:ext cx="5963330" cy="2562918"/>
                <a:chOff x="782491" y="4852369"/>
                <a:chExt cx="5963330" cy="2562918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F64F981-9195-6C36-B4AB-781642837B31}"/>
                    </a:ext>
                  </a:extLst>
                </p:cNvPr>
                <p:cNvSpPr txBox="1"/>
                <p:nvPr/>
              </p:nvSpPr>
              <p:spPr>
                <a:xfrm>
                  <a:off x="6427769" y="6048959"/>
                  <a:ext cx="318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5A91C60-1003-2545-9C37-604CB5E5423F}"/>
                    </a:ext>
                  </a:extLst>
                </p:cNvPr>
                <p:cNvSpPr txBox="1"/>
                <p:nvPr/>
              </p:nvSpPr>
              <p:spPr>
                <a:xfrm>
                  <a:off x="3331551" y="7138288"/>
                  <a:ext cx="318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A177C67-0BBA-D9BD-5E36-A5331BFCAC5D}"/>
                    </a:ext>
                  </a:extLst>
                </p:cNvPr>
                <p:cNvSpPr txBox="1"/>
                <p:nvPr/>
              </p:nvSpPr>
              <p:spPr>
                <a:xfrm rot="16200000">
                  <a:off x="1193176" y="6565245"/>
                  <a:ext cx="68377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Saline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BE19E4A-812F-6419-2A55-B92516F29966}"/>
                    </a:ext>
                  </a:extLst>
                </p:cNvPr>
                <p:cNvSpPr txBox="1"/>
                <p:nvPr/>
              </p:nvSpPr>
              <p:spPr>
                <a:xfrm rot="16200000">
                  <a:off x="2739354" y="6392381"/>
                  <a:ext cx="9906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5E884B3-CE31-4517-F13A-80AAF71A5200}"/>
                    </a:ext>
                  </a:extLst>
                </p:cNvPr>
                <p:cNvSpPr txBox="1"/>
                <p:nvPr/>
              </p:nvSpPr>
              <p:spPr>
                <a:xfrm rot="16200000">
                  <a:off x="1555942" y="6484351"/>
                  <a:ext cx="709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Alum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06874A1-DE8D-7489-2869-BF83685DBD8A}"/>
                    </a:ext>
                  </a:extLst>
                </p:cNvPr>
                <p:cNvSpPr txBox="1"/>
                <p:nvPr/>
              </p:nvSpPr>
              <p:spPr>
                <a:xfrm rot="16200000">
                  <a:off x="1624590" y="6157895"/>
                  <a:ext cx="147902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3-14 micelles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C2029F0-6BFB-3833-1BA5-000AF35D4A71}"/>
                    </a:ext>
                  </a:extLst>
                </p:cNvPr>
                <p:cNvSpPr txBox="1"/>
                <p:nvPr/>
              </p:nvSpPr>
              <p:spPr>
                <a:xfrm>
                  <a:off x="782491" y="6953622"/>
                  <a:ext cx="6735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Size (</a:t>
                  </a:r>
                  <a:r>
                    <a:rPr lang="en-US" sz="1200" dirty="0" err="1"/>
                    <a:t>kDa</a:t>
                  </a:r>
                  <a:r>
                    <a:rPr lang="en-US" sz="1200" dirty="0"/>
                    <a:t>)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AA35B98-091F-8197-0811-D81F44EC3BF6}"/>
                    </a:ext>
                  </a:extLst>
                </p:cNvPr>
                <p:cNvSpPr txBox="1"/>
                <p:nvPr/>
              </p:nvSpPr>
              <p:spPr>
                <a:xfrm rot="16200000">
                  <a:off x="1835169" y="5901041"/>
                  <a:ext cx="205109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3-14 micelles + MPLA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A74B691-B5C9-795B-7BB6-CFB498EBE2B9}"/>
                    </a:ext>
                  </a:extLst>
                </p:cNvPr>
                <p:cNvSpPr txBox="1"/>
                <p:nvPr/>
              </p:nvSpPr>
              <p:spPr>
                <a:xfrm rot="16200000">
                  <a:off x="2765506" y="6096162"/>
                  <a:ext cx="16997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 + MPLA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80D98E6-BDE3-607F-36D6-061CE49BE386}"/>
                    </a:ext>
                  </a:extLst>
                </p:cNvPr>
                <p:cNvSpPr txBox="1"/>
                <p:nvPr/>
              </p:nvSpPr>
              <p:spPr>
                <a:xfrm rot="16200000">
                  <a:off x="3746172" y="6555517"/>
                  <a:ext cx="68377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Saline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7C4C7C0-DD17-CAA0-3D11-E1E82A7B6A38}"/>
                    </a:ext>
                  </a:extLst>
                </p:cNvPr>
                <p:cNvSpPr txBox="1"/>
                <p:nvPr/>
              </p:nvSpPr>
              <p:spPr>
                <a:xfrm rot="16200000">
                  <a:off x="5605151" y="6435885"/>
                  <a:ext cx="99060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CB637E9-C708-C8C4-6B0E-C217C0E23413}"/>
                    </a:ext>
                  </a:extLst>
                </p:cNvPr>
                <p:cNvSpPr txBox="1"/>
                <p:nvPr/>
              </p:nvSpPr>
              <p:spPr>
                <a:xfrm rot="16200000">
                  <a:off x="4179931" y="6552441"/>
                  <a:ext cx="7093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Alum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BA0AE9E-A559-B3ED-EA44-849B45CAF7DD}"/>
                    </a:ext>
                  </a:extLst>
                </p:cNvPr>
                <p:cNvSpPr txBox="1"/>
                <p:nvPr/>
              </p:nvSpPr>
              <p:spPr>
                <a:xfrm rot="16200000">
                  <a:off x="4270066" y="6167623"/>
                  <a:ext cx="147902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314 micelles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411863D-B015-42F9-BA69-5CD9D2E7FA2D}"/>
                    </a:ext>
                  </a:extLst>
                </p:cNvPr>
                <p:cNvSpPr txBox="1"/>
                <p:nvPr/>
              </p:nvSpPr>
              <p:spPr>
                <a:xfrm rot="16200000">
                  <a:off x="5716385" y="6085014"/>
                  <a:ext cx="16997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Liposomes + MPLA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22AA2C2-54B5-FA8F-E3D7-39E717D8084C}"/>
                    </a:ext>
                  </a:extLst>
                </p:cNvPr>
                <p:cNvSpPr txBox="1"/>
                <p:nvPr/>
              </p:nvSpPr>
              <p:spPr>
                <a:xfrm rot="16200000">
                  <a:off x="4532449" y="5920499"/>
                  <a:ext cx="205109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Zw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3-14 micelles + MPLA</a:t>
                  </a:r>
                </a:p>
              </p:txBody>
            </p:sp>
            <p:sp>
              <p:nvSpPr>
                <p:cNvPr id="47" name="Right Brace 46">
                  <a:extLst>
                    <a:ext uri="{FF2B5EF4-FFF2-40B4-BE49-F238E27FC236}">
                      <a16:creationId xmlns:a16="http://schemas.microsoft.com/office/drawing/2014/main" id="{C122C93E-06D4-8BF4-6813-27B513B44D86}"/>
                    </a:ext>
                  </a:extLst>
                </p:cNvPr>
                <p:cNvSpPr/>
                <p:nvPr/>
              </p:nvSpPr>
              <p:spPr>
                <a:xfrm rot="16200000">
                  <a:off x="2467529" y="3974235"/>
                  <a:ext cx="191805" cy="2521792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Right Brace 47">
                  <a:extLst>
                    <a:ext uri="{FF2B5EF4-FFF2-40B4-BE49-F238E27FC236}">
                      <a16:creationId xmlns:a16="http://schemas.microsoft.com/office/drawing/2014/main" id="{302F87DC-4220-6CDB-681F-B4651F87862D}"/>
                    </a:ext>
                  </a:extLst>
                </p:cNvPr>
                <p:cNvSpPr/>
                <p:nvPr/>
              </p:nvSpPr>
              <p:spPr>
                <a:xfrm rot="16200000">
                  <a:off x="5234535" y="3833315"/>
                  <a:ext cx="217812" cy="2804759"/>
                </a:xfrm>
                <a:prstGeom prst="righ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3CC02AD8-C2D4-5066-AE72-800EF3E77FC8}"/>
                    </a:ext>
                  </a:extLst>
                </p:cNvPr>
                <p:cNvSpPr txBox="1"/>
                <p:nvPr/>
              </p:nvSpPr>
              <p:spPr>
                <a:xfrm>
                  <a:off x="1795835" y="4852369"/>
                  <a:ext cx="12033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err="1"/>
                    <a:t>rMafA</a:t>
                  </a:r>
                  <a:r>
                    <a:rPr lang="en-US" sz="1200" dirty="0"/>
                    <a:t> 2/3 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D712A2F-F731-E57E-4F20-CB4387D89867}"/>
                    </a:ext>
                  </a:extLst>
                </p:cNvPr>
                <p:cNvSpPr txBox="1"/>
                <p:nvPr/>
              </p:nvSpPr>
              <p:spPr>
                <a:xfrm>
                  <a:off x="4741084" y="4975322"/>
                  <a:ext cx="12033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Controls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26F91BA-59F3-4CDD-9141-E12FFE5025C2}"/>
                  </a:ext>
                </a:extLst>
              </p:cNvPr>
              <p:cNvGrpSpPr/>
              <p:nvPr/>
            </p:nvGrpSpPr>
            <p:grpSpPr>
              <a:xfrm>
                <a:off x="4438500" y="3346954"/>
                <a:ext cx="510300" cy="1823472"/>
                <a:chOff x="5488925" y="1872037"/>
                <a:chExt cx="566074" cy="1981338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623C563-29C5-5007-0196-D3671973E24E}"/>
                    </a:ext>
                  </a:extLst>
                </p:cNvPr>
                <p:cNvSpPr txBox="1"/>
                <p:nvPr/>
              </p:nvSpPr>
              <p:spPr>
                <a:xfrm>
                  <a:off x="5539115" y="3545599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15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47BF397-2FAC-DA6C-A8F0-9F9028421356}"/>
                    </a:ext>
                  </a:extLst>
                </p:cNvPr>
                <p:cNvSpPr txBox="1"/>
                <p:nvPr/>
              </p:nvSpPr>
              <p:spPr>
                <a:xfrm>
                  <a:off x="5584523" y="3113067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25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7A66C24-3BC8-E3D7-DBCA-FDD1FAA2DD14}"/>
                    </a:ext>
                  </a:extLst>
                </p:cNvPr>
                <p:cNvSpPr txBox="1"/>
                <p:nvPr/>
              </p:nvSpPr>
              <p:spPr>
                <a:xfrm>
                  <a:off x="5575584" y="2924284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35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D5F06C0-058F-8D64-97A5-F36074A4F3AA}"/>
                    </a:ext>
                  </a:extLst>
                </p:cNvPr>
                <p:cNvSpPr txBox="1"/>
                <p:nvPr/>
              </p:nvSpPr>
              <p:spPr>
                <a:xfrm>
                  <a:off x="5575584" y="2671126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45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B846D74-02A5-2DCA-8BF3-9A381B895138}"/>
                    </a:ext>
                  </a:extLst>
                </p:cNvPr>
                <p:cNvSpPr txBox="1"/>
                <p:nvPr/>
              </p:nvSpPr>
              <p:spPr>
                <a:xfrm>
                  <a:off x="5576216" y="2454053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55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BD11FB-C95D-E6B2-34FD-1094B1914395}"/>
                    </a:ext>
                  </a:extLst>
                </p:cNvPr>
                <p:cNvSpPr txBox="1"/>
                <p:nvPr/>
              </p:nvSpPr>
              <p:spPr>
                <a:xfrm>
                  <a:off x="5584524" y="2251394"/>
                  <a:ext cx="428571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70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9FBD150-2D1E-C535-889F-B2067E73F35E}"/>
                    </a:ext>
                  </a:extLst>
                </p:cNvPr>
                <p:cNvSpPr txBox="1"/>
                <p:nvPr/>
              </p:nvSpPr>
              <p:spPr>
                <a:xfrm>
                  <a:off x="5499716" y="2137674"/>
                  <a:ext cx="555283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100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52602AF-D579-4C93-7478-3345563AEA31}"/>
                    </a:ext>
                  </a:extLst>
                </p:cNvPr>
                <p:cNvSpPr txBox="1"/>
                <p:nvPr/>
              </p:nvSpPr>
              <p:spPr>
                <a:xfrm>
                  <a:off x="5499716" y="2010138"/>
                  <a:ext cx="555283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130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2311C90-FF84-ACE0-7CA4-FA13C3A6DED8}"/>
                    </a:ext>
                  </a:extLst>
                </p:cNvPr>
                <p:cNvSpPr txBox="1"/>
                <p:nvPr/>
              </p:nvSpPr>
              <p:spPr>
                <a:xfrm>
                  <a:off x="5488925" y="1872037"/>
                  <a:ext cx="555283" cy="307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170</a:t>
                  </a: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E4E778-BB14-2121-EA8F-12326DAB744E}"/>
                  </a:ext>
                </a:extLst>
              </p:cNvPr>
              <p:cNvSpPr txBox="1"/>
              <p:nvPr/>
            </p:nvSpPr>
            <p:spPr>
              <a:xfrm>
                <a:off x="4504506" y="5156122"/>
                <a:ext cx="3863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9948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79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Girgis</dc:creator>
  <cp:lastModifiedBy>Myron Christodoulides</cp:lastModifiedBy>
  <cp:revision>9</cp:revision>
  <dcterms:created xsi:type="dcterms:W3CDTF">2025-04-08T11:36:26Z</dcterms:created>
  <dcterms:modified xsi:type="dcterms:W3CDTF">2025-04-15T08:12:31Z</dcterms:modified>
</cp:coreProperties>
</file>