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
  </p:notesMasterIdLst>
  <p:sldIdLst>
    <p:sldId id="258" r:id="rId2"/>
  </p:sldIdLst>
  <p:sldSz cx="30279975" cy="42484675"/>
  <p:notesSz cx="6797675" cy="9926638"/>
  <p:defaultTextStyle>
    <a:defPPr>
      <a:defRPr lang="en-GB"/>
    </a:defPPr>
    <a:lvl1pPr algn="l" rtl="0" fontAlgn="base">
      <a:spcBef>
        <a:spcPct val="0"/>
      </a:spcBef>
      <a:spcAft>
        <a:spcPct val="0"/>
      </a:spcAft>
      <a:defRPr sz="8200"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sz="8200"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sz="8200"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sz="8200"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sz="8200" kern="1200">
        <a:solidFill>
          <a:schemeClr val="tx1"/>
        </a:solidFill>
        <a:latin typeface="Arial" pitchFamily="34" charset="0"/>
        <a:ea typeface="+mn-ea"/>
        <a:cs typeface="Arial" pitchFamily="34" charset="0"/>
      </a:defRPr>
    </a:lvl5pPr>
    <a:lvl6pPr marL="2286000" algn="l" defTabSz="914400" rtl="0" eaLnBrk="1" latinLnBrk="0" hangingPunct="1">
      <a:defRPr sz="8200" kern="1200">
        <a:solidFill>
          <a:schemeClr val="tx1"/>
        </a:solidFill>
        <a:latin typeface="Arial" pitchFamily="34" charset="0"/>
        <a:ea typeface="+mn-ea"/>
        <a:cs typeface="Arial" pitchFamily="34" charset="0"/>
      </a:defRPr>
    </a:lvl6pPr>
    <a:lvl7pPr marL="2743200" algn="l" defTabSz="914400" rtl="0" eaLnBrk="1" latinLnBrk="0" hangingPunct="1">
      <a:defRPr sz="8200" kern="1200">
        <a:solidFill>
          <a:schemeClr val="tx1"/>
        </a:solidFill>
        <a:latin typeface="Arial" pitchFamily="34" charset="0"/>
        <a:ea typeface="+mn-ea"/>
        <a:cs typeface="Arial" pitchFamily="34" charset="0"/>
      </a:defRPr>
    </a:lvl7pPr>
    <a:lvl8pPr marL="3200400" algn="l" defTabSz="914400" rtl="0" eaLnBrk="1" latinLnBrk="0" hangingPunct="1">
      <a:defRPr sz="8200" kern="1200">
        <a:solidFill>
          <a:schemeClr val="tx1"/>
        </a:solidFill>
        <a:latin typeface="Arial" pitchFamily="34" charset="0"/>
        <a:ea typeface="+mn-ea"/>
        <a:cs typeface="Arial" pitchFamily="34" charset="0"/>
      </a:defRPr>
    </a:lvl8pPr>
    <a:lvl9pPr marL="3657600" algn="l" defTabSz="914400" rtl="0" eaLnBrk="1" latinLnBrk="0" hangingPunct="1">
      <a:defRPr sz="8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3336" userDrawn="1">
          <p15:clr>
            <a:srgbClr val="A4A3A4"/>
          </p15:clr>
        </p15:guide>
        <p15:guide id="2" pos="953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sa809" initials=" " lastIdx="1" clrIdx="0"/>
  <p:cmAuthor id="1" name="Jane Burridge" initials="JHB" lastIdx="1" clrIdx="1"/>
  <p:cmAuthor id="2" name="Jane Burridge" initials="JHB [2]" lastIdx="1" clrIdx="2"/>
  <p:cmAuthor id="3" name="Jane Burridge" initials="JHB [3]" lastIdx="1" clrIdx="3"/>
  <p:cmAuthor id="4" name="Jane Burridge" initials="JHB [4]" lastIdx="1" clrIdx="4"/>
  <p:cmAuthor id="5" name="Hughes A." initials="HA" lastIdx="25" clrIdx="5">
    <p:extLst>
      <p:ext uri="{19B8F6BF-5375-455C-9EA6-DF929625EA0E}">
        <p15:presenceInfo xmlns:p15="http://schemas.microsoft.com/office/powerpoint/2012/main" userId="S-1-5-21-2015846570-11164191-355810188-80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799"/>
    <a:srgbClr val="E46C0A"/>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20" autoAdjust="0"/>
    <p:restoredTop sz="99708" autoAdjust="0"/>
  </p:normalViewPr>
  <p:slideViewPr>
    <p:cSldViewPr>
      <p:cViewPr varScale="1">
        <p:scale>
          <a:sx n="12" d="100"/>
          <a:sy n="12" d="100"/>
        </p:scale>
        <p:origin x="2146" y="163"/>
      </p:cViewPr>
      <p:guideLst>
        <p:guide orient="horz" pos="13336"/>
        <p:guide pos="9537"/>
      </p:guideLst>
    </p:cSldViewPr>
  </p:slideViewPr>
  <p:notesTextViewPr>
    <p:cViewPr>
      <p:scale>
        <a:sx n="100" d="100"/>
        <a:sy n="100" d="100"/>
      </p:scale>
      <p:origin x="0" y="0"/>
    </p:cViewPr>
  </p:notesTextViewPr>
  <p:notesViewPr>
    <p:cSldViewPr>
      <p:cViewPr varScale="1">
        <p:scale>
          <a:sx n="93" d="100"/>
          <a:sy n="93" d="100"/>
        </p:scale>
        <p:origin x="-368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E0E673CD-0005-450C-914F-E099C8DC12E0}" type="datetimeFigureOut">
              <a:rPr lang="en-US"/>
              <a:pPr>
                <a:defRPr/>
              </a:pPr>
              <a:t>11/10/2025</a:t>
            </a:fld>
            <a:endParaRPr lang="en-US"/>
          </a:p>
        </p:txBody>
      </p:sp>
      <p:sp>
        <p:nvSpPr>
          <p:cNvPr id="4" name="Slide Image Placeholder 3"/>
          <p:cNvSpPr>
            <a:spLocks noGrp="1" noRot="1" noChangeAspect="1"/>
          </p:cNvSpPr>
          <p:nvPr>
            <p:ph type="sldImg" idx="2"/>
          </p:nvPr>
        </p:nvSpPr>
        <p:spPr>
          <a:xfrm>
            <a:off x="2073275" y="744538"/>
            <a:ext cx="26511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B639DCC9-D9DD-4954-B1E9-8806D04B6E79}" type="slidenum">
              <a:rPr lang="en-US"/>
              <a:pPr>
                <a:defRPr/>
              </a:pPr>
              <a:t>‹#›</a:t>
            </a:fld>
            <a:endParaRPr lang="en-US"/>
          </a:p>
        </p:txBody>
      </p:sp>
    </p:spTree>
    <p:extLst>
      <p:ext uri="{BB962C8B-B14F-4D97-AF65-F5344CB8AC3E}">
        <p14:creationId xmlns:p14="http://schemas.microsoft.com/office/powerpoint/2010/main" val="300874497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B22D89-FC73-46FD-B53F-EC78CE1AA418}" type="slidenum">
              <a:rPr lang="en-US">
                <a:latin typeface="Arial" pitchFamily="34" charset="0"/>
                <a:cs typeface="Arial" pitchFamily="34" charset="0"/>
              </a:rPr>
              <a:pPr/>
              <a:t>1</a:t>
            </a:fld>
            <a:endParaRPr lang="en-US">
              <a:latin typeface="Arial" pitchFamily="34" charset="0"/>
              <a:cs typeface="Arial" pitchFamily="34" charset="0"/>
            </a:endParaRPr>
          </a:p>
        </p:txBody>
      </p:sp>
    </p:spTree>
    <p:extLst>
      <p:ext uri="{BB962C8B-B14F-4D97-AF65-F5344CB8AC3E}">
        <p14:creationId xmlns:p14="http://schemas.microsoft.com/office/powerpoint/2010/main" val="248723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197807"/>
            <a:ext cx="25737979" cy="9106669"/>
          </a:xfrm>
        </p:spPr>
        <p:txBody>
          <a:bodyPr/>
          <a:lstStyle/>
          <a:p>
            <a:r>
              <a:rPr lang="en-US"/>
              <a:t>Click to edit Master title style</a:t>
            </a:r>
            <a:endParaRPr lang="en-GB"/>
          </a:p>
        </p:txBody>
      </p:sp>
      <p:sp>
        <p:nvSpPr>
          <p:cNvPr id="3" name="Subtitle 2"/>
          <p:cNvSpPr>
            <a:spLocks noGrp="1"/>
          </p:cNvSpPr>
          <p:nvPr>
            <p:ph type="subTitle" idx="1"/>
          </p:nvPr>
        </p:nvSpPr>
        <p:spPr>
          <a:xfrm>
            <a:off x="4541996" y="24074648"/>
            <a:ext cx="21195983" cy="10857195"/>
          </a:xfrm>
        </p:spPr>
        <p:txBody>
          <a:bodyPr/>
          <a:lstStyle>
            <a:lvl1pPr marL="0" indent="0" algn="ctr">
              <a:buNone/>
              <a:defRPr>
                <a:solidFill>
                  <a:schemeClr val="tx1">
                    <a:tint val="75000"/>
                  </a:schemeClr>
                </a:solidFill>
              </a:defRPr>
            </a:lvl1pPr>
            <a:lvl2pPr marL="2078543" indent="0" algn="ctr">
              <a:buNone/>
              <a:defRPr>
                <a:solidFill>
                  <a:schemeClr val="tx1">
                    <a:tint val="75000"/>
                  </a:schemeClr>
                </a:solidFill>
              </a:defRPr>
            </a:lvl2pPr>
            <a:lvl3pPr marL="4157073" indent="0" algn="ctr">
              <a:buNone/>
              <a:defRPr>
                <a:solidFill>
                  <a:schemeClr val="tx1">
                    <a:tint val="75000"/>
                  </a:schemeClr>
                </a:solidFill>
              </a:defRPr>
            </a:lvl3pPr>
            <a:lvl4pPr marL="6235616" indent="0" algn="ctr">
              <a:buNone/>
              <a:defRPr>
                <a:solidFill>
                  <a:schemeClr val="tx1">
                    <a:tint val="75000"/>
                  </a:schemeClr>
                </a:solidFill>
              </a:defRPr>
            </a:lvl4pPr>
            <a:lvl5pPr marL="8314160" indent="0" algn="ctr">
              <a:buNone/>
              <a:defRPr>
                <a:solidFill>
                  <a:schemeClr val="tx1">
                    <a:tint val="75000"/>
                  </a:schemeClr>
                </a:solidFill>
              </a:defRPr>
            </a:lvl5pPr>
            <a:lvl6pPr marL="10392689" indent="0" algn="ctr">
              <a:buNone/>
              <a:defRPr>
                <a:solidFill>
                  <a:schemeClr val="tx1">
                    <a:tint val="75000"/>
                  </a:schemeClr>
                </a:solidFill>
              </a:defRPr>
            </a:lvl6pPr>
            <a:lvl7pPr marL="12471233" indent="0" algn="ctr">
              <a:buNone/>
              <a:defRPr>
                <a:solidFill>
                  <a:schemeClr val="tx1">
                    <a:tint val="75000"/>
                  </a:schemeClr>
                </a:solidFill>
              </a:defRPr>
            </a:lvl7pPr>
            <a:lvl8pPr marL="14549776" indent="0" algn="ctr">
              <a:buNone/>
              <a:defRPr>
                <a:solidFill>
                  <a:schemeClr val="tx1">
                    <a:tint val="75000"/>
                  </a:schemeClr>
                </a:solidFill>
              </a:defRPr>
            </a:lvl8pPr>
            <a:lvl9pPr marL="1662830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0AA9B5-26F0-4B7C-8842-634847295DF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9D2BC3-13F1-46B2-8D0B-BB0C35604A6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01360"/>
            <a:ext cx="6812994" cy="362496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999" y="1701360"/>
            <a:ext cx="19934317" cy="36249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78AB9D2-DD62-4E25-BDF2-70E0E9A88E0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13887" y="1701704"/>
            <a:ext cx="27252202" cy="362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1514475" y="38688963"/>
            <a:ext cx="7065963" cy="2949575"/>
          </a:xfrm>
        </p:spPr>
        <p:txBody>
          <a:bodyPr/>
          <a:lstStyle>
            <a:lvl1pPr>
              <a:defRPr/>
            </a:lvl1pPr>
          </a:lstStyle>
          <a:p>
            <a:pPr>
              <a:defRPr/>
            </a:pPr>
            <a:endParaRPr lang="en-GB"/>
          </a:p>
        </p:txBody>
      </p:sp>
      <p:sp>
        <p:nvSpPr>
          <p:cNvPr id="4" name="Footer Placeholder 3"/>
          <p:cNvSpPr>
            <a:spLocks noGrp="1"/>
          </p:cNvSpPr>
          <p:nvPr>
            <p:ph type="ftr" sz="quarter" idx="11"/>
          </p:nvPr>
        </p:nvSpPr>
        <p:spPr>
          <a:xfrm>
            <a:off x="10345738" y="38688963"/>
            <a:ext cx="9588500" cy="294957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21699538" y="38688963"/>
            <a:ext cx="7065962" cy="2949575"/>
          </a:xfrm>
        </p:spPr>
        <p:txBody>
          <a:bodyPr/>
          <a:lstStyle>
            <a:lvl1pPr>
              <a:defRPr/>
            </a:lvl1pPr>
          </a:lstStyle>
          <a:p>
            <a:pPr>
              <a:defRPr/>
            </a:pPr>
            <a:fld id="{EF21CE2D-D5B3-439F-B2E5-C90697E17B7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3A857A-4F3E-47AE-80A7-0D91A40FF61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300360"/>
            <a:ext cx="25737979" cy="8437928"/>
          </a:xfrm>
        </p:spPr>
        <p:txBody>
          <a:bodyPr anchor="t"/>
          <a:lstStyle>
            <a:lvl1pPr algn="l">
              <a:defRPr sz="18200" b="1" cap="all"/>
            </a:lvl1pPr>
          </a:lstStyle>
          <a:p>
            <a:r>
              <a:rPr lang="en-US"/>
              <a:t>Click to edit Master title style</a:t>
            </a:r>
            <a:endParaRPr lang="en-GB"/>
          </a:p>
        </p:txBody>
      </p:sp>
      <p:sp>
        <p:nvSpPr>
          <p:cNvPr id="3" name="Text Placeholder 2"/>
          <p:cNvSpPr>
            <a:spLocks noGrp="1"/>
          </p:cNvSpPr>
          <p:nvPr>
            <p:ph type="body" idx="1"/>
          </p:nvPr>
        </p:nvSpPr>
        <p:spPr>
          <a:xfrm>
            <a:off x="2391909" y="18006827"/>
            <a:ext cx="25737979" cy="9293519"/>
          </a:xfrm>
        </p:spPr>
        <p:txBody>
          <a:bodyPr anchor="b"/>
          <a:lstStyle>
            <a:lvl1pPr marL="0" indent="0">
              <a:buNone/>
              <a:defRPr sz="9100">
                <a:solidFill>
                  <a:schemeClr val="tx1">
                    <a:tint val="75000"/>
                  </a:schemeClr>
                </a:solidFill>
              </a:defRPr>
            </a:lvl1pPr>
            <a:lvl2pPr marL="2078543" indent="0">
              <a:buNone/>
              <a:defRPr sz="8200">
                <a:solidFill>
                  <a:schemeClr val="tx1">
                    <a:tint val="75000"/>
                  </a:schemeClr>
                </a:solidFill>
              </a:defRPr>
            </a:lvl2pPr>
            <a:lvl3pPr marL="4157073" indent="0">
              <a:buNone/>
              <a:defRPr sz="7300">
                <a:solidFill>
                  <a:schemeClr val="tx1">
                    <a:tint val="75000"/>
                  </a:schemeClr>
                </a:solidFill>
              </a:defRPr>
            </a:lvl3pPr>
            <a:lvl4pPr marL="6235616" indent="0">
              <a:buNone/>
              <a:defRPr sz="6400">
                <a:solidFill>
                  <a:schemeClr val="tx1">
                    <a:tint val="75000"/>
                  </a:schemeClr>
                </a:solidFill>
              </a:defRPr>
            </a:lvl4pPr>
            <a:lvl5pPr marL="8314160" indent="0">
              <a:buNone/>
              <a:defRPr sz="6400">
                <a:solidFill>
                  <a:schemeClr val="tx1">
                    <a:tint val="75000"/>
                  </a:schemeClr>
                </a:solidFill>
              </a:defRPr>
            </a:lvl5pPr>
            <a:lvl6pPr marL="10392689" indent="0">
              <a:buNone/>
              <a:defRPr sz="6400">
                <a:solidFill>
                  <a:schemeClr val="tx1">
                    <a:tint val="75000"/>
                  </a:schemeClr>
                </a:solidFill>
              </a:defRPr>
            </a:lvl6pPr>
            <a:lvl7pPr marL="12471233" indent="0">
              <a:buNone/>
              <a:defRPr sz="6400">
                <a:solidFill>
                  <a:schemeClr val="tx1">
                    <a:tint val="75000"/>
                  </a:schemeClr>
                </a:solidFill>
              </a:defRPr>
            </a:lvl7pPr>
            <a:lvl8pPr marL="14549776" indent="0">
              <a:buNone/>
              <a:defRPr sz="6400">
                <a:solidFill>
                  <a:schemeClr val="tx1">
                    <a:tint val="75000"/>
                  </a:schemeClr>
                </a:solidFill>
              </a:defRPr>
            </a:lvl8pPr>
            <a:lvl9pPr marL="16628306"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A54C21-76FA-44C3-904A-DD3CECE80EE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999" y="9913100"/>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92321" y="9913100"/>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B0A2D1-3E36-4D43-9F15-415443EF5A3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99" y="9509883"/>
            <a:ext cx="13378914" cy="3963266"/>
          </a:xfrm>
        </p:spPr>
        <p:txBody>
          <a:bodyPr anchor="b"/>
          <a:lstStyle>
            <a:lvl1pPr marL="0" indent="0">
              <a:buNone/>
              <a:defRPr sz="10900" b="1"/>
            </a:lvl1pPr>
            <a:lvl2pPr marL="2078543" indent="0">
              <a:buNone/>
              <a:defRPr sz="9100" b="1"/>
            </a:lvl2pPr>
            <a:lvl3pPr marL="4157073" indent="0">
              <a:buNone/>
              <a:defRPr sz="8200" b="1"/>
            </a:lvl3pPr>
            <a:lvl4pPr marL="6235616" indent="0">
              <a:buNone/>
              <a:defRPr sz="7300" b="1"/>
            </a:lvl4pPr>
            <a:lvl5pPr marL="8314160" indent="0">
              <a:buNone/>
              <a:defRPr sz="7300" b="1"/>
            </a:lvl5pPr>
            <a:lvl6pPr marL="10392689" indent="0">
              <a:buNone/>
              <a:defRPr sz="7300" b="1"/>
            </a:lvl6pPr>
            <a:lvl7pPr marL="12471233" indent="0">
              <a:buNone/>
              <a:defRPr sz="7300" b="1"/>
            </a:lvl7pPr>
            <a:lvl8pPr marL="14549776" indent="0">
              <a:buNone/>
              <a:defRPr sz="7300" b="1"/>
            </a:lvl8pPr>
            <a:lvl9pPr marL="16628306"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473149"/>
            <a:ext cx="13378914"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08" y="9509883"/>
            <a:ext cx="13384169" cy="3963266"/>
          </a:xfrm>
        </p:spPr>
        <p:txBody>
          <a:bodyPr anchor="b"/>
          <a:lstStyle>
            <a:lvl1pPr marL="0" indent="0">
              <a:buNone/>
              <a:defRPr sz="10900" b="1"/>
            </a:lvl1pPr>
            <a:lvl2pPr marL="2078543" indent="0">
              <a:buNone/>
              <a:defRPr sz="9100" b="1"/>
            </a:lvl2pPr>
            <a:lvl3pPr marL="4157073" indent="0">
              <a:buNone/>
              <a:defRPr sz="8200" b="1"/>
            </a:lvl3pPr>
            <a:lvl4pPr marL="6235616" indent="0">
              <a:buNone/>
              <a:defRPr sz="7300" b="1"/>
            </a:lvl4pPr>
            <a:lvl5pPr marL="8314160" indent="0">
              <a:buNone/>
              <a:defRPr sz="7300" b="1"/>
            </a:lvl5pPr>
            <a:lvl6pPr marL="10392689" indent="0">
              <a:buNone/>
              <a:defRPr sz="7300" b="1"/>
            </a:lvl6pPr>
            <a:lvl7pPr marL="12471233" indent="0">
              <a:buNone/>
              <a:defRPr sz="7300" b="1"/>
            </a:lvl7pPr>
            <a:lvl8pPr marL="14549776" indent="0">
              <a:buNone/>
              <a:defRPr sz="7300" b="1"/>
            </a:lvl8pPr>
            <a:lvl9pPr marL="1662830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08" y="13473149"/>
            <a:ext cx="13384169"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D767B3D-5E42-47B9-B357-FB656941CC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9A708AF-FF2C-4C62-96A1-7A6D380C8AF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55EB82E-EEE0-4449-A2A5-1E695E0706D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11" y="1691519"/>
            <a:ext cx="9961903" cy="7198793"/>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38630" y="1691529"/>
            <a:ext cx="16927347" cy="36259493"/>
          </a:xfrm>
        </p:spPr>
        <p:txBody>
          <a:bodyPr/>
          <a:lstStyle>
            <a:lvl1pPr>
              <a:defRPr sz="146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11" y="8890314"/>
            <a:ext cx="9961903" cy="29060701"/>
          </a:xfrm>
        </p:spPr>
        <p:txBody>
          <a:bodyPr/>
          <a:lstStyle>
            <a:lvl1pPr marL="0" indent="0">
              <a:buNone/>
              <a:defRPr sz="6400"/>
            </a:lvl1pPr>
            <a:lvl2pPr marL="2078543" indent="0">
              <a:buNone/>
              <a:defRPr sz="5500"/>
            </a:lvl2pPr>
            <a:lvl3pPr marL="4157073" indent="0">
              <a:buNone/>
              <a:defRPr sz="4500"/>
            </a:lvl3pPr>
            <a:lvl4pPr marL="6235616" indent="0">
              <a:buNone/>
              <a:defRPr sz="4100"/>
            </a:lvl4pPr>
            <a:lvl5pPr marL="8314160" indent="0">
              <a:buNone/>
              <a:defRPr sz="4100"/>
            </a:lvl5pPr>
            <a:lvl6pPr marL="10392689" indent="0">
              <a:buNone/>
              <a:defRPr sz="4100"/>
            </a:lvl6pPr>
            <a:lvl7pPr marL="12471233" indent="0">
              <a:buNone/>
              <a:defRPr sz="4100"/>
            </a:lvl7pPr>
            <a:lvl8pPr marL="14549776" indent="0">
              <a:buNone/>
              <a:defRPr sz="4100"/>
            </a:lvl8pPr>
            <a:lvl9pPr marL="1662830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0DFB0DC-0E5A-439B-979C-6EB9A323892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739272"/>
            <a:ext cx="18167985" cy="3510890"/>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35088" y="3796085"/>
            <a:ext cx="18167985" cy="25490805"/>
          </a:xfrm>
        </p:spPr>
        <p:txBody>
          <a:bodyPr rtlCol="0">
            <a:normAutofit/>
          </a:bodyPr>
          <a:lstStyle>
            <a:lvl1pPr marL="0" indent="0">
              <a:buNone/>
              <a:defRPr sz="14600"/>
            </a:lvl1pPr>
            <a:lvl2pPr marL="2078543" indent="0">
              <a:buNone/>
              <a:defRPr sz="12700"/>
            </a:lvl2pPr>
            <a:lvl3pPr marL="4157073" indent="0">
              <a:buNone/>
              <a:defRPr sz="10900"/>
            </a:lvl3pPr>
            <a:lvl4pPr marL="6235616" indent="0">
              <a:buNone/>
              <a:defRPr sz="9100"/>
            </a:lvl4pPr>
            <a:lvl5pPr marL="8314160" indent="0">
              <a:buNone/>
              <a:defRPr sz="9100"/>
            </a:lvl5pPr>
            <a:lvl6pPr marL="10392689" indent="0">
              <a:buNone/>
              <a:defRPr sz="9100"/>
            </a:lvl6pPr>
            <a:lvl7pPr marL="12471233" indent="0">
              <a:buNone/>
              <a:defRPr sz="9100"/>
            </a:lvl7pPr>
            <a:lvl8pPr marL="14549776" indent="0">
              <a:buNone/>
              <a:defRPr sz="9100"/>
            </a:lvl8pPr>
            <a:lvl9pPr marL="16628306" indent="0">
              <a:buNone/>
              <a:defRPr sz="9100"/>
            </a:lvl9pPr>
          </a:lstStyle>
          <a:p>
            <a:pPr lvl="0"/>
            <a:endParaRPr lang="en-GB" noProof="0"/>
          </a:p>
        </p:txBody>
      </p:sp>
      <p:sp>
        <p:nvSpPr>
          <p:cNvPr id="4" name="Text Placeholder 3"/>
          <p:cNvSpPr>
            <a:spLocks noGrp="1"/>
          </p:cNvSpPr>
          <p:nvPr>
            <p:ph type="body" sz="half" idx="2"/>
          </p:nvPr>
        </p:nvSpPr>
        <p:spPr>
          <a:xfrm>
            <a:off x="5935088" y="33250162"/>
            <a:ext cx="18167985" cy="4986045"/>
          </a:xfrm>
        </p:spPr>
        <p:txBody>
          <a:bodyPr/>
          <a:lstStyle>
            <a:lvl1pPr marL="0" indent="0">
              <a:buNone/>
              <a:defRPr sz="6400"/>
            </a:lvl1pPr>
            <a:lvl2pPr marL="2078543" indent="0">
              <a:buNone/>
              <a:defRPr sz="5500"/>
            </a:lvl2pPr>
            <a:lvl3pPr marL="4157073" indent="0">
              <a:buNone/>
              <a:defRPr sz="4500"/>
            </a:lvl3pPr>
            <a:lvl4pPr marL="6235616" indent="0">
              <a:buNone/>
              <a:defRPr sz="4100"/>
            </a:lvl4pPr>
            <a:lvl5pPr marL="8314160" indent="0">
              <a:buNone/>
              <a:defRPr sz="4100"/>
            </a:lvl5pPr>
            <a:lvl6pPr marL="10392689" indent="0">
              <a:buNone/>
              <a:defRPr sz="4100"/>
            </a:lvl6pPr>
            <a:lvl7pPr marL="12471233" indent="0">
              <a:buNone/>
              <a:defRPr sz="4100"/>
            </a:lvl7pPr>
            <a:lvl8pPr marL="14549776" indent="0">
              <a:buNone/>
              <a:defRPr sz="4100"/>
            </a:lvl8pPr>
            <a:lvl9pPr marL="1662830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F00E0F8-860A-4C03-A22F-46A31F785D8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5" y="1701800"/>
            <a:ext cx="27251025" cy="7080250"/>
          </a:xfrm>
          <a:prstGeom prst="rect">
            <a:avLst/>
          </a:prstGeom>
          <a:noFill/>
          <a:ln w="9525">
            <a:noFill/>
            <a:miter lim="800000"/>
            <a:headEnd/>
            <a:tailEnd/>
          </a:ln>
        </p:spPr>
        <p:txBody>
          <a:bodyPr vert="horz" wrap="square" lIns="415710" tIns="207857" rIns="415710" bIns="207857"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514475" y="9913938"/>
            <a:ext cx="27251025" cy="28038425"/>
          </a:xfrm>
          <a:prstGeom prst="rect">
            <a:avLst/>
          </a:prstGeom>
          <a:noFill/>
          <a:ln w="9525">
            <a:noFill/>
            <a:miter lim="800000"/>
            <a:headEnd/>
            <a:tailEnd/>
          </a:ln>
        </p:spPr>
        <p:txBody>
          <a:bodyPr vert="horz" wrap="square" lIns="415710" tIns="207857" rIns="415710" bIns="2078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4475" y="39377938"/>
            <a:ext cx="7065963" cy="2260600"/>
          </a:xfrm>
          <a:prstGeom prst="rect">
            <a:avLst/>
          </a:prstGeom>
        </p:spPr>
        <p:txBody>
          <a:bodyPr vert="horz" lIns="415710" tIns="207857" rIns="415710" bIns="207857" rtlCol="0" anchor="ctr"/>
          <a:lstStyle>
            <a:lvl1pPr algn="l">
              <a:defRPr sz="5500">
                <a:solidFill>
                  <a:schemeClr val="tx1">
                    <a:tint val="75000"/>
                  </a:schemeClr>
                </a:solidFill>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3"/>
          </p:nvPr>
        </p:nvSpPr>
        <p:spPr>
          <a:xfrm>
            <a:off x="10345738" y="39377938"/>
            <a:ext cx="9588500" cy="2260600"/>
          </a:xfrm>
          <a:prstGeom prst="rect">
            <a:avLst/>
          </a:prstGeom>
        </p:spPr>
        <p:txBody>
          <a:bodyPr vert="horz" lIns="415710" tIns="207857" rIns="415710" bIns="207857" rtlCol="0" anchor="ctr"/>
          <a:lstStyle>
            <a:lvl1pPr algn="ctr">
              <a:defRPr sz="55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21699538" y="39377938"/>
            <a:ext cx="7065962" cy="2260600"/>
          </a:xfrm>
          <a:prstGeom prst="rect">
            <a:avLst/>
          </a:prstGeom>
        </p:spPr>
        <p:txBody>
          <a:bodyPr vert="horz" lIns="415710" tIns="207857" rIns="415710" bIns="207857" rtlCol="0" anchor="ctr"/>
          <a:lstStyle>
            <a:lvl1pPr algn="r">
              <a:defRPr sz="5500">
                <a:solidFill>
                  <a:schemeClr val="tx1">
                    <a:tint val="75000"/>
                  </a:schemeClr>
                </a:solidFill>
                <a:latin typeface="Arial" pitchFamily="34" charset="0"/>
                <a:cs typeface="Arial" pitchFamily="34" charset="0"/>
              </a:defRPr>
            </a:lvl1pPr>
          </a:lstStyle>
          <a:p>
            <a:pPr>
              <a:defRPr/>
            </a:pPr>
            <a:fld id="{D8BA1603-F4EB-4A11-927B-5DBA0FDDA7F3}" type="slidenum">
              <a:rPr lang="en-GB"/>
              <a:pPr>
                <a:defRPr/>
              </a:pPr>
              <a:t>‹#›</a:t>
            </a:fld>
            <a:endParaRPr lang="en-GB"/>
          </a:p>
        </p:txBody>
      </p:sp>
      <p:pic>
        <p:nvPicPr>
          <p:cNvPr id="1031" name="Picture 8" descr="Salford colours"/>
          <p:cNvPicPr>
            <a:picLocks noChangeAspect="1" noChangeArrowheads="1"/>
          </p:cNvPicPr>
          <p:nvPr userDrawn="1"/>
        </p:nvPicPr>
        <p:blipFill>
          <a:blip r:embed="rId14" cstate="print"/>
          <a:srcRect/>
          <a:stretch>
            <a:fillRect/>
          </a:stretch>
        </p:blipFill>
        <p:spPr bwMode="auto">
          <a:xfrm>
            <a:off x="23063200" y="1641475"/>
            <a:ext cx="5780088" cy="7072313"/>
          </a:xfrm>
          <a:prstGeom prst="rect">
            <a:avLst/>
          </a:prstGeom>
          <a:noFill/>
          <a:ln w="9525">
            <a:noFill/>
            <a:miter lim="800000"/>
            <a:headEnd/>
            <a:tailEnd/>
          </a:ln>
        </p:spPr>
      </p:pic>
      <p:grpSp>
        <p:nvGrpSpPr>
          <p:cNvPr id="1032" name="Group 9"/>
          <p:cNvGrpSpPr>
            <a:grpSpLocks/>
          </p:cNvGrpSpPr>
          <p:nvPr userDrawn="1"/>
        </p:nvGrpSpPr>
        <p:grpSpPr bwMode="auto">
          <a:xfrm>
            <a:off x="1436688" y="1641475"/>
            <a:ext cx="21658262" cy="7069138"/>
            <a:chOff x="0" y="0"/>
            <a:chExt cx="5760" cy="986"/>
          </a:xfrm>
        </p:grpSpPr>
        <p:sp>
          <p:nvSpPr>
            <p:cNvPr id="1033" name="Rectangle 10"/>
            <p:cNvSpPr>
              <a:spLocks noChangeArrowheads="1"/>
            </p:cNvSpPr>
            <p:nvPr/>
          </p:nvSpPr>
          <p:spPr bwMode="auto">
            <a:xfrm>
              <a:off x="0" y="0"/>
              <a:ext cx="5760" cy="986"/>
            </a:xfrm>
            <a:prstGeom prst="rect">
              <a:avLst/>
            </a:prstGeom>
            <a:solidFill>
              <a:srgbClr val="004A40"/>
            </a:solidFill>
            <a:ln w="9525">
              <a:noFill/>
              <a:miter lim="800000"/>
              <a:headEnd/>
              <a:tailEnd/>
            </a:ln>
          </p:spPr>
          <p:txBody>
            <a:bodyPr anchor="ctr"/>
            <a:lstStyle/>
            <a:p>
              <a:pPr>
                <a:defRPr/>
              </a:pPr>
              <a:endParaRPr lang="en-US">
                <a:latin typeface="Arial" charset="0"/>
                <a:cs typeface="Arial" charset="0"/>
              </a:endParaRPr>
            </a:p>
          </p:txBody>
        </p:sp>
        <p:pic>
          <p:nvPicPr>
            <p:cNvPr id="1034" name="Picture 11"/>
            <p:cNvPicPr>
              <a:picLocks noChangeAspect="1" noChangeArrowheads="1"/>
            </p:cNvPicPr>
            <p:nvPr/>
          </p:nvPicPr>
          <p:blipFill>
            <a:blip r:embed="rId15" cstate="print"/>
            <a:srcRect/>
            <a:stretch>
              <a:fillRect/>
            </a:stretch>
          </p:blipFill>
          <p:spPr bwMode="auto">
            <a:xfrm>
              <a:off x="204" y="164"/>
              <a:ext cx="635" cy="63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700" r:id="rId12"/>
  </p:sldLayoutIdLst>
  <p:txStyles>
    <p:titleStyle>
      <a:lvl1pPr algn="ctr" defTabSz="4156075" rtl="0" eaLnBrk="0" fontAlgn="base" hangingPunct="0">
        <a:spcBef>
          <a:spcPct val="0"/>
        </a:spcBef>
        <a:spcAft>
          <a:spcPct val="0"/>
        </a:spcAft>
        <a:defRPr sz="20000" kern="1200">
          <a:solidFill>
            <a:schemeClr val="tx1"/>
          </a:solidFill>
          <a:latin typeface="+mj-lt"/>
          <a:ea typeface="+mj-ea"/>
          <a:cs typeface="+mj-cs"/>
        </a:defRPr>
      </a:lvl1pPr>
      <a:lvl2pPr algn="ctr" defTabSz="4156075" rtl="0" eaLnBrk="0" fontAlgn="base" hangingPunct="0">
        <a:spcBef>
          <a:spcPct val="0"/>
        </a:spcBef>
        <a:spcAft>
          <a:spcPct val="0"/>
        </a:spcAft>
        <a:defRPr sz="20000">
          <a:solidFill>
            <a:schemeClr val="tx1"/>
          </a:solidFill>
          <a:latin typeface="Calibri" pitchFamily="34" charset="0"/>
        </a:defRPr>
      </a:lvl2pPr>
      <a:lvl3pPr algn="ctr" defTabSz="4156075" rtl="0" eaLnBrk="0" fontAlgn="base" hangingPunct="0">
        <a:spcBef>
          <a:spcPct val="0"/>
        </a:spcBef>
        <a:spcAft>
          <a:spcPct val="0"/>
        </a:spcAft>
        <a:defRPr sz="20000">
          <a:solidFill>
            <a:schemeClr val="tx1"/>
          </a:solidFill>
          <a:latin typeface="Calibri" pitchFamily="34" charset="0"/>
        </a:defRPr>
      </a:lvl3pPr>
      <a:lvl4pPr algn="ctr" defTabSz="4156075" rtl="0" eaLnBrk="0" fontAlgn="base" hangingPunct="0">
        <a:spcBef>
          <a:spcPct val="0"/>
        </a:spcBef>
        <a:spcAft>
          <a:spcPct val="0"/>
        </a:spcAft>
        <a:defRPr sz="20000">
          <a:solidFill>
            <a:schemeClr val="tx1"/>
          </a:solidFill>
          <a:latin typeface="Calibri" pitchFamily="34" charset="0"/>
        </a:defRPr>
      </a:lvl4pPr>
      <a:lvl5pPr algn="ctr" defTabSz="4156075" rtl="0" eaLnBrk="0" fontAlgn="base" hangingPunct="0">
        <a:spcBef>
          <a:spcPct val="0"/>
        </a:spcBef>
        <a:spcAft>
          <a:spcPct val="0"/>
        </a:spcAft>
        <a:defRPr sz="20000">
          <a:solidFill>
            <a:schemeClr val="tx1"/>
          </a:solidFill>
          <a:latin typeface="Calibri" pitchFamily="34" charset="0"/>
        </a:defRPr>
      </a:lvl5pPr>
      <a:lvl6pPr marL="457200" algn="ctr" defTabSz="4156075" rtl="0" fontAlgn="base">
        <a:spcBef>
          <a:spcPct val="0"/>
        </a:spcBef>
        <a:spcAft>
          <a:spcPct val="0"/>
        </a:spcAft>
        <a:defRPr sz="20000">
          <a:solidFill>
            <a:schemeClr val="tx1"/>
          </a:solidFill>
          <a:latin typeface="Calibri" pitchFamily="34" charset="0"/>
        </a:defRPr>
      </a:lvl6pPr>
      <a:lvl7pPr marL="914400" algn="ctr" defTabSz="4156075" rtl="0" fontAlgn="base">
        <a:spcBef>
          <a:spcPct val="0"/>
        </a:spcBef>
        <a:spcAft>
          <a:spcPct val="0"/>
        </a:spcAft>
        <a:defRPr sz="20000">
          <a:solidFill>
            <a:schemeClr val="tx1"/>
          </a:solidFill>
          <a:latin typeface="Calibri" pitchFamily="34" charset="0"/>
        </a:defRPr>
      </a:lvl7pPr>
      <a:lvl8pPr marL="1371600" algn="ctr" defTabSz="4156075" rtl="0" fontAlgn="base">
        <a:spcBef>
          <a:spcPct val="0"/>
        </a:spcBef>
        <a:spcAft>
          <a:spcPct val="0"/>
        </a:spcAft>
        <a:defRPr sz="20000">
          <a:solidFill>
            <a:schemeClr val="tx1"/>
          </a:solidFill>
          <a:latin typeface="Calibri" pitchFamily="34" charset="0"/>
        </a:defRPr>
      </a:lvl8pPr>
      <a:lvl9pPr marL="1828800" algn="ctr" defTabSz="4156075" rtl="0" fontAlgn="base">
        <a:spcBef>
          <a:spcPct val="0"/>
        </a:spcBef>
        <a:spcAft>
          <a:spcPct val="0"/>
        </a:spcAft>
        <a:defRPr sz="20000">
          <a:solidFill>
            <a:schemeClr val="tx1"/>
          </a:solidFill>
          <a:latin typeface="Calibri" pitchFamily="34" charset="0"/>
        </a:defRPr>
      </a:lvl9pPr>
    </p:titleStyle>
    <p:bodyStyle>
      <a:lvl1pPr marL="1557338" indent="-1557338" algn="l" defTabSz="4156075" rtl="0" eaLnBrk="0" fontAlgn="base" hangingPunct="0">
        <a:spcBef>
          <a:spcPct val="20000"/>
        </a:spcBef>
        <a:spcAft>
          <a:spcPct val="0"/>
        </a:spcAft>
        <a:buFont typeface="Arial" pitchFamily="34" charset="0"/>
        <a:buChar char="•"/>
        <a:defRPr sz="14600" kern="1200">
          <a:solidFill>
            <a:schemeClr val="tx1"/>
          </a:solidFill>
          <a:latin typeface="+mn-lt"/>
          <a:ea typeface="+mn-ea"/>
          <a:cs typeface="+mn-cs"/>
        </a:defRPr>
      </a:lvl1pPr>
      <a:lvl2pPr marL="3376613" indent="-1298575" algn="l" defTabSz="4156075" rtl="0" eaLnBrk="0" fontAlgn="base" hangingPunct="0">
        <a:spcBef>
          <a:spcPct val="20000"/>
        </a:spcBef>
        <a:spcAft>
          <a:spcPct val="0"/>
        </a:spcAft>
        <a:buFont typeface="Arial" pitchFamily="34" charset="0"/>
        <a:buChar char="–"/>
        <a:defRPr sz="12700" kern="1200">
          <a:solidFill>
            <a:schemeClr val="tx1"/>
          </a:solidFill>
          <a:latin typeface="+mn-lt"/>
          <a:ea typeface="+mn-ea"/>
          <a:cs typeface="+mn-cs"/>
        </a:defRPr>
      </a:lvl2pPr>
      <a:lvl3pPr marL="5195888" indent="-1038225" algn="l" defTabSz="4156075" rtl="0" eaLnBrk="0" fontAlgn="base" hangingPunct="0">
        <a:spcBef>
          <a:spcPct val="20000"/>
        </a:spcBef>
        <a:spcAft>
          <a:spcPct val="0"/>
        </a:spcAft>
        <a:buFont typeface="Arial" pitchFamily="34" charset="0"/>
        <a:buChar char="•"/>
        <a:defRPr sz="10900" kern="1200">
          <a:solidFill>
            <a:schemeClr val="tx1"/>
          </a:solidFill>
          <a:latin typeface="+mn-lt"/>
          <a:ea typeface="+mn-ea"/>
          <a:cs typeface="+mn-cs"/>
        </a:defRPr>
      </a:lvl3pPr>
      <a:lvl4pPr marL="7273925" indent="-1038225" algn="l" defTabSz="4156075" rtl="0" eaLnBrk="0" fontAlgn="base" hangingPunct="0">
        <a:spcBef>
          <a:spcPct val="20000"/>
        </a:spcBef>
        <a:spcAft>
          <a:spcPct val="0"/>
        </a:spcAft>
        <a:buFont typeface="Arial" pitchFamily="34" charset="0"/>
        <a:buChar char="–"/>
        <a:defRPr sz="9100" kern="1200">
          <a:solidFill>
            <a:schemeClr val="tx1"/>
          </a:solidFill>
          <a:latin typeface="+mn-lt"/>
          <a:ea typeface="+mn-ea"/>
          <a:cs typeface="+mn-cs"/>
        </a:defRPr>
      </a:lvl4pPr>
      <a:lvl5pPr marL="9351963" indent="-1038225" algn="l" defTabSz="4156075" rtl="0" eaLnBrk="0" fontAlgn="base" hangingPunct="0">
        <a:spcBef>
          <a:spcPct val="20000"/>
        </a:spcBef>
        <a:spcAft>
          <a:spcPct val="0"/>
        </a:spcAft>
        <a:buFont typeface="Arial" pitchFamily="34" charset="0"/>
        <a:buChar char="»"/>
        <a:defRPr sz="9100" kern="1200">
          <a:solidFill>
            <a:schemeClr val="tx1"/>
          </a:solidFill>
          <a:latin typeface="+mn-lt"/>
          <a:ea typeface="+mn-ea"/>
          <a:cs typeface="+mn-cs"/>
        </a:defRPr>
      </a:lvl5pPr>
      <a:lvl6pPr marL="11431961"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0504"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89038"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67577"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57073" rtl="0" eaLnBrk="1" latinLnBrk="0" hangingPunct="1">
        <a:defRPr sz="8200" kern="1200">
          <a:solidFill>
            <a:schemeClr val="tx1"/>
          </a:solidFill>
          <a:latin typeface="+mn-lt"/>
          <a:ea typeface="+mn-ea"/>
          <a:cs typeface="+mn-cs"/>
        </a:defRPr>
      </a:lvl1pPr>
      <a:lvl2pPr marL="2078543" algn="l" defTabSz="4157073" rtl="0" eaLnBrk="1" latinLnBrk="0" hangingPunct="1">
        <a:defRPr sz="8200" kern="1200">
          <a:solidFill>
            <a:schemeClr val="tx1"/>
          </a:solidFill>
          <a:latin typeface="+mn-lt"/>
          <a:ea typeface="+mn-ea"/>
          <a:cs typeface="+mn-cs"/>
        </a:defRPr>
      </a:lvl2pPr>
      <a:lvl3pPr marL="4157073" algn="l" defTabSz="4157073" rtl="0" eaLnBrk="1" latinLnBrk="0" hangingPunct="1">
        <a:defRPr sz="8200" kern="1200">
          <a:solidFill>
            <a:schemeClr val="tx1"/>
          </a:solidFill>
          <a:latin typeface="+mn-lt"/>
          <a:ea typeface="+mn-ea"/>
          <a:cs typeface="+mn-cs"/>
        </a:defRPr>
      </a:lvl3pPr>
      <a:lvl4pPr marL="6235616" algn="l" defTabSz="4157073" rtl="0" eaLnBrk="1" latinLnBrk="0" hangingPunct="1">
        <a:defRPr sz="8200" kern="1200">
          <a:solidFill>
            <a:schemeClr val="tx1"/>
          </a:solidFill>
          <a:latin typeface="+mn-lt"/>
          <a:ea typeface="+mn-ea"/>
          <a:cs typeface="+mn-cs"/>
        </a:defRPr>
      </a:lvl4pPr>
      <a:lvl5pPr marL="8314160" algn="l" defTabSz="4157073" rtl="0" eaLnBrk="1" latinLnBrk="0" hangingPunct="1">
        <a:defRPr sz="8200" kern="1200">
          <a:solidFill>
            <a:schemeClr val="tx1"/>
          </a:solidFill>
          <a:latin typeface="+mn-lt"/>
          <a:ea typeface="+mn-ea"/>
          <a:cs typeface="+mn-cs"/>
        </a:defRPr>
      </a:lvl5pPr>
      <a:lvl6pPr marL="10392689" algn="l" defTabSz="4157073" rtl="0" eaLnBrk="1" latinLnBrk="0" hangingPunct="1">
        <a:defRPr sz="8200" kern="1200">
          <a:solidFill>
            <a:schemeClr val="tx1"/>
          </a:solidFill>
          <a:latin typeface="+mn-lt"/>
          <a:ea typeface="+mn-ea"/>
          <a:cs typeface="+mn-cs"/>
        </a:defRPr>
      </a:lvl6pPr>
      <a:lvl7pPr marL="12471233" algn="l" defTabSz="4157073" rtl="0" eaLnBrk="1" latinLnBrk="0" hangingPunct="1">
        <a:defRPr sz="8200" kern="1200">
          <a:solidFill>
            <a:schemeClr val="tx1"/>
          </a:solidFill>
          <a:latin typeface="+mn-lt"/>
          <a:ea typeface="+mn-ea"/>
          <a:cs typeface="+mn-cs"/>
        </a:defRPr>
      </a:lvl7pPr>
      <a:lvl8pPr marL="14549776" algn="l" defTabSz="4157073" rtl="0" eaLnBrk="1" latinLnBrk="0" hangingPunct="1">
        <a:defRPr sz="8200" kern="1200">
          <a:solidFill>
            <a:schemeClr val="tx1"/>
          </a:solidFill>
          <a:latin typeface="+mn-lt"/>
          <a:ea typeface="+mn-ea"/>
          <a:cs typeface="+mn-cs"/>
        </a:defRPr>
      </a:lvl8pPr>
      <a:lvl9pPr marL="16628306" algn="l" defTabSz="415707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p:cNvSpPr/>
          <p:nvPr/>
        </p:nvSpPr>
        <p:spPr>
          <a:xfrm>
            <a:off x="15480765" y="5581334"/>
            <a:ext cx="14218217" cy="9541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Add images/tables/figures</a:t>
            </a:r>
          </a:p>
        </p:txBody>
      </p:sp>
      <p:sp>
        <p:nvSpPr>
          <p:cNvPr id="23" name="Rectangle 5"/>
          <p:cNvSpPr>
            <a:spLocks noChangeArrowheads="1"/>
          </p:cNvSpPr>
          <p:nvPr/>
        </p:nvSpPr>
        <p:spPr bwMode="auto">
          <a:xfrm>
            <a:off x="-1" y="-23"/>
            <a:ext cx="30279975" cy="4752505"/>
          </a:xfrm>
          <a:prstGeom prst="rect">
            <a:avLst/>
          </a:prstGeom>
          <a:solidFill>
            <a:srgbClr val="5324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080" name="Line 9"/>
          <p:cNvSpPr>
            <a:spLocks noChangeShapeType="1"/>
          </p:cNvSpPr>
          <p:nvPr/>
        </p:nvSpPr>
        <p:spPr bwMode="auto">
          <a:xfrm>
            <a:off x="1487488" y="10099675"/>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1" name="Line 10"/>
          <p:cNvSpPr>
            <a:spLocks noChangeShapeType="1"/>
          </p:cNvSpPr>
          <p:nvPr/>
        </p:nvSpPr>
        <p:spPr bwMode="auto">
          <a:xfrm>
            <a:off x="1487488" y="42125900"/>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2" name="Line 11"/>
          <p:cNvSpPr>
            <a:spLocks noChangeShapeType="1"/>
          </p:cNvSpPr>
          <p:nvPr/>
        </p:nvSpPr>
        <p:spPr bwMode="auto">
          <a:xfrm>
            <a:off x="1487488" y="10028238"/>
            <a:ext cx="0" cy="32097662"/>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3" name="Line 12"/>
          <p:cNvSpPr>
            <a:spLocks noChangeShapeType="1"/>
          </p:cNvSpPr>
          <p:nvPr/>
        </p:nvSpPr>
        <p:spPr bwMode="auto">
          <a:xfrm>
            <a:off x="8301038" y="10099675"/>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4" name="Line 13"/>
          <p:cNvSpPr>
            <a:spLocks noChangeShapeType="1"/>
          </p:cNvSpPr>
          <p:nvPr/>
        </p:nvSpPr>
        <p:spPr bwMode="auto">
          <a:xfrm>
            <a:off x="15114588" y="11161713"/>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5" name="Line 15"/>
          <p:cNvSpPr>
            <a:spLocks noChangeShapeType="1"/>
          </p:cNvSpPr>
          <p:nvPr/>
        </p:nvSpPr>
        <p:spPr bwMode="auto">
          <a:xfrm>
            <a:off x="21670963" y="6591300"/>
            <a:ext cx="6811962"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6" name="Line 18"/>
          <p:cNvSpPr>
            <a:spLocks noChangeShapeType="1"/>
          </p:cNvSpPr>
          <p:nvPr/>
        </p:nvSpPr>
        <p:spPr bwMode="auto">
          <a:xfrm>
            <a:off x="8301038" y="42125900"/>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7" name="Line 20"/>
          <p:cNvSpPr>
            <a:spLocks noChangeShapeType="1"/>
          </p:cNvSpPr>
          <p:nvPr/>
        </p:nvSpPr>
        <p:spPr bwMode="auto">
          <a:xfrm>
            <a:off x="28911550" y="10028238"/>
            <a:ext cx="0" cy="1823085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15370" name="Rectangle 8"/>
          <p:cNvSpPr>
            <a:spLocks noChangeArrowheads="1"/>
          </p:cNvSpPr>
          <p:nvPr/>
        </p:nvSpPr>
        <p:spPr bwMode="auto">
          <a:xfrm>
            <a:off x="666379" y="4849021"/>
            <a:ext cx="14064305" cy="11784804"/>
          </a:xfrm>
          <a:prstGeom prst="rect">
            <a:avLst/>
          </a:prstGeom>
          <a:noFill/>
          <a:ln w="9525">
            <a:noFill/>
            <a:miter lim="800000"/>
            <a:headEnd/>
            <a:tailEnd/>
          </a:ln>
        </p:spPr>
        <p:txBody>
          <a:bodyPr lIns="91421" tIns="45704" rIns="91421" bIns="45704"/>
          <a:lstStyle/>
          <a:p>
            <a:pPr defTabSz="4156075" eaLnBrk="0" hangingPunct="0"/>
            <a:r>
              <a:rPr lang="en-US" sz="5400" b="1" dirty="0">
                <a:solidFill>
                  <a:srgbClr val="E46C0A"/>
                </a:solidFill>
              </a:rPr>
              <a:t>Introduction</a:t>
            </a:r>
          </a:p>
          <a:p>
            <a:pPr lvl="0" algn="just" defTabSz="3525012" fontAlgn="auto">
              <a:spcBef>
                <a:spcPts val="0"/>
              </a:spcBef>
              <a:spcAft>
                <a:spcPts val="0"/>
              </a:spcAft>
            </a:pPr>
            <a:r>
              <a:rPr lang="en-GB" sz="4000" dirty="0">
                <a:solidFill>
                  <a:prstClr val="black"/>
                </a:solidFill>
              </a:rPr>
              <a:t>Traumatic Brain Injury (TBI) is the leading cause of death and disability in young people (</a:t>
            </a:r>
            <a:r>
              <a:rPr lang="en-GB" sz="4000" baseline="30000" dirty="0"/>
              <a:t>1</a:t>
            </a:r>
            <a:r>
              <a:rPr lang="en-GB" sz="4000" dirty="0">
                <a:solidFill>
                  <a:prstClr val="black"/>
                </a:solidFill>
              </a:rPr>
              <a:t>Basso et al. 2007). Due to the demographic of military personnel and the tasks they undertake, TBI is the most common neurological injury managed at the Defence Medical Rehabilitation Centre (DMRC), accounting for approximately 80% of referrals to the Neurological Rehabilitation Team (NRT) (</a:t>
            </a:r>
            <a:r>
              <a:rPr lang="en-GB" sz="4000" baseline="30000" dirty="0"/>
              <a:t>2</a:t>
            </a:r>
            <a:r>
              <a:rPr lang="en-GB" sz="4000" dirty="0">
                <a:solidFill>
                  <a:prstClr val="black"/>
                </a:solidFill>
              </a:rPr>
              <a:t>Dharm-Datta et al. 2015). </a:t>
            </a:r>
          </a:p>
          <a:p>
            <a:pPr lvl="0" algn="just" defTabSz="3525012" fontAlgn="auto">
              <a:spcBef>
                <a:spcPts val="0"/>
              </a:spcBef>
              <a:spcAft>
                <a:spcPts val="0"/>
              </a:spcAft>
            </a:pPr>
            <a:endParaRPr lang="en-GB" sz="4000" dirty="0">
              <a:solidFill>
                <a:prstClr val="black"/>
              </a:solidFill>
            </a:endParaRPr>
          </a:p>
          <a:p>
            <a:pPr lvl="0" algn="just" defTabSz="3525012" fontAlgn="auto">
              <a:spcBef>
                <a:spcPts val="0"/>
              </a:spcBef>
              <a:spcAft>
                <a:spcPts val="0"/>
              </a:spcAft>
            </a:pPr>
            <a:r>
              <a:rPr lang="en-GB" sz="4000" dirty="0">
                <a:solidFill>
                  <a:prstClr val="black"/>
                </a:solidFill>
              </a:rPr>
              <a:t>Balance problems are often associated with TBI (</a:t>
            </a:r>
            <a:r>
              <a:rPr lang="en-GB" sz="4000" baseline="30000" dirty="0"/>
              <a:t>3</a:t>
            </a:r>
            <a:r>
              <a:rPr lang="en-GB" sz="4000" dirty="0">
                <a:solidFill>
                  <a:prstClr val="black"/>
                </a:solidFill>
              </a:rPr>
              <a:t>Jourdan et al. 2016). </a:t>
            </a:r>
            <a:r>
              <a:rPr lang="en-GB" sz="4000" dirty="0"/>
              <a:t>‘Balance Retraining’, </a:t>
            </a:r>
            <a:r>
              <a:rPr lang="en-GB" sz="4000" dirty="0">
                <a:solidFill>
                  <a:prstClr val="black"/>
                </a:solidFill>
              </a:rPr>
              <a:t>a web-supported programme, assists people to overcome balance problems and symptoms of dizziness (</a:t>
            </a:r>
            <a:r>
              <a:rPr lang="en-GB" sz="4000" baseline="30000" dirty="0"/>
              <a:t>4</a:t>
            </a:r>
            <a:r>
              <a:rPr lang="en-GB" sz="4000" dirty="0">
                <a:solidFill>
                  <a:prstClr val="black"/>
                </a:solidFill>
              </a:rPr>
              <a:t>Essery et al. 2015,</a:t>
            </a:r>
            <a:r>
              <a:rPr lang="en-GB" sz="4000" baseline="30000" dirty="0"/>
              <a:t> 5</a:t>
            </a:r>
            <a:r>
              <a:rPr lang="en-GB" sz="4000" dirty="0">
                <a:solidFill>
                  <a:prstClr val="black"/>
                </a:solidFill>
              </a:rPr>
              <a:t>Geraghty et al. 2017), but it has not been designed for use by people with TBI who have cognitive, behavioural and executive function difficulties. Gaining an understanding of the target population is vital to create an intervention that is accessible to people with TBI. </a:t>
            </a:r>
            <a:endParaRPr lang="en-GB" sz="3600" dirty="0"/>
          </a:p>
        </p:txBody>
      </p:sp>
      <p:sp>
        <p:nvSpPr>
          <p:cNvPr id="15371" name="Rectangle 5"/>
          <p:cNvSpPr>
            <a:spLocks noChangeArrowheads="1"/>
          </p:cNvSpPr>
          <p:nvPr/>
        </p:nvSpPr>
        <p:spPr bwMode="auto">
          <a:xfrm>
            <a:off x="15244516" y="30586443"/>
            <a:ext cx="14326840" cy="6463308"/>
          </a:xfrm>
          <a:prstGeom prst="rect">
            <a:avLst/>
          </a:prstGeom>
          <a:noFill/>
          <a:ln w="9525">
            <a:noFill/>
            <a:miter lim="800000"/>
            <a:headEnd/>
            <a:tailEnd/>
          </a:ln>
        </p:spPr>
        <p:txBody>
          <a:bodyPr wrap="square">
            <a:spAutoFit/>
          </a:bodyPr>
          <a:lstStyle/>
          <a:p>
            <a:pPr defTabSz="4156075" eaLnBrk="0" hangingPunct="0"/>
            <a:r>
              <a:rPr lang="en-US" sz="5400" b="1" dirty="0">
                <a:solidFill>
                  <a:srgbClr val="E46C0A"/>
                </a:solidFill>
              </a:rPr>
              <a:t>Data Analysis</a:t>
            </a:r>
          </a:p>
          <a:p>
            <a:pPr algn="just" defTabSz="4156075" eaLnBrk="0" hangingPunct="0"/>
            <a:r>
              <a:rPr lang="en-GB" sz="4000" dirty="0"/>
              <a:t>Thematic analysis of the FG and think-aloud studies data set will be carried out and guiding principles for the new intervention will be created (</a:t>
            </a:r>
            <a:r>
              <a:rPr lang="en-GB" sz="4000" baseline="30000" dirty="0"/>
              <a:t>6</a:t>
            </a:r>
            <a:r>
              <a:rPr lang="en-GB" sz="4000" dirty="0"/>
              <a:t>Yardley et al 2015). Immediate feedback from the interviews will be used to make adaptations to the intervention as part of an iterative process. Together with the data set this feedback, using the guiding principles, will be used to create the new intervention. </a:t>
            </a:r>
          </a:p>
          <a:p>
            <a:pPr lvl="0" algn="just" defTabSz="4156075" eaLnBrk="0" hangingPunct="0"/>
            <a:endParaRPr lang="en-GB" sz="4000" dirty="0">
              <a:solidFill>
                <a:prstClr val="black"/>
              </a:solidFill>
            </a:endParaRPr>
          </a:p>
          <a:p>
            <a:pPr defTabSz="4156075" eaLnBrk="0" hangingPunct="0"/>
            <a:endParaRPr lang="en-US" sz="4000" b="1" dirty="0">
              <a:solidFill>
                <a:srgbClr val="E46C0A"/>
              </a:solidFill>
            </a:endParaRPr>
          </a:p>
        </p:txBody>
      </p:sp>
      <p:sp>
        <p:nvSpPr>
          <p:cNvPr id="3088" name="Rectangle 7"/>
          <p:cNvSpPr>
            <a:spLocks noChangeArrowheads="1"/>
          </p:cNvSpPr>
          <p:nvPr/>
        </p:nvSpPr>
        <p:spPr bwMode="auto">
          <a:xfrm>
            <a:off x="15385404" y="36197686"/>
            <a:ext cx="14185952" cy="4001095"/>
          </a:xfrm>
          <a:prstGeom prst="rect">
            <a:avLst/>
          </a:prstGeom>
          <a:noFill/>
          <a:ln w="9525">
            <a:noFill/>
            <a:miter lim="800000"/>
            <a:headEnd/>
            <a:tailEnd/>
          </a:ln>
        </p:spPr>
        <p:txBody>
          <a:bodyPr wrap="square">
            <a:spAutoFit/>
          </a:bodyPr>
          <a:lstStyle/>
          <a:p>
            <a:pPr marL="1804988" indent="-1804988" defTabSz="4156075" eaLnBrk="0" hangingPunct="0">
              <a:tabLst>
                <a:tab pos="1804988" algn="l"/>
              </a:tabLst>
            </a:pPr>
            <a:r>
              <a:rPr lang="en-US" sz="5400" b="1" dirty="0">
                <a:solidFill>
                  <a:srgbClr val="E46C0A"/>
                </a:solidFill>
              </a:rPr>
              <a:t>Further Work </a:t>
            </a:r>
            <a:endParaRPr lang="en-GB" sz="4000" dirty="0"/>
          </a:p>
          <a:p>
            <a:pPr algn="just" defTabSz="4156075" eaLnBrk="0" hangingPunct="0"/>
            <a:r>
              <a:rPr lang="en-GB" sz="4000" dirty="0"/>
              <a:t>A prospective study will be required to determine the safety and feasibility of the programme within a range of rehabilitation settings.</a:t>
            </a:r>
          </a:p>
          <a:p>
            <a:pPr algn="just" defTabSz="4156075" eaLnBrk="0" hangingPunct="0"/>
            <a:endParaRPr lang="en-GB" sz="4000" dirty="0"/>
          </a:p>
          <a:p>
            <a:pPr lvl="0" defTabSz="3525012" fontAlgn="auto">
              <a:spcBef>
                <a:spcPts val="0"/>
              </a:spcBef>
              <a:spcAft>
                <a:spcPts val="0"/>
              </a:spcAft>
            </a:pPr>
            <a:endParaRPr lang="en-GB" sz="4000" dirty="0">
              <a:solidFill>
                <a:prstClr val="black"/>
              </a:solidFill>
            </a:endParaRPr>
          </a:p>
        </p:txBody>
      </p:sp>
      <p:pic>
        <p:nvPicPr>
          <p:cNvPr id="1026" name="Picture 2" descr="\\Mmb3\rootfs3\Robertsa809\DMRC-Researcher\DMSDOM_AndrRobe\Admin\Templates and logos\Headley_crest no b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2671" y="543969"/>
            <a:ext cx="2629129"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15910" y="374131"/>
            <a:ext cx="23051912" cy="2123658"/>
          </a:xfrm>
          <a:prstGeom prst="rect">
            <a:avLst/>
          </a:prstGeom>
          <a:noFill/>
        </p:spPr>
        <p:txBody>
          <a:bodyPr wrap="square" rtlCol="0">
            <a:spAutoFit/>
          </a:bodyPr>
          <a:lstStyle/>
          <a:p>
            <a:pPr algn="ctr"/>
            <a:r>
              <a:rPr lang="en-GB" sz="6600" b="1" dirty="0">
                <a:solidFill>
                  <a:schemeClr val="bg1"/>
                </a:solidFill>
              </a:rPr>
              <a:t>Designing a web-based intervention to retrain balance following traumatic brain injury</a:t>
            </a:r>
          </a:p>
        </p:txBody>
      </p:sp>
      <p:sp>
        <p:nvSpPr>
          <p:cNvPr id="4" name="TextBox 3"/>
          <p:cNvSpPr txBox="1"/>
          <p:nvPr/>
        </p:nvSpPr>
        <p:spPr>
          <a:xfrm>
            <a:off x="3294379" y="2846634"/>
            <a:ext cx="23262227" cy="1938992"/>
          </a:xfrm>
          <a:prstGeom prst="rect">
            <a:avLst/>
          </a:prstGeom>
          <a:noFill/>
        </p:spPr>
        <p:txBody>
          <a:bodyPr wrap="square" rtlCol="0">
            <a:spAutoFit/>
          </a:bodyPr>
          <a:lstStyle/>
          <a:p>
            <a:pPr algn="ctr"/>
            <a:r>
              <a:rPr lang="en-GB" sz="4000" dirty="0">
                <a:solidFill>
                  <a:schemeClr val="bg1"/>
                </a:solidFill>
              </a:rPr>
              <a:t>Hannah Marshall</a:t>
            </a:r>
            <a:r>
              <a:rPr lang="en-GB" sz="4000" baseline="30000" dirty="0">
                <a:solidFill>
                  <a:schemeClr val="bg1"/>
                </a:solidFill>
              </a:rPr>
              <a:t>1,2</a:t>
            </a:r>
            <a:r>
              <a:rPr lang="en-GB" sz="4000" dirty="0">
                <a:solidFill>
                  <a:schemeClr val="bg1"/>
                </a:solidFill>
              </a:rPr>
              <a:t> Dr Ann-Marie Hughes</a:t>
            </a:r>
            <a:r>
              <a:rPr lang="en-GB" sz="4000" baseline="30000" dirty="0">
                <a:solidFill>
                  <a:schemeClr val="bg1"/>
                </a:solidFill>
              </a:rPr>
              <a:t>1</a:t>
            </a:r>
            <a:r>
              <a:rPr lang="en-GB" sz="4000" dirty="0">
                <a:solidFill>
                  <a:schemeClr val="bg1"/>
                </a:solidFill>
              </a:rPr>
              <a:t>, Dr Juliette Truman</a:t>
            </a:r>
            <a:r>
              <a:rPr lang="en-GB" sz="4000" baseline="30000" dirty="0">
                <a:solidFill>
                  <a:schemeClr val="bg1"/>
                </a:solidFill>
              </a:rPr>
              <a:t>1</a:t>
            </a:r>
            <a:r>
              <a:rPr lang="en-GB" sz="4000" dirty="0">
                <a:solidFill>
                  <a:schemeClr val="bg1"/>
                </a:solidFill>
              </a:rPr>
              <a:t>, Prof Jane Burridge</a:t>
            </a:r>
            <a:r>
              <a:rPr lang="en-GB" sz="4000" baseline="30000" dirty="0">
                <a:solidFill>
                  <a:schemeClr val="bg1"/>
                </a:solidFill>
              </a:rPr>
              <a:t>1</a:t>
            </a:r>
            <a:r>
              <a:rPr lang="en-GB" sz="4000" dirty="0">
                <a:solidFill>
                  <a:schemeClr val="bg1"/>
                </a:solidFill>
              </a:rPr>
              <a:t> </a:t>
            </a:r>
          </a:p>
          <a:p>
            <a:pPr algn="ctr"/>
            <a:r>
              <a:rPr lang="en-GB" sz="4000" baseline="30000" dirty="0">
                <a:solidFill>
                  <a:schemeClr val="bg1"/>
                </a:solidFill>
              </a:rPr>
              <a:t> 1 </a:t>
            </a:r>
            <a:r>
              <a:rPr lang="en-GB" sz="4000" dirty="0">
                <a:solidFill>
                  <a:schemeClr val="bg1"/>
                </a:solidFill>
              </a:rPr>
              <a:t>University of Southampton, Southampton, United Kingdom. </a:t>
            </a:r>
            <a:r>
              <a:rPr lang="en-GB" sz="4000" baseline="30000" dirty="0">
                <a:solidFill>
                  <a:schemeClr val="bg1"/>
                </a:solidFill>
              </a:rPr>
              <a:t>2</a:t>
            </a:r>
            <a:r>
              <a:rPr lang="en-GB" sz="4000" dirty="0">
                <a:solidFill>
                  <a:schemeClr val="bg1"/>
                </a:solidFill>
              </a:rPr>
              <a:t> Academic Department for Defence Rehabilitation, Epsom, United Kingdom.</a:t>
            </a:r>
          </a:p>
        </p:txBody>
      </p:sp>
      <p:pic>
        <p:nvPicPr>
          <p:cNvPr id="2" name="Picture 2" descr="\\Mmb3\rootfs3\Robertsa809\DMRC-Researcher\DMSDOM_AndrRobe\Admin\Templates and logos\JFC badge high res no b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79" y="815117"/>
            <a:ext cx="2628000" cy="305810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21375" y="18726304"/>
            <a:ext cx="14029949" cy="105329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Add images/tables/figures</a:t>
            </a:r>
          </a:p>
        </p:txBody>
      </p:sp>
      <p:sp>
        <p:nvSpPr>
          <p:cNvPr id="31" name="Rectangle 8"/>
          <p:cNvSpPr>
            <a:spLocks noChangeArrowheads="1"/>
          </p:cNvSpPr>
          <p:nvPr/>
        </p:nvSpPr>
        <p:spPr bwMode="auto">
          <a:xfrm>
            <a:off x="666379" y="16418682"/>
            <a:ext cx="14092017" cy="2307622"/>
          </a:xfrm>
          <a:prstGeom prst="rect">
            <a:avLst/>
          </a:prstGeom>
          <a:noFill/>
          <a:ln w="9525">
            <a:noFill/>
            <a:miter lim="800000"/>
            <a:headEnd/>
            <a:tailEnd/>
          </a:ln>
        </p:spPr>
        <p:txBody>
          <a:bodyPr lIns="91421" tIns="45704" rIns="91421" bIns="45704"/>
          <a:lstStyle/>
          <a:p>
            <a:pPr algn="just" defTabSz="4156075" eaLnBrk="0" hangingPunct="0"/>
            <a:r>
              <a:rPr lang="en-GB" sz="5400" b="1" dirty="0">
                <a:solidFill>
                  <a:srgbClr val="E46C0A"/>
                </a:solidFill>
              </a:rPr>
              <a:t>Aim</a:t>
            </a:r>
          </a:p>
          <a:p>
            <a:pPr algn="just" defTabSz="4156075" eaLnBrk="0" hangingPunct="0"/>
            <a:r>
              <a:rPr lang="en-GB" sz="4000" dirty="0">
                <a:ea typeface="SimSun" panose="02010600030101010101" pitchFamily="2" charset="-122"/>
              </a:rPr>
              <a:t>Using the person-based approach to create an online balance training programme for military TBI patients.</a:t>
            </a:r>
          </a:p>
          <a:p>
            <a:pPr algn="just" defTabSz="4156075" eaLnBrk="0" hangingPunct="0"/>
            <a:endParaRPr lang="en-GB" sz="4000" dirty="0">
              <a:ea typeface="SimSun" panose="02010600030101010101" pitchFamily="2" charset="-122"/>
            </a:endParaRPr>
          </a:p>
          <a:p>
            <a:pPr algn="just" defTabSz="4156075" eaLnBrk="0" hangingPunct="0"/>
            <a:endParaRPr lang="en-GB" sz="4400" b="1" dirty="0">
              <a:solidFill>
                <a:schemeClr val="accent6">
                  <a:lumMod val="75000"/>
                </a:schemeClr>
              </a:solidFill>
            </a:endParaRPr>
          </a:p>
        </p:txBody>
      </p:sp>
      <p:pic>
        <p:nvPicPr>
          <p:cNvPr id="32" name="Picture 31"/>
          <p:cNvPicPr/>
          <p:nvPr/>
        </p:nvPicPr>
        <p:blipFill rotWithShape="1">
          <a:blip r:embed="rId5"/>
          <a:srcRect l="19019" t="7261" r="18571" b="21482"/>
          <a:stretch/>
        </p:blipFill>
        <p:spPr bwMode="auto">
          <a:xfrm>
            <a:off x="900184" y="19021815"/>
            <a:ext cx="13378704" cy="97674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5320363" y="15815842"/>
            <a:ext cx="14378619" cy="14512691"/>
          </a:xfrm>
          <a:prstGeom prst="rect">
            <a:avLst/>
          </a:prstGeom>
        </p:spPr>
        <p:txBody>
          <a:bodyPr wrap="square">
            <a:spAutoFit/>
          </a:bodyPr>
          <a:lstStyle/>
          <a:p>
            <a:pPr lvl="0" defTabSz="3525012" fontAlgn="auto">
              <a:spcBef>
                <a:spcPts val="0"/>
              </a:spcBef>
              <a:spcAft>
                <a:spcPts val="0"/>
              </a:spcAft>
            </a:pPr>
            <a:r>
              <a:rPr lang="en-GB" sz="5400" b="1" dirty="0">
                <a:solidFill>
                  <a:srgbClr val="F79646">
                    <a:lumMod val="75000"/>
                  </a:srgbClr>
                </a:solidFill>
              </a:rPr>
              <a:t>Participants</a:t>
            </a:r>
            <a:r>
              <a:rPr lang="en-GB" sz="4800" b="1" dirty="0">
                <a:solidFill>
                  <a:srgbClr val="F79646">
                    <a:lumMod val="75000"/>
                  </a:srgbClr>
                </a:solidFill>
              </a:rPr>
              <a:t> </a:t>
            </a:r>
            <a:endParaRPr lang="en-GB" sz="4800" dirty="0">
              <a:solidFill>
                <a:prstClr val="black"/>
              </a:solidFill>
            </a:endParaRPr>
          </a:p>
          <a:p>
            <a:pPr lvl="0" algn="just" defTabSz="3525012" fontAlgn="auto">
              <a:spcBef>
                <a:spcPts val="0"/>
              </a:spcBef>
              <a:spcAft>
                <a:spcPts val="0"/>
              </a:spcAft>
            </a:pPr>
            <a:r>
              <a:rPr lang="en-GB" sz="4000" b="1" dirty="0">
                <a:solidFill>
                  <a:prstClr val="black"/>
                </a:solidFill>
              </a:rPr>
              <a:t>Focus groups: 6-8 Participants </a:t>
            </a:r>
          </a:p>
          <a:p>
            <a:pPr lvl="0" algn="just" defTabSz="3525012" fontAlgn="auto">
              <a:spcBef>
                <a:spcPts val="0"/>
              </a:spcBef>
              <a:spcAft>
                <a:spcPts val="0"/>
              </a:spcAft>
            </a:pPr>
            <a:r>
              <a:rPr lang="en-GB" sz="4000" dirty="0">
                <a:solidFill>
                  <a:prstClr val="black"/>
                </a:solidFill>
              </a:rPr>
              <a:t>Healthcare professionals working at the DMRC NRT with at least one year experience of working with TBI. </a:t>
            </a:r>
            <a:r>
              <a:rPr lang="en-GB" sz="4000" dirty="0"/>
              <a:t>These may include: physiotherapists, occupational therapists, speech </a:t>
            </a:r>
            <a:r>
              <a:rPr lang="en-GB" sz="4000" dirty="0">
                <a:solidFill>
                  <a:prstClr val="black"/>
                </a:solidFill>
              </a:rPr>
              <a:t>and language therapists, neuro-psychologists and assistants, doctors, nurses and exercise rehabilitation instructors. </a:t>
            </a:r>
          </a:p>
          <a:p>
            <a:pPr lvl="0" algn="just" defTabSz="3525012" fontAlgn="auto">
              <a:spcBef>
                <a:spcPts val="0"/>
              </a:spcBef>
              <a:spcAft>
                <a:spcPts val="0"/>
              </a:spcAft>
            </a:pPr>
            <a:r>
              <a:rPr lang="en-GB" sz="4000" b="1" dirty="0">
                <a:solidFill>
                  <a:prstClr val="black"/>
                </a:solidFill>
              </a:rPr>
              <a:t>Think-aloud studies: 8 participants, including at least 3 with cognitive or executive function impairment.</a:t>
            </a:r>
          </a:p>
          <a:p>
            <a:pPr lvl="0" algn="just">
              <a:lnSpc>
                <a:spcPct val="107000"/>
              </a:lnSpc>
              <a:spcAft>
                <a:spcPts val="800"/>
              </a:spcAft>
            </a:pPr>
            <a:r>
              <a:rPr lang="en-GB" sz="4000" dirty="0">
                <a:solidFill>
                  <a:prstClr val="black"/>
                </a:solidFill>
                <a:ea typeface="SimSun" panose="02010600030101010101" pitchFamily="2" charset="-122"/>
              </a:rPr>
              <a:t>Inclusion Criteria:</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A patient of the DMRC NRT with diagnosis of TBI at least 4 weeks post-injury. </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Balance or dizziness symptoms secondary to TBI. </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Cognitive ability to understand and follow written/verbal instruction as determined. </a:t>
            </a:r>
          </a:p>
          <a:p>
            <a:pPr lvl="0" algn="just">
              <a:lnSpc>
                <a:spcPct val="107000"/>
              </a:lnSpc>
              <a:spcAft>
                <a:spcPts val="0"/>
              </a:spcAft>
            </a:pPr>
            <a:r>
              <a:rPr lang="en-GB" sz="4000" dirty="0">
                <a:solidFill>
                  <a:prstClr val="black"/>
                </a:solidFill>
                <a:ea typeface="SimSun" panose="02010600030101010101" pitchFamily="2" charset="-122"/>
              </a:rPr>
              <a:t>Exclusion criteria: </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Patients deemed unfit to participate on medical grounds by their rehabilitation consultant.</a:t>
            </a:r>
          </a:p>
          <a:p>
            <a:pPr marL="342900" lvl="0" indent="-342900" algn="just">
              <a:lnSpc>
                <a:spcPct val="107000"/>
              </a:lnSpc>
              <a:spcAft>
                <a:spcPts val="0"/>
              </a:spcAft>
              <a:buFont typeface="+mj-lt"/>
              <a:buAutoNum type="arabicPeriod"/>
            </a:pPr>
            <a:r>
              <a:rPr lang="en-GB" sz="4000">
                <a:solidFill>
                  <a:prstClr val="black"/>
                </a:solidFill>
                <a:ea typeface="SimSun" panose="02010600030101010101" pitchFamily="2" charset="-122"/>
              </a:rPr>
              <a:t>Patients unable </a:t>
            </a:r>
            <a:r>
              <a:rPr lang="en-GB" sz="4000" dirty="0">
                <a:solidFill>
                  <a:prstClr val="black"/>
                </a:solidFill>
                <a:ea typeface="SimSun" panose="02010600030101010101" pitchFamily="2" charset="-122"/>
              </a:rPr>
              <a:t>to use a computer, even with supervision of carers. Decision on ability will be made by the therapist selecting patients for the study.</a:t>
            </a:r>
          </a:p>
          <a:p>
            <a:pPr marL="342900" lvl="0" indent="-342900" algn="just">
              <a:lnSpc>
                <a:spcPct val="107000"/>
              </a:lnSpc>
              <a:spcAft>
                <a:spcPts val="800"/>
              </a:spcAft>
              <a:buFont typeface="+mj-lt"/>
              <a:buAutoNum type="arabicPeriod"/>
            </a:pPr>
            <a:r>
              <a:rPr lang="en-GB" sz="4000" dirty="0">
                <a:solidFill>
                  <a:prstClr val="black"/>
                </a:solidFill>
                <a:ea typeface="SimSun" panose="02010600030101010101" pitchFamily="2" charset="-122"/>
              </a:rPr>
              <a:t>Consent not given for video or audio recording. </a:t>
            </a:r>
          </a:p>
        </p:txBody>
      </p:sp>
      <p:sp>
        <p:nvSpPr>
          <p:cNvPr id="8" name="Rectangle 7"/>
          <p:cNvSpPr/>
          <p:nvPr/>
        </p:nvSpPr>
        <p:spPr>
          <a:xfrm>
            <a:off x="521374" y="30217749"/>
            <a:ext cx="14029949" cy="6463308"/>
          </a:xfrm>
          <a:prstGeom prst="rect">
            <a:avLst/>
          </a:prstGeom>
        </p:spPr>
        <p:txBody>
          <a:bodyPr wrap="square">
            <a:spAutoFit/>
          </a:bodyPr>
          <a:lstStyle/>
          <a:p>
            <a:pPr algn="just" defTabSz="4156075" eaLnBrk="0" hangingPunct="0"/>
            <a:r>
              <a:rPr lang="en-GB" sz="5400" b="1" dirty="0">
                <a:solidFill>
                  <a:schemeClr val="accent6">
                    <a:lumMod val="75000"/>
                  </a:schemeClr>
                </a:solidFill>
              </a:rPr>
              <a:t>Method </a:t>
            </a:r>
          </a:p>
          <a:p>
            <a:pPr lvl="0" algn="just" defTabSz="3525012" fontAlgn="auto">
              <a:spcBef>
                <a:spcPts val="0"/>
              </a:spcBef>
              <a:spcAft>
                <a:spcPts val="0"/>
              </a:spcAft>
            </a:pPr>
            <a:r>
              <a:rPr lang="en-GB" sz="4000" dirty="0">
                <a:solidFill>
                  <a:prstClr val="black"/>
                </a:solidFill>
              </a:rPr>
              <a:t>Focus groups (FGs) will be conducted with healthcare professionals to identify the barriers and facilitators to improving balance for people with TBI. The FGs will be audio-recorded and transcribed. The data will be used to create new prototype web pages using ‘Balance Retraining’ as a foundation. This prototype intervention will then be presented to participants with TBI in video-recorded think-aloud studies. An iterative process will be used to create an accessible balance training intervention for people with TBI.</a:t>
            </a:r>
          </a:p>
        </p:txBody>
      </p:sp>
      <p:sp>
        <p:nvSpPr>
          <p:cNvPr id="10" name="TextBox 9"/>
          <p:cNvSpPr txBox="1"/>
          <p:nvPr/>
        </p:nvSpPr>
        <p:spPr>
          <a:xfrm flipH="1">
            <a:off x="434202" y="29379680"/>
            <a:ext cx="14605177" cy="461665"/>
          </a:xfrm>
          <a:prstGeom prst="rect">
            <a:avLst/>
          </a:prstGeom>
          <a:noFill/>
        </p:spPr>
        <p:txBody>
          <a:bodyPr wrap="square" rtlCol="0">
            <a:spAutoFit/>
          </a:bodyPr>
          <a:lstStyle/>
          <a:p>
            <a:r>
              <a:rPr lang="en-GB" sz="2400" dirty="0"/>
              <a:t>Fig 1. Front page of ‘Balance Retraining’ Login </a:t>
            </a:r>
          </a:p>
        </p:txBody>
      </p:sp>
      <p:pic>
        <p:nvPicPr>
          <p:cNvPr id="11" name="Picture 10"/>
          <p:cNvPicPr>
            <a:picLocks noChangeAspect="1"/>
          </p:cNvPicPr>
          <p:nvPr/>
        </p:nvPicPr>
        <p:blipFill>
          <a:blip r:embed="rId6"/>
          <a:stretch>
            <a:fillRect/>
          </a:stretch>
        </p:blipFill>
        <p:spPr>
          <a:xfrm>
            <a:off x="15630054" y="5826615"/>
            <a:ext cx="13867248" cy="9051200"/>
          </a:xfrm>
          <a:prstGeom prst="rect">
            <a:avLst/>
          </a:prstGeom>
        </p:spPr>
      </p:pic>
      <p:sp>
        <p:nvSpPr>
          <p:cNvPr id="12" name="Rectangle 11"/>
          <p:cNvSpPr/>
          <p:nvPr/>
        </p:nvSpPr>
        <p:spPr>
          <a:xfrm>
            <a:off x="521374" y="37057461"/>
            <a:ext cx="14092017" cy="5068439"/>
          </a:xfrm>
          <a:prstGeom prst="rect">
            <a:avLst/>
          </a:prstGeom>
        </p:spPr>
        <p:txBody>
          <a:bodyPr wrap="square">
            <a:spAutoFit/>
          </a:bodyPr>
          <a:lstStyle/>
          <a:p>
            <a:pPr marL="1804988" indent="-1804988" algn="just" defTabSz="4156075" eaLnBrk="0" hangingPunct="0">
              <a:tabLst>
                <a:tab pos="1804988" algn="l"/>
              </a:tabLst>
            </a:pPr>
            <a:r>
              <a:rPr lang="en-US" sz="3200" b="1" dirty="0">
                <a:solidFill>
                  <a:srgbClr val="E46C0A"/>
                </a:solidFill>
              </a:rPr>
              <a:t>References</a:t>
            </a:r>
          </a:p>
          <a:p>
            <a:pPr lvl="0" defTabSz="3525012" fontAlgn="auto">
              <a:spcBef>
                <a:spcPts val="0"/>
              </a:spcBef>
              <a:spcAft>
                <a:spcPts val="0"/>
              </a:spcAft>
            </a:pPr>
            <a:r>
              <a:rPr lang="en-GB" sz="2400" dirty="0">
                <a:solidFill>
                  <a:prstClr val="black"/>
                </a:solidFill>
              </a:rPr>
              <a:t>1. Basso et al. (2007) Neurological-disorders: Public Health Challenges. Chapter 3: Traumatic brain injuries. IN: WHO.</a:t>
            </a:r>
          </a:p>
          <a:p>
            <a:pPr lvl="0" defTabSz="3525012" fontAlgn="auto">
              <a:spcBef>
                <a:spcPts val="0"/>
              </a:spcBef>
              <a:spcAft>
                <a:spcPts val="0"/>
              </a:spcAft>
            </a:pPr>
            <a:r>
              <a:rPr lang="en-GB" sz="2400" dirty="0">
                <a:solidFill>
                  <a:prstClr val="black"/>
                </a:solidFill>
              </a:rPr>
              <a:t>2. Dharm-Datta et al. (2015) Successful outcomes following </a:t>
            </a:r>
            <a:r>
              <a:rPr lang="en-GB" sz="2400" dirty="0" err="1">
                <a:solidFill>
                  <a:prstClr val="black"/>
                </a:solidFill>
              </a:rPr>
              <a:t>neurorehabilitation</a:t>
            </a:r>
            <a:r>
              <a:rPr lang="en-GB" sz="2400" dirty="0">
                <a:solidFill>
                  <a:prstClr val="black"/>
                </a:solidFill>
              </a:rPr>
              <a:t> in military traumatic brain injury patients in the United Kingdom. </a:t>
            </a:r>
            <a:r>
              <a:rPr lang="en-GB" sz="2400" i="1" dirty="0">
                <a:solidFill>
                  <a:prstClr val="black"/>
                </a:solidFill>
              </a:rPr>
              <a:t>J Trauma Acute Care </a:t>
            </a:r>
            <a:r>
              <a:rPr lang="en-GB" sz="2400" i="1" dirty="0" err="1">
                <a:solidFill>
                  <a:prstClr val="black"/>
                </a:solidFill>
              </a:rPr>
              <a:t>Surg</a:t>
            </a:r>
            <a:r>
              <a:rPr lang="en-GB" sz="2400" i="1" dirty="0">
                <a:solidFill>
                  <a:prstClr val="black"/>
                </a:solidFill>
              </a:rPr>
              <a:t> </a:t>
            </a:r>
            <a:r>
              <a:rPr lang="en-GB" sz="2400" dirty="0">
                <a:solidFill>
                  <a:prstClr val="black"/>
                </a:solidFill>
              </a:rPr>
              <a:t>79(4 </a:t>
            </a:r>
            <a:r>
              <a:rPr lang="en-GB" sz="2400" dirty="0" err="1">
                <a:solidFill>
                  <a:prstClr val="black"/>
                </a:solidFill>
              </a:rPr>
              <a:t>Suppl</a:t>
            </a:r>
            <a:r>
              <a:rPr lang="en-GB" sz="2400" dirty="0">
                <a:solidFill>
                  <a:prstClr val="black"/>
                </a:solidFill>
              </a:rPr>
              <a:t> 2): S197-S203</a:t>
            </a:r>
          </a:p>
          <a:p>
            <a:pPr>
              <a:lnSpc>
                <a:spcPct val="107000"/>
              </a:lnSpc>
              <a:spcAft>
                <a:spcPts val="0"/>
              </a:spcAft>
            </a:pPr>
            <a:r>
              <a:rPr lang="en-GB" sz="2400" dirty="0">
                <a:solidFill>
                  <a:prstClr val="black"/>
                </a:solidFill>
              </a:rPr>
              <a:t>3. </a:t>
            </a:r>
            <a:r>
              <a:rPr lang="en-GB" sz="2400" dirty="0">
                <a:ea typeface="SimSun" panose="02010600030101010101" pitchFamily="2" charset="-122"/>
              </a:rPr>
              <a:t>Jourdan et al. (2016) A comprehensive picture of 4-year outcome of severe brain injuries. Results from the </a:t>
            </a:r>
            <a:r>
              <a:rPr lang="en-GB" sz="2400" dirty="0" err="1">
                <a:ea typeface="SimSun" panose="02010600030101010101" pitchFamily="2" charset="-122"/>
              </a:rPr>
              <a:t>PariS</a:t>
            </a:r>
            <a:r>
              <a:rPr lang="en-GB" sz="2400" dirty="0">
                <a:ea typeface="SimSun" panose="02010600030101010101" pitchFamily="2" charset="-122"/>
              </a:rPr>
              <a:t>-TBI study. </a:t>
            </a:r>
            <a:r>
              <a:rPr lang="en-GB" sz="2400" i="1" dirty="0">
                <a:ea typeface="SimSun" panose="02010600030101010101" pitchFamily="2" charset="-122"/>
              </a:rPr>
              <a:t>Ann </a:t>
            </a:r>
            <a:r>
              <a:rPr lang="en-GB" sz="2400" i="1" dirty="0" err="1">
                <a:ea typeface="SimSun" panose="02010600030101010101" pitchFamily="2" charset="-122"/>
              </a:rPr>
              <a:t>Phys</a:t>
            </a:r>
            <a:r>
              <a:rPr lang="en-GB" sz="2400" i="1" dirty="0">
                <a:ea typeface="SimSun" panose="02010600030101010101" pitchFamily="2" charset="-122"/>
              </a:rPr>
              <a:t> </a:t>
            </a:r>
            <a:r>
              <a:rPr lang="en-GB" sz="2400" i="1" dirty="0" err="1">
                <a:ea typeface="SimSun" panose="02010600030101010101" pitchFamily="2" charset="-122"/>
              </a:rPr>
              <a:t>Rehabil</a:t>
            </a:r>
            <a:r>
              <a:rPr lang="en-GB" sz="2400" i="1" dirty="0">
                <a:ea typeface="SimSun" panose="02010600030101010101" pitchFamily="2" charset="-122"/>
              </a:rPr>
              <a:t> Med</a:t>
            </a:r>
            <a:r>
              <a:rPr lang="en-GB" sz="2400" dirty="0">
                <a:ea typeface="SimSun" panose="02010600030101010101" pitchFamily="2" charset="-122"/>
              </a:rPr>
              <a:t> 59(2): 100-106</a:t>
            </a:r>
            <a:endParaRPr lang="en-GB" sz="2400" dirty="0">
              <a:solidFill>
                <a:prstClr val="black"/>
              </a:solidFill>
            </a:endParaRPr>
          </a:p>
          <a:p>
            <a:pPr lvl="0" defTabSz="3525012" fontAlgn="auto">
              <a:spcBef>
                <a:spcPts val="0"/>
              </a:spcBef>
              <a:spcAft>
                <a:spcPts val="0"/>
              </a:spcAft>
            </a:pPr>
            <a:r>
              <a:rPr lang="en-GB" sz="2400" dirty="0">
                <a:solidFill>
                  <a:prstClr val="black"/>
                </a:solidFill>
              </a:rPr>
              <a:t>4. Essery et al. (2015) The Development of Balance Retraining: An Online Intervention for Dizziness in Adults Aged 50 Years and Older. </a:t>
            </a:r>
            <a:r>
              <a:rPr lang="en-GB" sz="2400" i="1" dirty="0">
                <a:solidFill>
                  <a:prstClr val="black"/>
                </a:solidFill>
              </a:rPr>
              <a:t>Am J </a:t>
            </a:r>
            <a:r>
              <a:rPr lang="en-GB" sz="2400" i="1" dirty="0" err="1">
                <a:solidFill>
                  <a:prstClr val="black"/>
                </a:solidFill>
              </a:rPr>
              <a:t>Audiol</a:t>
            </a:r>
            <a:r>
              <a:rPr lang="en-GB" sz="2400" dirty="0">
                <a:solidFill>
                  <a:prstClr val="black"/>
                </a:solidFill>
              </a:rPr>
              <a:t> 24(3): 276</a:t>
            </a:r>
          </a:p>
          <a:p>
            <a:pPr lvl="0" defTabSz="3525012" fontAlgn="auto">
              <a:spcBef>
                <a:spcPts val="0"/>
              </a:spcBef>
              <a:spcAft>
                <a:spcPts val="0"/>
              </a:spcAft>
            </a:pPr>
            <a:r>
              <a:rPr lang="en-GB" sz="2400" dirty="0">
                <a:solidFill>
                  <a:prstClr val="black"/>
                </a:solidFill>
              </a:rPr>
              <a:t>5. Geraghty et al. (2017) </a:t>
            </a:r>
            <a:r>
              <a:rPr lang="en-GB" sz="2400" dirty="0" err="1">
                <a:solidFill>
                  <a:prstClr val="black"/>
                </a:solidFill>
              </a:rPr>
              <a:t>Internest</a:t>
            </a:r>
            <a:r>
              <a:rPr lang="en-GB" sz="2400" dirty="0">
                <a:solidFill>
                  <a:prstClr val="black"/>
                </a:solidFill>
              </a:rPr>
              <a:t>-based vestibular rehabilitation for older adults with chronic dizziness: A randomised controlled trial. Ann Fam Med 15(3): 209-216 </a:t>
            </a:r>
          </a:p>
          <a:p>
            <a:pPr lvl="0" defTabSz="3525012" fontAlgn="auto">
              <a:spcBef>
                <a:spcPts val="0"/>
              </a:spcBef>
              <a:spcAft>
                <a:spcPts val="0"/>
              </a:spcAft>
            </a:pPr>
            <a:r>
              <a:rPr lang="en-GB" sz="2400" dirty="0">
                <a:solidFill>
                  <a:prstClr val="black"/>
                </a:solidFill>
              </a:rPr>
              <a:t>6. Yardley et al. (2015) </a:t>
            </a:r>
            <a:r>
              <a:rPr lang="en-GB" sz="2400" dirty="0">
                <a:ea typeface="SimSun" panose="02010600030101010101" pitchFamily="2" charset="-122"/>
              </a:rPr>
              <a:t>The person-based approach to intervention development: application to digital health-related behaviour change interventions. J. Med. Internet Res. 17(1): e30</a:t>
            </a:r>
            <a:endParaRPr lang="en-GB" sz="2400" dirty="0">
              <a:solidFill>
                <a:prstClr val="black"/>
              </a:solidFill>
            </a:endParaRPr>
          </a:p>
        </p:txBody>
      </p:sp>
      <p:sp>
        <p:nvSpPr>
          <p:cNvPr id="13" name="TextBox 12"/>
          <p:cNvSpPr txBox="1"/>
          <p:nvPr/>
        </p:nvSpPr>
        <p:spPr>
          <a:xfrm>
            <a:off x="15508240" y="15115996"/>
            <a:ext cx="6607736" cy="461665"/>
          </a:xfrm>
          <a:prstGeom prst="rect">
            <a:avLst/>
          </a:prstGeom>
          <a:noFill/>
        </p:spPr>
        <p:txBody>
          <a:bodyPr wrap="square" rtlCol="0">
            <a:spAutoFit/>
          </a:bodyPr>
          <a:lstStyle/>
          <a:p>
            <a:r>
              <a:rPr lang="en-GB" sz="2400" dirty="0"/>
              <a:t>Fig 2. Example page from ‘Balance Retraining’</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88988" y="39315926"/>
            <a:ext cx="12908314" cy="28099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2456</TotalTime>
  <Words>802</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SimSun</vt:lpstr>
      <vt:lpstr>Arial</vt:lpstr>
      <vt:lpstr>Calibri</vt:lpstr>
      <vt:lpstr>Office Theme</vt:lpstr>
      <vt:lpstr>PowerPoint Presentation</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Services Division</dc:creator>
  <cp:lastModifiedBy>Ann-Marie Hughes</cp:lastModifiedBy>
  <cp:revision>157</cp:revision>
  <cp:lastPrinted>2018-02-13T12:39:19Z</cp:lastPrinted>
  <dcterms:created xsi:type="dcterms:W3CDTF">2005-08-23T09:53:00Z</dcterms:created>
  <dcterms:modified xsi:type="dcterms:W3CDTF">2025-11-10T14:50:46Z</dcterms:modified>
</cp:coreProperties>
</file>